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60" r:id="rId2"/>
    <p:sldId id="285" r:id="rId3"/>
    <p:sldId id="379" r:id="rId4"/>
    <p:sldId id="401" r:id="rId5"/>
    <p:sldId id="415" r:id="rId6"/>
    <p:sldId id="389" r:id="rId7"/>
    <p:sldId id="421" r:id="rId8"/>
    <p:sldId id="422" r:id="rId9"/>
    <p:sldId id="390" r:id="rId10"/>
    <p:sldId id="350" r:id="rId11"/>
    <p:sldId id="351" r:id="rId12"/>
    <p:sldId id="402" r:id="rId13"/>
    <p:sldId id="410" r:id="rId14"/>
    <p:sldId id="423" r:id="rId15"/>
    <p:sldId id="394" r:id="rId16"/>
    <p:sldId id="352" r:id="rId17"/>
    <p:sldId id="403" r:id="rId18"/>
    <p:sldId id="411" r:id="rId19"/>
    <p:sldId id="418" r:id="rId20"/>
    <p:sldId id="400" r:id="rId21"/>
    <p:sldId id="380" r:id="rId22"/>
    <p:sldId id="371" r:id="rId23"/>
    <p:sldId id="377" r:id="rId24"/>
    <p:sldId id="404" r:id="rId25"/>
    <p:sldId id="381" r:id="rId26"/>
    <p:sldId id="406" r:id="rId27"/>
    <p:sldId id="383" r:id="rId28"/>
    <p:sldId id="384" r:id="rId29"/>
    <p:sldId id="374" r:id="rId30"/>
    <p:sldId id="378" r:id="rId31"/>
    <p:sldId id="387" r:id="rId32"/>
    <p:sldId id="399" r:id="rId33"/>
  </p:sldIdLst>
  <p:sldSz cx="12192000" cy="6858000"/>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59E"/>
    <a:srgbClr val="800080"/>
    <a:srgbClr val="860000"/>
    <a:srgbClr val="0070C0"/>
    <a:srgbClr val="48B1DA"/>
    <a:srgbClr val="9C569F"/>
    <a:srgbClr val="D597FF"/>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0" autoAdjust="0"/>
    <p:restoredTop sz="85380" autoAdjust="0"/>
  </p:normalViewPr>
  <p:slideViewPr>
    <p:cSldViewPr snapToGrid="0">
      <p:cViewPr varScale="1">
        <p:scale>
          <a:sx n="94" d="100"/>
          <a:sy n="94" d="100"/>
        </p:scale>
        <p:origin x="1152" y="84"/>
      </p:cViewPr>
      <p:guideLst/>
    </p:cSldViewPr>
  </p:slideViewPr>
  <p:notesTextViewPr>
    <p:cViewPr>
      <p:scale>
        <a:sx n="1" d="1"/>
        <a:sy n="1" d="1"/>
      </p:scale>
      <p:origin x="0" y="0"/>
    </p:cViewPr>
  </p:notesTextViewPr>
  <p:sorterViewPr>
    <p:cViewPr>
      <p:scale>
        <a:sx n="100" d="100"/>
        <a:sy n="100" d="100"/>
      </p:scale>
      <p:origin x="0" y="-108"/>
    </p:cViewPr>
  </p:sorterViewPr>
  <p:notesViewPr>
    <p:cSldViewPr snapToGrid="0">
      <p:cViewPr varScale="1">
        <p:scale>
          <a:sx n="84" d="100"/>
          <a:sy n="84" d="100"/>
        </p:scale>
        <p:origin x="382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5317964" y="0"/>
            <a:ext cx="4068339" cy="356357"/>
          </a:xfrm>
          <a:prstGeom prst="rect">
            <a:avLst/>
          </a:prstGeom>
        </p:spPr>
        <p:txBody>
          <a:bodyPr vert="horz" lIns="94229" tIns="47114" rIns="94229" bIns="47114" rtlCol="0"/>
          <a:lstStyle>
            <a:lvl1pPr algn="r">
              <a:defRPr sz="1200"/>
            </a:lvl1pPr>
          </a:lstStyle>
          <a:p>
            <a:fld id="{09585AE6-4300-42BE-B88E-88ED3C2BD706}" type="datetimeFigureOut">
              <a:rPr lang="en-US" smtClean="0"/>
              <a:t>6/20/2018</a:t>
            </a:fld>
            <a:endParaRPr lang="en-US"/>
          </a:p>
        </p:txBody>
      </p:sp>
      <p:sp>
        <p:nvSpPr>
          <p:cNvPr id="4" name="Slide Image Placeholder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938848" y="3418066"/>
            <a:ext cx="7510780" cy="2796600"/>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5317964" y="6746119"/>
            <a:ext cx="4068339" cy="356356"/>
          </a:xfrm>
          <a:prstGeom prst="rect">
            <a:avLst/>
          </a:prstGeom>
        </p:spPr>
        <p:txBody>
          <a:bodyPr vert="horz" lIns="94229" tIns="47114" rIns="94229" bIns="47114" rtlCol="0" anchor="b"/>
          <a:lstStyle>
            <a:lvl1pPr algn="r">
              <a:defRPr sz="1200"/>
            </a:lvl1pPr>
          </a:lstStyle>
          <a:p>
            <a:fld id="{DE0B2C69-B915-4D55-9FBA-97743B2BD127}" type="slidenum">
              <a:rPr lang="en-US" smtClean="0"/>
              <a:t>‹#›</a:t>
            </a:fld>
            <a:endParaRPr lang="en-US"/>
          </a:p>
        </p:txBody>
      </p:sp>
    </p:spTree>
    <p:extLst>
      <p:ext uri="{BB962C8B-B14F-4D97-AF65-F5344CB8AC3E}">
        <p14:creationId xmlns:p14="http://schemas.microsoft.com/office/powerpoint/2010/main" val="614319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B2C69-B915-4D55-9FBA-97743B2BD127}" type="slidenum">
              <a:rPr lang="en-US" smtClean="0"/>
              <a:t>1</a:t>
            </a:fld>
            <a:endParaRPr lang="en-US"/>
          </a:p>
        </p:txBody>
      </p:sp>
    </p:spTree>
    <p:extLst>
      <p:ext uri="{BB962C8B-B14F-4D97-AF65-F5344CB8AC3E}">
        <p14:creationId xmlns:p14="http://schemas.microsoft.com/office/powerpoint/2010/main" val="1789200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B2C69-B915-4D55-9FBA-97743B2BD127}" type="slidenum">
              <a:rPr lang="en-US" smtClean="0"/>
              <a:t>10</a:t>
            </a:fld>
            <a:endParaRPr lang="en-US"/>
          </a:p>
        </p:txBody>
      </p:sp>
    </p:spTree>
    <p:extLst>
      <p:ext uri="{BB962C8B-B14F-4D97-AF65-F5344CB8AC3E}">
        <p14:creationId xmlns:p14="http://schemas.microsoft.com/office/powerpoint/2010/main" val="2327085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To achieve this, we consider it necessary to have multiple models</a:t>
            </a:r>
          </a:p>
          <a:p>
            <a:endParaRPr lang="en-US" dirty="0"/>
          </a:p>
          <a:p>
            <a:r>
              <a:rPr lang="en-US" dirty="0"/>
              <a:t>In face, any classifier e.g., random forest …. can work as a PP classifier here</a:t>
            </a:r>
          </a:p>
        </p:txBody>
      </p:sp>
      <p:sp>
        <p:nvSpPr>
          <p:cNvPr id="4" name="Slide Number Placeholder 3"/>
          <p:cNvSpPr>
            <a:spLocks noGrp="1"/>
          </p:cNvSpPr>
          <p:nvPr>
            <p:ph type="sldNum" sz="quarter" idx="10"/>
          </p:nvPr>
        </p:nvSpPr>
        <p:spPr/>
        <p:txBody>
          <a:bodyPr/>
          <a:lstStyle/>
          <a:p>
            <a:fld id="{DE0B2C69-B915-4D55-9FBA-97743B2BD127}" type="slidenum">
              <a:rPr lang="en-US" smtClean="0"/>
              <a:t>11</a:t>
            </a:fld>
            <a:endParaRPr lang="en-US"/>
          </a:p>
        </p:txBody>
      </p:sp>
    </p:spTree>
    <p:extLst>
      <p:ext uri="{BB962C8B-B14F-4D97-AF65-F5344CB8AC3E}">
        <p14:creationId xmlns:p14="http://schemas.microsoft.com/office/powerpoint/2010/main" val="1356418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B2C69-B915-4D55-9FBA-97743B2BD127}" type="slidenum">
              <a:rPr lang="en-US" smtClean="0"/>
              <a:t>12</a:t>
            </a:fld>
            <a:endParaRPr lang="en-US"/>
          </a:p>
        </p:txBody>
      </p:sp>
    </p:spTree>
    <p:extLst>
      <p:ext uri="{BB962C8B-B14F-4D97-AF65-F5344CB8AC3E}">
        <p14:creationId xmlns:p14="http://schemas.microsoft.com/office/powerpoint/2010/main" val="1202632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0B2C69-B915-4D55-9FBA-97743B2BD127}" type="slidenum">
              <a:rPr lang="en-US" smtClean="0"/>
              <a:t>13</a:t>
            </a:fld>
            <a:endParaRPr lang="en-US"/>
          </a:p>
        </p:txBody>
      </p:sp>
    </p:spTree>
    <p:extLst>
      <p:ext uri="{BB962C8B-B14F-4D97-AF65-F5344CB8AC3E}">
        <p14:creationId xmlns:p14="http://schemas.microsoft.com/office/powerpoint/2010/main" val="1050039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left, we show a classic query processing pipeline without PPs. In the middle the PPs are constructed based on the original query inputs and results. The query pipeline to use PPs is shown on the right where we have a modified QO to inject constructed PPs into the query plan, and everything else remain the same with the original system. </a:t>
            </a:r>
          </a:p>
          <a:p>
            <a:endParaRPr lang="en-US" dirty="0"/>
          </a:p>
          <a:p>
            <a:r>
              <a:rPr lang="en-US" dirty="0"/>
              <a:t>We have two modes to build / apply PPs. The ad-hoc mode takes new queries and new inputs and apply PPs constructed from history. The piggyback mode constructs PPs using the initial input data and applies the PPs for the rest input. </a:t>
            </a:r>
          </a:p>
          <a:p>
            <a:endParaRPr lang="en-US" dirty="0"/>
          </a:p>
          <a:p>
            <a:endParaRPr lang="en-US" dirty="0"/>
          </a:p>
        </p:txBody>
      </p:sp>
      <p:sp>
        <p:nvSpPr>
          <p:cNvPr id="4" name="Slide Number Placeholder 3"/>
          <p:cNvSpPr>
            <a:spLocks noGrp="1"/>
          </p:cNvSpPr>
          <p:nvPr>
            <p:ph type="sldNum" sz="quarter" idx="10"/>
          </p:nvPr>
        </p:nvSpPr>
        <p:spPr/>
        <p:txBody>
          <a:bodyPr/>
          <a:lstStyle/>
          <a:p>
            <a:fld id="{DE0B2C69-B915-4D55-9FBA-97743B2BD127}" type="slidenum">
              <a:rPr lang="en-US" smtClean="0"/>
              <a:t>14</a:t>
            </a:fld>
            <a:endParaRPr lang="en-US"/>
          </a:p>
        </p:txBody>
      </p:sp>
    </p:spTree>
    <p:extLst>
      <p:ext uri="{BB962C8B-B14F-4D97-AF65-F5344CB8AC3E}">
        <p14:creationId xmlns:p14="http://schemas.microsoft.com/office/powerpoint/2010/main" val="3290767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B2C69-B915-4D55-9FBA-97743B2BD127}" type="slidenum">
              <a:rPr lang="en-US" smtClean="0"/>
              <a:t>15</a:t>
            </a:fld>
            <a:endParaRPr lang="en-US"/>
          </a:p>
        </p:txBody>
      </p:sp>
    </p:spTree>
    <p:extLst>
      <p:ext uri="{BB962C8B-B14F-4D97-AF65-F5344CB8AC3E}">
        <p14:creationId xmlns:p14="http://schemas.microsoft.com/office/powerpoint/2010/main" val="322069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way, # of PP trained …</a:t>
            </a:r>
          </a:p>
        </p:txBody>
      </p:sp>
      <p:sp>
        <p:nvSpPr>
          <p:cNvPr id="4" name="Slide Number Placeholder 3"/>
          <p:cNvSpPr>
            <a:spLocks noGrp="1"/>
          </p:cNvSpPr>
          <p:nvPr>
            <p:ph type="sldNum" sz="quarter" idx="10"/>
          </p:nvPr>
        </p:nvSpPr>
        <p:spPr/>
        <p:txBody>
          <a:bodyPr/>
          <a:lstStyle/>
          <a:p>
            <a:fld id="{DE0B2C69-B915-4D55-9FBA-97743B2BD127}" type="slidenum">
              <a:rPr lang="en-US" smtClean="0"/>
              <a:t>16</a:t>
            </a:fld>
            <a:endParaRPr lang="en-US"/>
          </a:p>
        </p:txBody>
      </p:sp>
    </p:spTree>
    <p:extLst>
      <p:ext uri="{BB962C8B-B14F-4D97-AF65-F5344CB8AC3E}">
        <p14:creationId xmlns:p14="http://schemas.microsoft.com/office/powerpoint/2010/main" val="4079958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our QO departures from conventional ones is, we explore necessary conditions to the predicate. The reason we do so is, if data blob does not meet a necessary condition, it will not meet the full predicate as well. </a:t>
            </a:r>
          </a:p>
          <a:p>
            <a:endParaRPr lang="en-US" dirty="0"/>
          </a:p>
          <a:p>
            <a:r>
              <a:rPr lang="en-US" dirty="0"/>
              <a:t>In this way, we can maximize </a:t>
            </a:r>
            <a:r>
              <a:rPr lang="en-US" dirty="0" err="1"/>
              <a:t>matchability</a:t>
            </a:r>
            <a:r>
              <a:rPr lang="en-US" dirty="0"/>
              <a:t> and speedup over available PPs.. in some cases, e.g., the training budget is limited, you have only a small portion of PPs. </a:t>
            </a:r>
          </a:p>
          <a:p>
            <a:endParaRPr lang="en-US" dirty="0"/>
          </a:p>
          <a:p>
            <a:pPr defTabSz="942289">
              <a:defRPr/>
            </a:pPr>
            <a:r>
              <a:rPr lang="en-US" dirty="0"/>
              <a:t>There are exponentially many choices of the necessary conditions. We have a set of rules to parse disjunction/conjunction over equality, inequality and range checks.</a:t>
            </a:r>
          </a:p>
        </p:txBody>
      </p:sp>
      <p:sp>
        <p:nvSpPr>
          <p:cNvPr id="4" name="Slide Number Placeholder 3"/>
          <p:cNvSpPr>
            <a:spLocks noGrp="1"/>
          </p:cNvSpPr>
          <p:nvPr>
            <p:ph type="sldNum" sz="quarter" idx="10"/>
          </p:nvPr>
        </p:nvSpPr>
        <p:spPr/>
        <p:txBody>
          <a:bodyPr/>
          <a:lstStyle/>
          <a:p>
            <a:fld id="{DE0B2C69-B915-4D55-9FBA-97743B2BD127}" type="slidenum">
              <a:rPr lang="en-US" smtClean="0"/>
              <a:t>17</a:t>
            </a:fld>
            <a:endParaRPr lang="en-US"/>
          </a:p>
        </p:txBody>
      </p:sp>
    </p:spTree>
    <p:extLst>
      <p:ext uri="{BB962C8B-B14F-4D97-AF65-F5344CB8AC3E}">
        <p14:creationId xmlns:p14="http://schemas.microsoft.com/office/powerpoint/2010/main" val="4276463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DE0B2C69-B915-4D55-9FBA-97743B2BD127}" type="slidenum">
              <a:rPr lang="en-US" smtClean="0"/>
              <a:t>18</a:t>
            </a:fld>
            <a:endParaRPr lang="en-US"/>
          </a:p>
        </p:txBody>
      </p:sp>
    </p:spTree>
    <p:extLst>
      <p:ext uri="{BB962C8B-B14F-4D97-AF65-F5344CB8AC3E}">
        <p14:creationId xmlns:p14="http://schemas.microsoft.com/office/powerpoint/2010/main" val="4110687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B2C69-B915-4D55-9FBA-97743B2BD127}" type="slidenum">
              <a:rPr lang="en-US" smtClean="0"/>
              <a:t>19</a:t>
            </a:fld>
            <a:endParaRPr lang="en-US"/>
          </a:p>
        </p:txBody>
      </p:sp>
    </p:spTree>
    <p:extLst>
      <p:ext uri="{BB962C8B-B14F-4D97-AF65-F5344CB8AC3E}">
        <p14:creationId xmlns:p14="http://schemas.microsoft.com/office/powerpoint/2010/main" val="1467653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ML serving or inference workloads are increasingly important for current relational big-data platforms.</a:t>
            </a:r>
          </a:p>
          <a:p>
            <a:endParaRPr lang="en-US" dirty="0"/>
          </a:p>
          <a:p>
            <a:r>
              <a:rPr lang="en-US" dirty="0"/>
              <a:t>Many applications have been deployed in these systems with SQL-like queries and user defined functions to analyze images, text, videos, etc. </a:t>
            </a:r>
          </a:p>
          <a:p>
            <a:endParaRPr lang="en-US" dirty="0"/>
          </a:p>
          <a:p>
            <a:r>
              <a:rPr lang="en-US" dirty="0"/>
              <a:t>A concrete example..</a:t>
            </a:r>
          </a:p>
        </p:txBody>
      </p:sp>
      <p:sp>
        <p:nvSpPr>
          <p:cNvPr id="4" name="Slide Number Placeholder 3"/>
          <p:cNvSpPr>
            <a:spLocks noGrp="1"/>
          </p:cNvSpPr>
          <p:nvPr>
            <p:ph type="sldNum" sz="quarter" idx="10"/>
          </p:nvPr>
        </p:nvSpPr>
        <p:spPr/>
        <p:txBody>
          <a:bodyPr/>
          <a:lstStyle/>
          <a:p>
            <a:fld id="{4F42F45C-D5E7-469C-8C0D-ABD580681D8C}" type="slidenum">
              <a:rPr lang="en-US" smtClean="0"/>
              <a:t>2</a:t>
            </a:fld>
            <a:endParaRPr lang="en-US"/>
          </a:p>
        </p:txBody>
      </p:sp>
    </p:spTree>
    <p:extLst>
      <p:ext uri="{BB962C8B-B14F-4D97-AF65-F5344CB8AC3E}">
        <p14:creationId xmlns:p14="http://schemas.microsoft.com/office/powerpoint/2010/main" val="2074018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B2C69-B915-4D55-9FBA-97743B2BD127}" type="slidenum">
              <a:rPr lang="en-US" smtClean="0"/>
              <a:t>20</a:t>
            </a:fld>
            <a:endParaRPr lang="en-US"/>
          </a:p>
        </p:txBody>
      </p:sp>
    </p:spTree>
    <p:extLst>
      <p:ext uri="{BB962C8B-B14F-4D97-AF65-F5344CB8AC3E}">
        <p14:creationId xmlns:p14="http://schemas.microsoft.com/office/powerpoint/2010/main" val="756668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0B2C69-B915-4D55-9FBA-97743B2BD127}" type="slidenum">
              <a:rPr lang="en-US" smtClean="0"/>
              <a:t>21</a:t>
            </a:fld>
            <a:endParaRPr lang="en-US"/>
          </a:p>
        </p:txBody>
      </p:sp>
    </p:spTree>
    <p:extLst>
      <p:ext uri="{BB962C8B-B14F-4D97-AF65-F5344CB8AC3E}">
        <p14:creationId xmlns:p14="http://schemas.microsoft.com/office/powerpoint/2010/main" val="17029199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0B2C69-B915-4D55-9FBA-97743B2BD127}" type="slidenum">
              <a:rPr lang="en-US" smtClean="0"/>
              <a:t>22</a:t>
            </a:fld>
            <a:endParaRPr lang="en-US"/>
          </a:p>
        </p:txBody>
      </p:sp>
    </p:spTree>
    <p:extLst>
      <p:ext uri="{BB962C8B-B14F-4D97-AF65-F5344CB8AC3E}">
        <p14:creationId xmlns:p14="http://schemas.microsoft.com/office/powerpoint/2010/main" val="16488731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0B2C69-B915-4D55-9FBA-97743B2BD127}" type="slidenum">
              <a:rPr lang="en-US" smtClean="0"/>
              <a:t>23</a:t>
            </a:fld>
            <a:endParaRPr lang="en-US"/>
          </a:p>
        </p:txBody>
      </p:sp>
    </p:spTree>
    <p:extLst>
      <p:ext uri="{BB962C8B-B14F-4D97-AF65-F5344CB8AC3E}">
        <p14:creationId xmlns:p14="http://schemas.microsoft.com/office/powerpoint/2010/main" val="8666415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0B2C69-B915-4D55-9FBA-97743B2BD127}" type="slidenum">
              <a:rPr lang="en-US" smtClean="0"/>
              <a:t>24</a:t>
            </a:fld>
            <a:endParaRPr lang="en-US"/>
          </a:p>
        </p:txBody>
      </p:sp>
    </p:spTree>
    <p:extLst>
      <p:ext uri="{BB962C8B-B14F-4D97-AF65-F5344CB8AC3E}">
        <p14:creationId xmlns:p14="http://schemas.microsoft.com/office/powerpoint/2010/main" val="16749118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B2C69-B915-4D55-9FBA-97743B2BD127}" type="slidenum">
              <a:rPr lang="en-US" smtClean="0"/>
              <a:t>25</a:t>
            </a:fld>
            <a:endParaRPr lang="en-US"/>
          </a:p>
        </p:txBody>
      </p:sp>
    </p:spTree>
    <p:extLst>
      <p:ext uri="{BB962C8B-B14F-4D97-AF65-F5344CB8AC3E}">
        <p14:creationId xmlns:p14="http://schemas.microsoft.com/office/powerpoint/2010/main" val="6712293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0B2C69-B915-4D55-9FBA-97743B2BD127}" type="slidenum">
              <a:rPr lang="en-US" smtClean="0"/>
              <a:t>26</a:t>
            </a:fld>
            <a:endParaRPr lang="en-US"/>
          </a:p>
        </p:txBody>
      </p:sp>
    </p:spTree>
    <p:extLst>
      <p:ext uri="{BB962C8B-B14F-4D97-AF65-F5344CB8AC3E}">
        <p14:creationId xmlns:p14="http://schemas.microsoft.com/office/powerpoint/2010/main" val="15498795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B2C69-B915-4D55-9FBA-97743B2BD127}" type="slidenum">
              <a:rPr lang="en-US" smtClean="0"/>
              <a:t>27</a:t>
            </a:fld>
            <a:endParaRPr lang="en-US"/>
          </a:p>
        </p:txBody>
      </p:sp>
    </p:spTree>
    <p:extLst>
      <p:ext uri="{BB962C8B-B14F-4D97-AF65-F5344CB8AC3E}">
        <p14:creationId xmlns:p14="http://schemas.microsoft.com/office/powerpoint/2010/main" val="41323734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0B2C69-B915-4D55-9FBA-97743B2BD127}" type="slidenum">
              <a:rPr lang="en-US" smtClean="0"/>
              <a:t>28</a:t>
            </a:fld>
            <a:endParaRPr lang="en-US"/>
          </a:p>
        </p:txBody>
      </p:sp>
    </p:spTree>
    <p:extLst>
      <p:ext uri="{BB962C8B-B14F-4D97-AF65-F5344CB8AC3E}">
        <p14:creationId xmlns:p14="http://schemas.microsoft.com/office/powerpoint/2010/main" val="14423499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0B2C69-B915-4D55-9FBA-97743B2BD127}" type="slidenum">
              <a:rPr lang="en-US" smtClean="0"/>
              <a:t>29</a:t>
            </a:fld>
            <a:endParaRPr lang="en-US"/>
          </a:p>
        </p:txBody>
      </p:sp>
    </p:spTree>
    <p:extLst>
      <p:ext uri="{BB962C8B-B14F-4D97-AF65-F5344CB8AC3E}">
        <p14:creationId xmlns:p14="http://schemas.microsoft.com/office/powerpoint/2010/main" val="325332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do this accurately we use a complex state-of-the-art DNN called yolov2 as a UDF</a:t>
            </a:r>
          </a:p>
          <a:p>
            <a:endParaRPr lang="en-US" dirty="0"/>
          </a:p>
          <a:p>
            <a:r>
              <a:rPr lang="en-US" dirty="0"/>
              <a:t>What yolov2 does is to take each image as input and outputs multiple labels. </a:t>
            </a:r>
          </a:p>
          <a:p>
            <a:endParaRPr lang="en-US" dirty="0"/>
          </a:p>
          <a:p>
            <a:r>
              <a:rPr lang="en-US" dirty="0"/>
              <a:t>Such queries are very slow because even a small number of images have orange, every image has to be processed by the UDF. This is a computational bottleneck. </a:t>
            </a:r>
          </a:p>
        </p:txBody>
      </p:sp>
      <p:sp>
        <p:nvSpPr>
          <p:cNvPr id="4" name="Slide Number Placeholder 3"/>
          <p:cNvSpPr>
            <a:spLocks noGrp="1"/>
          </p:cNvSpPr>
          <p:nvPr>
            <p:ph type="sldNum" sz="quarter" idx="10"/>
          </p:nvPr>
        </p:nvSpPr>
        <p:spPr/>
        <p:txBody>
          <a:bodyPr/>
          <a:lstStyle/>
          <a:p>
            <a:fld id="{DE0B2C69-B915-4D55-9FBA-97743B2BD127}" type="slidenum">
              <a:rPr lang="en-US" smtClean="0"/>
              <a:t>3</a:t>
            </a:fld>
            <a:endParaRPr lang="en-US"/>
          </a:p>
        </p:txBody>
      </p:sp>
    </p:spTree>
    <p:extLst>
      <p:ext uri="{BB962C8B-B14F-4D97-AF65-F5344CB8AC3E}">
        <p14:creationId xmlns:p14="http://schemas.microsoft.com/office/powerpoint/2010/main" val="15682493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0B2C69-B915-4D55-9FBA-97743B2BD127}" type="slidenum">
              <a:rPr lang="en-US" smtClean="0"/>
              <a:t>30</a:t>
            </a:fld>
            <a:endParaRPr lang="en-US"/>
          </a:p>
        </p:txBody>
      </p:sp>
    </p:spTree>
    <p:extLst>
      <p:ext uri="{BB962C8B-B14F-4D97-AF65-F5344CB8AC3E}">
        <p14:creationId xmlns:p14="http://schemas.microsoft.com/office/powerpoint/2010/main" val="5546669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0B2C69-B915-4D55-9FBA-97743B2BD127}" type="slidenum">
              <a:rPr lang="en-US" smtClean="0"/>
              <a:t>31</a:t>
            </a:fld>
            <a:endParaRPr lang="en-US"/>
          </a:p>
        </p:txBody>
      </p:sp>
    </p:spTree>
    <p:extLst>
      <p:ext uri="{BB962C8B-B14F-4D97-AF65-F5344CB8AC3E}">
        <p14:creationId xmlns:p14="http://schemas.microsoft.com/office/powerpoint/2010/main" val="14909299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B2C69-B915-4D55-9FBA-97743B2BD127}" type="slidenum">
              <a:rPr lang="en-US" smtClean="0"/>
              <a:t>32</a:t>
            </a:fld>
            <a:endParaRPr lang="en-US"/>
          </a:p>
        </p:txBody>
      </p:sp>
    </p:spTree>
    <p:extLst>
      <p:ext uri="{BB962C8B-B14F-4D97-AF65-F5344CB8AC3E}">
        <p14:creationId xmlns:p14="http://schemas.microsoft.com/office/powerpoint/2010/main" val="3969325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B2C69-B915-4D55-9FBA-97743B2BD127}" type="slidenum">
              <a:rPr lang="en-US" smtClean="0"/>
              <a:t>4</a:t>
            </a:fld>
            <a:endParaRPr lang="en-US"/>
          </a:p>
        </p:txBody>
      </p:sp>
    </p:spTree>
    <p:extLst>
      <p:ext uri="{BB962C8B-B14F-4D97-AF65-F5344CB8AC3E}">
        <p14:creationId xmlns:p14="http://schemas.microsoft.com/office/powerpoint/2010/main" val="3415891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there’s a light-weight filter connected to the input that drops some of the images with no oranges. This might help because the UDF can process less data.</a:t>
            </a:r>
          </a:p>
        </p:txBody>
      </p:sp>
      <p:sp>
        <p:nvSpPr>
          <p:cNvPr id="4" name="Slide Number Placeholder 3"/>
          <p:cNvSpPr>
            <a:spLocks noGrp="1"/>
          </p:cNvSpPr>
          <p:nvPr>
            <p:ph type="sldNum" sz="quarter" idx="10"/>
          </p:nvPr>
        </p:nvSpPr>
        <p:spPr/>
        <p:txBody>
          <a:bodyPr/>
          <a:lstStyle/>
          <a:p>
            <a:fld id="{DE0B2C69-B915-4D55-9FBA-97743B2BD127}" type="slidenum">
              <a:rPr lang="en-US" smtClean="0"/>
              <a:t>5</a:t>
            </a:fld>
            <a:endParaRPr lang="en-US"/>
          </a:p>
        </p:txBody>
      </p:sp>
    </p:spTree>
    <p:extLst>
      <p:ext uri="{BB962C8B-B14F-4D97-AF65-F5344CB8AC3E}">
        <p14:creationId xmlns:p14="http://schemas.microsoft.com/office/powerpoint/2010/main" val="899728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ML UDF has its own sense of FN, the filter FN here adds to the UDF FN.</a:t>
            </a:r>
          </a:p>
        </p:txBody>
      </p:sp>
      <p:sp>
        <p:nvSpPr>
          <p:cNvPr id="4" name="Slide Number Placeholder 3"/>
          <p:cNvSpPr>
            <a:spLocks noGrp="1"/>
          </p:cNvSpPr>
          <p:nvPr>
            <p:ph type="sldNum" sz="quarter" idx="10"/>
          </p:nvPr>
        </p:nvSpPr>
        <p:spPr/>
        <p:txBody>
          <a:bodyPr/>
          <a:lstStyle/>
          <a:p>
            <a:fld id="{DE0B2C69-B915-4D55-9FBA-97743B2BD127}" type="slidenum">
              <a:rPr lang="en-US" smtClean="0"/>
              <a:t>6</a:t>
            </a:fld>
            <a:endParaRPr lang="en-US"/>
          </a:p>
        </p:txBody>
      </p:sp>
    </p:spTree>
    <p:extLst>
      <p:ext uri="{BB962C8B-B14F-4D97-AF65-F5344CB8AC3E}">
        <p14:creationId xmlns:p14="http://schemas.microsoft.com/office/powerpoint/2010/main" val="1185231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B2C69-B915-4D55-9FBA-97743B2BD127}" type="slidenum">
              <a:rPr lang="en-US" smtClean="0"/>
              <a:t>7</a:t>
            </a:fld>
            <a:endParaRPr lang="en-US"/>
          </a:p>
        </p:txBody>
      </p:sp>
    </p:spTree>
    <p:extLst>
      <p:ext uri="{BB962C8B-B14F-4D97-AF65-F5344CB8AC3E}">
        <p14:creationId xmlns:p14="http://schemas.microsoft.com/office/powerpoint/2010/main" val="1134133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0B2C69-B915-4D55-9FBA-97743B2BD127}" type="slidenum">
              <a:rPr lang="en-US" smtClean="0"/>
              <a:t>8</a:t>
            </a:fld>
            <a:endParaRPr lang="en-US"/>
          </a:p>
        </p:txBody>
      </p:sp>
    </p:spTree>
    <p:extLst>
      <p:ext uri="{BB962C8B-B14F-4D97-AF65-F5344CB8AC3E}">
        <p14:creationId xmlns:p14="http://schemas.microsoft.com/office/powerpoint/2010/main" val="2764182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construct PPs, a simple way is to use a linear SVM.</a:t>
            </a:r>
          </a:p>
        </p:txBody>
      </p:sp>
      <p:sp>
        <p:nvSpPr>
          <p:cNvPr id="4" name="Slide Number Placeholder 3"/>
          <p:cNvSpPr>
            <a:spLocks noGrp="1"/>
          </p:cNvSpPr>
          <p:nvPr>
            <p:ph type="sldNum" sz="quarter" idx="10"/>
          </p:nvPr>
        </p:nvSpPr>
        <p:spPr/>
        <p:txBody>
          <a:bodyPr/>
          <a:lstStyle/>
          <a:p>
            <a:fld id="{DE0B2C69-B915-4D55-9FBA-97743B2BD127}" type="slidenum">
              <a:rPr lang="en-US" smtClean="0"/>
              <a:t>9</a:t>
            </a:fld>
            <a:endParaRPr lang="en-US"/>
          </a:p>
        </p:txBody>
      </p:sp>
    </p:spTree>
    <p:extLst>
      <p:ext uri="{BB962C8B-B14F-4D97-AF65-F5344CB8AC3E}">
        <p14:creationId xmlns:p14="http://schemas.microsoft.com/office/powerpoint/2010/main" val="4092464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E956B-9C82-4C19-92C1-E1CD8F67AB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9DCB5D-8CD5-4D40-8C8C-6001E1E4EE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BDC69C-D909-48A9-A1E7-5FA68926DA57}"/>
              </a:ext>
            </a:extLst>
          </p:cNvPr>
          <p:cNvSpPr>
            <a:spLocks noGrp="1"/>
          </p:cNvSpPr>
          <p:nvPr>
            <p:ph type="dt" sz="half" idx="10"/>
          </p:nvPr>
        </p:nvSpPr>
        <p:spPr/>
        <p:txBody>
          <a:bodyPr/>
          <a:lstStyle/>
          <a:p>
            <a:fld id="{9E9DFFC6-2D21-43FD-9FA8-25B2AFD6FD65}" type="datetimeFigureOut">
              <a:rPr lang="en-US" smtClean="0"/>
              <a:t>6/20/2018</a:t>
            </a:fld>
            <a:endParaRPr lang="en-US"/>
          </a:p>
        </p:txBody>
      </p:sp>
      <p:sp>
        <p:nvSpPr>
          <p:cNvPr id="5" name="Footer Placeholder 4">
            <a:extLst>
              <a:ext uri="{FF2B5EF4-FFF2-40B4-BE49-F238E27FC236}">
                <a16:creationId xmlns:a16="http://schemas.microsoft.com/office/drawing/2014/main" id="{5C777560-1AA4-4230-9660-8649556515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AC25F4-7E8E-43E2-AA8A-80F485C4353D}"/>
              </a:ext>
            </a:extLst>
          </p:cNvPr>
          <p:cNvSpPr>
            <a:spLocks noGrp="1"/>
          </p:cNvSpPr>
          <p:nvPr>
            <p:ph type="sldNum" sz="quarter" idx="12"/>
          </p:nvPr>
        </p:nvSpPr>
        <p:spPr/>
        <p:txBody>
          <a:bodyPr/>
          <a:lstStyle/>
          <a:p>
            <a:fld id="{0D952420-6822-4D3E-8D26-A8B44993256B}" type="slidenum">
              <a:rPr lang="en-US" smtClean="0"/>
              <a:t>‹#›</a:t>
            </a:fld>
            <a:endParaRPr lang="en-US"/>
          </a:p>
        </p:txBody>
      </p:sp>
    </p:spTree>
    <p:extLst>
      <p:ext uri="{BB962C8B-B14F-4D97-AF65-F5344CB8AC3E}">
        <p14:creationId xmlns:p14="http://schemas.microsoft.com/office/powerpoint/2010/main" val="168135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28E74-5053-49B7-9D23-C5390BE256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49A78A-FED8-4178-AE1C-BD72AB449A9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5289A2-E1AF-42BB-B670-EFC14481ADFF}"/>
              </a:ext>
            </a:extLst>
          </p:cNvPr>
          <p:cNvSpPr>
            <a:spLocks noGrp="1"/>
          </p:cNvSpPr>
          <p:nvPr>
            <p:ph type="dt" sz="half" idx="10"/>
          </p:nvPr>
        </p:nvSpPr>
        <p:spPr/>
        <p:txBody>
          <a:bodyPr/>
          <a:lstStyle/>
          <a:p>
            <a:fld id="{9E9DFFC6-2D21-43FD-9FA8-25B2AFD6FD65}" type="datetimeFigureOut">
              <a:rPr lang="en-US" smtClean="0"/>
              <a:t>6/20/2018</a:t>
            </a:fld>
            <a:endParaRPr lang="en-US"/>
          </a:p>
        </p:txBody>
      </p:sp>
      <p:sp>
        <p:nvSpPr>
          <p:cNvPr id="5" name="Footer Placeholder 4">
            <a:extLst>
              <a:ext uri="{FF2B5EF4-FFF2-40B4-BE49-F238E27FC236}">
                <a16:creationId xmlns:a16="http://schemas.microsoft.com/office/drawing/2014/main" id="{BFAAAE7C-4E75-4EF4-974D-CBBAAB4DB0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BB09B5-9410-4AC7-8A0A-C87EE4B5ADCC}"/>
              </a:ext>
            </a:extLst>
          </p:cNvPr>
          <p:cNvSpPr>
            <a:spLocks noGrp="1"/>
          </p:cNvSpPr>
          <p:nvPr>
            <p:ph type="sldNum" sz="quarter" idx="12"/>
          </p:nvPr>
        </p:nvSpPr>
        <p:spPr/>
        <p:txBody>
          <a:bodyPr/>
          <a:lstStyle/>
          <a:p>
            <a:fld id="{0D952420-6822-4D3E-8D26-A8B44993256B}" type="slidenum">
              <a:rPr lang="en-US" smtClean="0"/>
              <a:t>‹#›</a:t>
            </a:fld>
            <a:endParaRPr lang="en-US"/>
          </a:p>
        </p:txBody>
      </p:sp>
    </p:spTree>
    <p:extLst>
      <p:ext uri="{BB962C8B-B14F-4D97-AF65-F5344CB8AC3E}">
        <p14:creationId xmlns:p14="http://schemas.microsoft.com/office/powerpoint/2010/main" val="3457186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1B5E99-B634-4DB6-B571-7DB4696E4D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2D88C1-7C9B-4F48-8C8E-A39FB512740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C9B04A-CA30-4319-9EAA-2CD8FD44486D}"/>
              </a:ext>
            </a:extLst>
          </p:cNvPr>
          <p:cNvSpPr>
            <a:spLocks noGrp="1"/>
          </p:cNvSpPr>
          <p:nvPr>
            <p:ph type="dt" sz="half" idx="10"/>
          </p:nvPr>
        </p:nvSpPr>
        <p:spPr/>
        <p:txBody>
          <a:bodyPr/>
          <a:lstStyle/>
          <a:p>
            <a:fld id="{9E9DFFC6-2D21-43FD-9FA8-25B2AFD6FD65}" type="datetimeFigureOut">
              <a:rPr lang="en-US" smtClean="0"/>
              <a:t>6/20/2018</a:t>
            </a:fld>
            <a:endParaRPr lang="en-US"/>
          </a:p>
        </p:txBody>
      </p:sp>
      <p:sp>
        <p:nvSpPr>
          <p:cNvPr id="5" name="Footer Placeholder 4">
            <a:extLst>
              <a:ext uri="{FF2B5EF4-FFF2-40B4-BE49-F238E27FC236}">
                <a16:creationId xmlns:a16="http://schemas.microsoft.com/office/drawing/2014/main" id="{7FB86035-035B-4780-A0FB-DEC7FD90C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7EB35B-963B-4A8D-AC3F-C835C0EA119C}"/>
              </a:ext>
            </a:extLst>
          </p:cNvPr>
          <p:cNvSpPr>
            <a:spLocks noGrp="1"/>
          </p:cNvSpPr>
          <p:nvPr>
            <p:ph type="sldNum" sz="quarter" idx="12"/>
          </p:nvPr>
        </p:nvSpPr>
        <p:spPr/>
        <p:txBody>
          <a:bodyPr/>
          <a:lstStyle/>
          <a:p>
            <a:fld id="{0D952420-6822-4D3E-8D26-A8B44993256B}" type="slidenum">
              <a:rPr lang="en-US" smtClean="0"/>
              <a:t>‹#›</a:t>
            </a:fld>
            <a:endParaRPr lang="en-US"/>
          </a:p>
        </p:txBody>
      </p:sp>
    </p:spTree>
    <p:extLst>
      <p:ext uri="{BB962C8B-B14F-4D97-AF65-F5344CB8AC3E}">
        <p14:creationId xmlns:p14="http://schemas.microsoft.com/office/powerpoint/2010/main" val="1435216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6CD6D-3C0C-432B-9D73-9EE42572E2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C40542-EC93-4592-BDC4-B8A2850C99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A9CF7C-5D7D-45CF-833B-6B3FDEDE2E70}"/>
              </a:ext>
            </a:extLst>
          </p:cNvPr>
          <p:cNvSpPr>
            <a:spLocks noGrp="1"/>
          </p:cNvSpPr>
          <p:nvPr>
            <p:ph type="dt" sz="half" idx="10"/>
          </p:nvPr>
        </p:nvSpPr>
        <p:spPr/>
        <p:txBody>
          <a:bodyPr/>
          <a:lstStyle/>
          <a:p>
            <a:fld id="{9E9DFFC6-2D21-43FD-9FA8-25B2AFD6FD65}" type="datetimeFigureOut">
              <a:rPr lang="en-US" smtClean="0"/>
              <a:t>6/20/2018</a:t>
            </a:fld>
            <a:endParaRPr lang="en-US"/>
          </a:p>
        </p:txBody>
      </p:sp>
      <p:sp>
        <p:nvSpPr>
          <p:cNvPr id="5" name="Footer Placeholder 4">
            <a:extLst>
              <a:ext uri="{FF2B5EF4-FFF2-40B4-BE49-F238E27FC236}">
                <a16:creationId xmlns:a16="http://schemas.microsoft.com/office/drawing/2014/main" id="{C934CAB1-1525-40AA-B8C2-40A51D1B8F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69DC73-84E1-4BBD-BBC3-25E456EF3E29}"/>
              </a:ext>
            </a:extLst>
          </p:cNvPr>
          <p:cNvSpPr>
            <a:spLocks noGrp="1"/>
          </p:cNvSpPr>
          <p:nvPr>
            <p:ph type="sldNum" sz="quarter" idx="12"/>
          </p:nvPr>
        </p:nvSpPr>
        <p:spPr/>
        <p:txBody>
          <a:bodyPr/>
          <a:lstStyle/>
          <a:p>
            <a:fld id="{0D952420-6822-4D3E-8D26-A8B44993256B}" type="slidenum">
              <a:rPr lang="en-US" smtClean="0"/>
              <a:t>‹#›</a:t>
            </a:fld>
            <a:endParaRPr lang="en-US"/>
          </a:p>
        </p:txBody>
      </p:sp>
    </p:spTree>
    <p:extLst>
      <p:ext uri="{BB962C8B-B14F-4D97-AF65-F5344CB8AC3E}">
        <p14:creationId xmlns:p14="http://schemas.microsoft.com/office/powerpoint/2010/main" val="2917520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13CC2-2760-4368-B438-BEEF4567F9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F1662F-2140-4820-8771-A19C1BFEC9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90C30EE-6DCE-4921-A428-448C2DB6029C}"/>
              </a:ext>
            </a:extLst>
          </p:cNvPr>
          <p:cNvSpPr>
            <a:spLocks noGrp="1"/>
          </p:cNvSpPr>
          <p:nvPr>
            <p:ph type="dt" sz="half" idx="10"/>
          </p:nvPr>
        </p:nvSpPr>
        <p:spPr/>
        <p:txBody>
          <a:bodyPr/>
          <a:lstStyle/>
          <a:p>
            <a:fld id="{9E9DFFC6-2D21-43FD-9FA8-25B2AFD6FD65}" type="datetimeFigureOut">
              <a:rPr lang="en-US" smtClean="0"/>
              <a:t>6/20/2018</a:t>
            </a:fld>
            <a:endParaRPr lang="en-US"/>
          </a:p>
        </p:txBody>
      </p:sp>
      <p:sp>
        <p:nvSpPr>
          <p:cNvPr id="5" name="Footer Placeholder 4">
            <a:extLst>
              <a:ext uri="{FF2B5EF4-FFF2-40B4-BE49-F238E27FC236}">
                <a16:creationId xmlns:a16="http://schemas.microsoft.com/office/drawing/2014/main" id="{C4D71074-3DBF-4791-A572-6C0F4541E1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DA1A04-6226-4BA2-A2D5-492C59C5E4C3}"/>
              </a:ext>
            </a:extLst>
          </p:cNvPr>
          <p:cNvSpPr>
            <a:spLocks noGrp="1"/>
          </p:cNvSpPr>
          <p:nvPr>
            <p:ph type="sldNum" sz="quarter" idx="12"/>
          </p:nvPr>
        </p:nvSpPr>
        <p:spPr/>
        <p:txBody>
          <a:bodyPr/>
          <a:lstStyle/>
          <a:p>
            <a:fld id="{0D952420-6822-4D3E-8D26-A8B44993256B}" type="slidenum">
              <a:rPr lang="en-US" smtClean="0"/>
              <a:t>‹#›</a:t>
            </a:fld>
            <a:endParaRPr lang="en-US"/>
          </a:p>
        </p:txBody>
      </p:sp>
    </p:spTree>
    <p:extLst>
      <p:ext uri="{BB962C8B-B14F-4D97-AF65-F5344CB8AC3E}">
        <p14:creationId xmlns:p14="http://schemas.microsoft.com/office/powerpoint/2010/main" val="1446941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D6245-8C1E-4520-85DA-0A7F3392E0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3C4240-E449-43CA-BE53-5CB8F568112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2673F8-A60E-4943-9AA8-6D615CE2E63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F81B70-0758-4EBE-A18D-529434018092}"/>
              </a:ext>
            </a:extLst>
          </p:cNvPr>
          <p:cNvSpPr>
            <a:spLocks noGrp="1"/>
          </p:cNvSpPr>
          <p:nvPr>
            <p:ph type="dt" sz="half" idx="10"/>
          </p:nvPr>
        </p:nvSpPr>
        <p:spPr/>
        <p:txBody>
          <a:bodyPr/>
          <a:lstStyle/>
          <a:p>
            <a:fld id="{9E9DFFC6-2D21-43FD-9FA8-25B2AFD6FD65}" type="datetimeFigureOut">
              <a:rPr lang="en-US" smtClean="0"/>
              <a:t>6/20/2018</a:t>
            </a:fld>
            <a:endParaRPr lang="en-US"/>
          </a:p>
        </p:txBody>
      </p:sp>
      <p:sp>
        <p:nvSpPr>
          <p:cNvPr id="6" name="Footer Placeholder 5">
            <a:extLst>
              <a:ext uri="{FF2B5EF4-FFF2-40B4-BE49-F238E27FC236}">
                <a16:creationId xmlns:a16="http://schemas.microsoft.com/office/drawing/2014/main" id="{D0A6D796-086A-4169-8D3B-39BFAA25D1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B2A9DB-04BF-4781-927F-F475E71B467F}"/>
              </a:ext>
            </a:extLst>
          </p:cNvPr>
          <p:cNvSpPr>
            <a:spLocks noGrp="1"/>
          </p:cNvSpPr>
          <p:nvPr>
            <p:ph type="sldNum" sz="quarter" idx="12"/>
          </p:nvPr>
        </p:nvSpPr>
        <p:spPr/>
        <p:txBody>
          <a:bodyPr/>
          <a:lstStyle/>
          <a:p>
            <a:fld id="{0D952420-6822-4D3E-8D26-A8B44993256B}" type="slidenum">
              <a:rPr lang="en-US" smtClean="0"/>
              <a:t>‹#›</a:t>
            </a:fld>
            <a:endParaRPr lang="en-US"/>
          </a:p>
        </p:txBody>
      </p:sp>
    </p:spTree>
    <p:extLst>
      <p:ext uri="{BB962C8B-B14F-4D97-AF65-F5344CB8AC3E}">
        <p14:creationId xmlns:p14="http://schemas.microsoft.com/office/powerpoint/2010/main" val="4265397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56F97-6E7A-4DFE-B6A0-C305DFF629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FBC6AB-B7F9-49BD-A62A-1456019C27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91F8977-0B0A-4186-9E80-69605FC3971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EF47DA-F2BF-4BCF-B959-EC600462AA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72F7AA5-0EAE-4DA7-81A2-5DA9336B7A3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B58676-9922-42F5-8579-90C6504D5B73}"/>
              </a:ext>
            </a:extLst>
          </p:cNvPr>
          <p:cNvSpPr>
            <a:spLocks noGrp="1"/>
          </p:cNvSpPr>
          <p:nvPr>
            <p:ph type="dt" sz="half" idx="10"/>
          </p:nvPr>
        </p:nvSpPr>
        <p:spPr/>
        <p:txBody>
          <a:bodyPr/>
          <a:lstStyle/>
          <a:p>
            <a:fld id="{9E9DFFC6-2D21-43FD-9FA8-25B2AFD6FD65}" type="datetimeFigureOut">
              <a:rPr lang="en-US" smtClean="0"/>
              <a:t>6/20/2018</a:t>
            </a:fld>
            <a:endParaRPr lang="en-US"/>
          </a:p>
        </p:txBody>
      </p:sp>
      <p:sp>
        <p:nvSpPr>
          <p:cNvPr id="8" name="Footer Placeholder 7">
            <a:extLst>
              <a:ext uri="{FF2B5EF4-FFF2-40B4-BE49-F238E27FC236}">
                <a16:creationId xmlns:a16="http://schemas.microsoft.com/office/drawing/2014/main" id="{22ADEE05-4B9A-4C03-BF07-9D9FD4C21D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812893-F020-4A71-ABB1-59E5C10A1612}"/>
              </a:ext>
            </a:extLst>
          </p:cNvPr>
          <p:cNvSpPr>
            <a:spLocks noGrp="1"/>
          </p:cNvSpPr>
          <p:nvPr>
            <p:ph type="sldNum" sz="quarter" idx="12"/>
          </p:nvPr>
        </p:nvSpPr>
        <p:spPr/>
        <p:txBody>
          <a:bodyPr/>
          <a:lstStyle/>
          <a:p>
            <a:fld id="{0D952420-6822-4D3E-8D26-A8B44993256B}" type="slidenum">
              <a:rPr lang="en-US" smtClean="0"/>
              <a:t>‹#›</a:t>
            </a:fld>
            <a:endParaRPr lang="en-US"/>
          </a:p>
        </p:txBody>
      </p:sp>
    </p:spTree>
    <p:extLst>
      <p:ext uri="{BB962C8B-B14F-4D97-AF65-F5344CB8AC3E}">
        <p14:creationId xmlns:p14="http://schemas.microsoft.com/office/powerpoint/2010/main" val="1218284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E6C4D-88CB-49B0-AF60-FD5576B9E3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BCA50C-2F4F-4A6C-AF36-9B42E669D7D9}"/>
              </a:ext>
            </a:extLst>
          </p:cNvPr>
          <p:cNvSpPr>
            <a:spLocks noGrp="1"/>
          </p:cNvSpPr>
          <p:nvPr>
            <p:ph type="dt" sz="half" idx="10"/>
          </p:nvPr>
        </p:nvSpPr>
        <p:spPr/>
        <p:txBody>
          <a:bodyPr/>
          <a:lstStyle/>
          <a:p>
            <a:fld id="{9E9DFFC6-2D21-43FD-9FA8-25B2AFD6FD65}" type="datetimeFigureOut">
              <a:rPr lang="en-US" smtClean="0"/>
              <a:t>6/20/2018</a:t>
            </a:fld>
            <a:endParaRPr lang="en-US"/>
          </a:p>
        </p:txBody>
      </p:sp>
      <p:sp>
        <p:nvSpPr>
          <p:cNvPr id="4" name="Footer Placeholder 3">
            <a:extLst>
              <a:ext uri="{FF2B5EF4-FFF2-40B4-BE49-F238E27FC236}">
                <a16:creationId xmlns:a16="http://schemas.microsoft.com/office/drawing/2014/main" id="{B26A3794-EEA9-4C37-8529-9E54EA26BA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90365B-7251-46C6-AB59-2F2A8B8FAD08}"/>
              </a:ext>
            </a:extLst>
          </p:cNvPr>
          <p:cNvSpPr>
            <a:spLocks noGrp="1"/>
          </p:cNvSpPr>
          <p:nvPr>
            <p:ph type="sldNum" sz="quarter" idx="12"/>
          </p:nvPr>
        </p:nvSpPr>
        <p:spPr/>
        <p:txBody>
          <a:bodyPr/>
          <a:lstStyle/>
          <a:p>
            <a:fld id="{0D952420-6822-4D3E-8D26-A8B44993256B}" type="slidenum">
              <a:rPr lang="en-US" smtClean="0"/>
              <a:t>‹#›</a:t>
            </a:fld>
            <a:endParaRPr lang="en-US"/>
          </a:p>
        </p:txBody>
      </p:sp>
    </p:spTree>
    <p:extLst>
      <p:ext uri="{BB962C8B-B14F-4D97-AF65-F5344CB8AC3E}">
        <p14:creationId xmlns:p14="http://schemas.microsoft.com/office/powerpoint/2010/main" val="642652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7D3D40-C306-4F7D-A951-688A235E9CB3}"/>
              </a:ext>
            </a:extLst>
          </p:cNvPr>
          <p:cNvSpPr>
            <a:spLocks noGrp="1"/>
          </p:cNvSpPr>
          <p:nvPr>
            <p:ph type="dt" sz="half" idx="10"/>
          </p:nvPr>
        </p:nvSpPr>
        <p:spPr/>
        <p:txBody>
          <a:bodyPr/>
          <a:lstStyle/>
          <a:p>
            <a:fld id="{9E9DFFC6-2D21-43FD-9FA8-25B2AFD6FD65}" type="datetimeFigureOut">
              <a:rPr lang="en-US" smtClean="0"/>
              <a:t>6/20/2018</a:t>
            </a:fld>
            <a:endParaRPr lang="en-US"/>
          </a:p>
        </p:txBody>
      </p:sp>
      <p:sp>
        <p:nvSpPr>
          <p:cNvPr id="3" name="Footer Placeholder 2">
            <a:extLst>
              <a:ext uri="{FF2B5EF4-FFF2-40B4-BE49-F238E27FC236}">
                <a16:creationId xmlns:a16="http://schemas.microsoft.com/office/drawing/2014/main" id="{49B304AF-E93A-4C0D-8FE1-38E53CCBC9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C29CCD-E92A-4B5B-9353-8C7527343DD8}"/>
              </a:ext>
            </a:extLst>
          </p:cNvPr>
          <p:cNvSpPr>
            <a:spLocks noGrp="1"/>
          </p:cNvSpPr>
          <p:nvPr>
            <p:ph type="sldNum" sz="quarter" idx="12"/>
          </p:nvPr>
        </p:nvSpPr>
        <p:spPr/>
        <p:txBody>
          <a:bodyPr/>
          <a:lstStyle/>
          <a:p>
            <a:fld id="{0D952420-6822-4D3E-8D26-A8B44993256B}" type="slidenum">
              <a:rPr lang="en-US" smtClean="0"/>
              <a:t>‹#›</a:t>
            </a:fld>
            <a:endParaRPr lang="en-US"/>
          </a:p>
        </p:txBody>
      </p:sp>
    </p:spTree>
    <p:extLst>
      <p:ext uri="{BB962C8B-B14F-4D97-AF65-F5344CB8AC3E}">
        <p14:creationId xmlns:p14="http://schemas.microsoft.com/office/powerpoint/2010/main" val="4045971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690C9-72B8-4BAE-96EE-819AADB835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596E50-608E-4994-99B7-1BF1000C17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01C4E2-5DED-4488-BD62-5FA1FB01C8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A1AF44E-14F7-423D-B016-38D820AEDAFB}"/>
              </a:ext>
            </a:extLst>
          </p:cNvPr>
          <p:cNvSpPr>
            <a:spLocks noGrp="1"/>
          </p:cNvSpPr>
          <p:nvPr>
            <p:ph type="dt" sz="half" idx="10"/>
          </p:nvPr>
        </p:nvSpPr>
        <p:spPr/>
        <p:txBody>
          <a:bodyPr/>
          <a:lstStyle/>
          <a:p>
            <a:fld id="{9E9DFFC6-2D21-43FD-9FA8-25B2AFD6FD65}" type="datetimeFigureOut">
              <a:rPr lang="en-US" smtClean="0"/>
              <a:t>6/20/2018</a:t>
            </a:fld>
            <a:endParaRPr lang="en-US"/>
          </a:p>
        </p:txBody>
      </p:sp>
      <p:sp>
        <p:nvSpPr>
          <p:cNvPr id="6" name="Footer Placeholder 5">
            <a:extLst>
              <a:ext uri="{FF2B5EF4-FFF2-40B4-BE49-F238E27FC236}">
                <a16:creationId xmlns:a16="http://schemas.microsoft.com/office/drawing/2014/main" id="{38D2C07B-2D3D-4C61-B864-6958AD805C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35EEC3-0B65-4F90-9912-E0DF8BA11A94}"/>
              </a:ext>
            </a:extLst>
          </p:cNvPr>
          <p:cNvSpPr>
            <a:spLocks noGrp="1"/>
          </p:cNvSpPr>
          <p:nvPr>
            <p:ph type="sldNum" sz="quarter" idx="12"/>
          </p:nvPr>
        </p:nvSpPr>
        <p:spPr/>
        <p:txBody>
          <a:bodyPr/>
          <a:lstStyle/>
          <a:p>
            <a:fld id="{0D952420-6822-4D3E-8D26-A8B44993256B}" type="slidenum">
              <a:rPr lang="en-US" smtClean="0"/>
              <a:t>‹#›</a:t>
            </a:fld>
            <a:endParaRPr lang="en-US"/>
          </a:p>
        </p:txBody>
      </p:sp>
    </p:spTree>
    <p:extLst>
      <p:ext uri="{BB962C8B-B14F-4D97-AF65-F5344CB8AC3E}">
        <p14:creationId xmlns:p14="http://schemas.microsoft.com/office/powerpoint/2010/main" val="2946243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09014-886F-40B0-880B-36E0A2F5C7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7665C7-5CD8-4358-9BC9-576C9FD894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89AAB7-EAE3-41E4-91D5-8F084BB0CB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65B99FC-65ED-4277-A0DA-F49B98C33BEB}"/>
              </a:ext>
            </a:extLst>
          </p:cNvPr>
          <p:cNvSpPr>
            <a:spLocks noGrp="1"/>
          </p:cNvSpPr>
          <p:nvPr>
            <p:ph type="dt" sz="half" idx="10"/>
          </p:nvPr>
        </p:nvSpPr>
        <p:spPr/>
        <p:txBody>
          <a:bodyPr/>
          <a:lstStyle/>
          <a:p>
            <a:fld id="{9E9DFFC6-2D21-43FD-9FA8-25B2AFD6FD65}" type="datetimeFigureOut">
              <a:rPr lang="en-US" smtClean="0"/>
              <a:t>6/20/2018</a:t>
            </a:fld>
            <a:endParaRPr lang="en-US"/>
          </a:p>
        </p:txBody>
      </p:sp>
      <p:sp>
        <p:nvSpPr>
          <p:cNvPr id="6" name="Footer Placeholder 5">
            <a:extLst>
              <a:ext uri="{FF2B5EF4-FFF2-40B4-BE49-F238E27FC236}">
                <a16:creationId xmlns:a16="http://schemas.microsoft.com/office/drawing/2014/main" id="{3C1FA0CD-9278-4C9E-9080-799043A506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6BB372-A73D-4D01-9B24-0FE488FB45E9}"/>
              </a:ext>
            </a:extLst>
          </p:cNvPr>
          <p:cNvSpPr>
            <a:spLocks noGrp="1"/>
          </p:cNvSpPr>
          <p:nvPr>
            <p:ph type="sldNum" sz="quarter" idx="12"/>
          </p:nvPr>
        </p:nvSpPr>
        <p:spPr/>
        <p:txBody>
          <a:bodyPr/>
          <a:lstStyle/>
          <a:p>
            <a:fld id="{0D952420-6822-4D3E-8D26-A8B44993256B}" type="slidenum">
              <a:rPr lang="en-US" smtClean="0"/>
              <a:t>‹#›</a:t>
            </a:fld>
            <a:endParaRPr lang="en-US"/>
          </a:p>
        </p:txBody>
      </p:sp>
    </p:spTree>
    <p:extLst>
      <p:ext uri="{BB962C8B-B14F-4D97-AF65-F5344CB8AC3E}">
        <p14:creationId xmlns:p14="http://schemas.microsoft.com/office/powerpoint/2010/main" val="2994474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5624E2-5077-4561-B555-8A90BC4713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94B2CB-E7E1-4A19-B7DD-0DB6B05E8E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92DDFF-A575-4634-BC00-DC88470D4C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9DFFC6-2D21-43FD-9FA8-25B2AFD6FD65}" type="datetimeFigureOut">
              <a:rPr lang="en-US" smtClean="0"/>
              <a:t>6/20/2018</a:t>
            </a:fld>
            <a:endParaRPr lang="en-US"/>
          </a:p>
        </p:txBody>
      </p:sp>
      <p:sp>
        <p:nvSpPr>
          <p:cNvPr id="5" name="Footer Placeholder 4">
            <a:extLst>
              <a:ext uri="{FF2B5EF4-FFF2-40B4-BE49-F238E27FC236}">
                <a16:creationId xmlns:a16="http://schemas.microsoft.com/office/drawing/2014/main" id="{227DE180-FDA5-4350-9ED4-01DEE68F01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FC792B-E5E5-4D38-A60F-BBF29DBA73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952420-6822-4D3E-8D26-A8B44993256B}" type="slidenum">
              <a:rPr lang="en-US" smtClean="0"/>
              <a:t>‹#›</a:t>
            </a:fld>
            <a:endParaRPr lang="en-US"/>
          </a:p>
        </p:txBody>
      </p:sp>
    </p:spTree>
    <p:extLst>
      <p:ext uri="{BB962C8B-B14F-4D97-AF65-F5344CB8AC3E}">
        <p14:creationId xmlns:p14="http://schemas.microsoft.com/office/powerpoint/2010/main" val="483515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41.gif"/><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67.png"/><Relationship Id="rId4" Type="http://schemas.openxmlformats.org/officeDocument/2006/relationships/image" Target="../media/image66.png"/></Relationships>
</file>

<file path=ppt/slides/_rels/slide1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3.xml.rels><?xml version="1.0" encoding="UTF-8" standalone="yes"?>
<Relationships xmlns="http://schemas.openxmlformats.org/package/2006/relationships"><Relationship Id="rId3" Type="http://schemas.openxmlformats.org/officeDocument/2006/relationships/image" Target="../media/image44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1.gif"/><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8" Type="http://schemas.openxmlformats.org/officeDocument/2006/relationships/image" Target="../media/image370.png"/><Relationship Id="rId7" Type="http://schemas.openxmlformats.org/officeDocument/2006/relationships/image" Target="../media/image36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50.png"/><Relationship Id="rId5" Type="http://schemas.openxmlformats.org/officeDocument/2006/relationships/image" Target="../media/image340.png"/><Relationship Id="rId10" Type="http://schemas.openxmlformats.org/officeDocument/2006/relationships/image" Target="../media/image390.png"/><Relationship Id="rId4" Type="http://schemas.openxmlformats.org/officeDocument/2006/relationships/image" Target="../media/image330.png"/><Relationship Id="rId9" Type="http://schemas.openxmlformats.org/officeDocument/2006/relationships/image" Target="../media/image380.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20.pn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43.png"/><Relationship Id="rId7" Type="http://schemas.openxmlformats.org/officeDocument/2006/relationships/image" Target="../media/image45.png"/><Relationship Id="rId12" Type="http://schemas.openxmlformats.org/officeDocument/2006/relationships/image" Target="../media/image8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82.png"/><Relationship Id="rId5" Type="http://schemas.openxmlformats.org/officeDocument/2006/relationships/image" Target="../media/image76.png"/><Relationship Id="rId10" Type="http://schemas.openxmlformats.org/officeDocument/2006/relationships/image" Target="../media/image48.png"/><Relationship Id="rId4" Type="http://schemas.openxmlformats.org/officeDocument/2006/relationships/image" Target="../media/image460.png"/><Relationship Id="rId9" Type="http://schemas.openxmlformats.org/officeDocument/2006/relationships/image" Target="../media/image80.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56.jpg"/><Relationship Id="rId3" Type="http://schemas.openxmlformats.org/officeDocument/2006/relationships/image" Target="../media/image51.jpg"/><Relationship Id="rId7" Type="http://schemas.openxmlformats.org/officeDocument/2006/relationships/image" Target="../media/image55.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4.jpg"/><Relationship Id="rId5" Type="http://schemas.openxmlformats.org/officeDocument/2006/relationships/image" Target="../media/image53.jpg"/><Relationship Id="rId4" Type="http://schemas.openxmlformats.org/officeDocument/2006/relationships/image" Target="../media/image52.jpg"/><Relationship Id="rId9"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5.jpg"/></Relationships>
</file>

<file path=ppt/slides/_rels/slide2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4.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2.jpeg"/><Relationship Id="rId5" Type="http://schemas.openxmlformats.org/officeDocument/2006/relationships/image" Target="../media/image18.pn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17.jpeg"/></Relationships>
</file>

<file path=ppt/slides/_rels/slide3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5.pn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27.png"/><Relationship Id="rId10" Type="http://schemas.openxmlformats.org/officeDocument/2006/relationships/image" Target="../media/image23.jpeg"/><Relationship Id="rId4" Type="http://schemas.openxmlformats.org/officeDocument/2006/relationships/image" Target="../media/image26.png"/><Relationship Id="rId9" Type="http://schemas.openxmlformats.org/officeDocument/2006/relationships/image" Target="../media/image22.jpeg"/></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7.png"/><Relationship Id="rId3" Type="http://schemas.openxmlformats.org/officeDocument/2006/relationships/image" Target="../media/image28.png"/><Relationship Id="rId7" Type="http://schemas.openxmlformats.org/officeDocument/2006/relationships/image" Target="../media/image22.jpeg"/><Relationship Id="rId12"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1.png"/><Relationship Id="rId5" Type="http://schemas.openxmlformats.org/officeDocument/2006/relationships/image" Target="../media/image30.jpeg"/><Relationship Id="rId10" Type="http://schemas.openxmlformats.org/officeDocument/2006/relationships/image" Target="../media/image31.jpeg"/><Relationship Id="rId4" Type="http://schemas.openxmlformats.org/officeDocument/2006/relationships/image" Target="../media/image29.png"/><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32.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23.jpeg"/><Relationship Id="rId4" Type="http://schemas.openxmlformats.org/officeDocument/2006/relationships/image" Target="../media/image33.png"/><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57.png"/><Relationship Id="rId3" Type="http://schemas.openxmlformats.org/officeDocument/2006/relationships/image" Target="../media/image550.png"/><Relationship Id="rId7" Type="http://schemas.openxmlformats.org/officeDocument/2006/relationships/image" Target="../media/image34.jpeg"/><Relationship Id="rId12"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70.png"/><Relationship Id="rId11" Type="http://schemas.openxmlformats.org/officeDocument/2006/relationships/image" Target="../media/image22.jpeg"/><Relationship Id="rId5" Type="http://schemas.openxmlformats.org/officeDocument/2006/relationships/image" Target="../media/image490.png"/><Relationship Id="rId10" Type="http://schemas.openxmlformats.org/officeDocument/2006/relationships/image" Target="../media/image17.jpeg"/><Relationship Id="rId4" Type="http://schemas.openxmlformats.org/officeDocument/2006/relationships/image" Target="../media/image56.png"/><Relationship Id="rId9" Type="http://schemas.openxmlformats.org/officeDocument/2006/relationships/image" Target="../media/image21.png"/><Relationship Id="rId14" Type="http://schemas.openxmlformats.org/officeDocument/2006/relationships/image" Target="../media/image5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a:extLst>
              <a:ext uri="{FF2B5EF4-FFF2-40B4-BE49-F238E27FC236}">
                <a16:creationId xmlns:a16="http://schemas.microsoft.com/office/drawing/2014/main" id="{374C2868-59FF-412F-95FA-6411AD9E04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4146" y="5122276"/>
            <a:ext cx="2154072" cy="16335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8416B6C-49CC-4E29-9D42-99100D81C12F}"/>
              </a:ext>
            </a:extLst>
          </p:cNvPr>
          <p:cNvSpPr>
            <a:spLocks noGrp="1"/>
          </p:cNvSpPr>
          <p:nvPr>
            <p:ph type="ctrTitle"/>
          </p:nvPr>
        </p:nvSpPr>
        <p:spPr>
          <a:xfrm>
            <a:off x="-127819" y="1727202"/>
            <a:ext cx="12319819" cy="824778"/>
          </a:xfrm>
        </p:spPr>
        <p:txBody>
          <a:bodyPr>
            <a:normAutofit/>
          </a:bodyPr>
          <a:lstStyle/>
          <a:p>
            <a:r>
              <a:rPr lang="en-US" sz="4400" dirty="0"/>
              <a:t>Probabilistic Predicates to accelerate ML Inference</a:t>
            </a:r>
          </a:p>
        </p:txBody>
      </p:sp>
      <p:pic>
        <p:nvPicPr>
          <p:cNvPr id="4" name="Picture 2" descr="Image result for aakanksha chowdhery">
            <a:extLst>
              <a:ext uri="{FF2B5EF4-FFF2-40B4-BE49-F238E27FC236}">
                <a16:creationId xmlns:a16="http://schemas.microsoft.com/office/drawing/2014/main" id="{FDD009DE-7E4C-418F-922F-C8E0AD7AAA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2624" y="3187523"/>
            <a:ext cx="1106812" cy="1280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surajit chaudhuri">
            <a:extLst>
              <a:ext uri="{FF2B5EF4-FFF2-40B4-BE49-F238E27FC236}">
                <a16:creationId xmlns:a16="http://schemas.microsoft.com/office/drawing/2014/main" id="{11E4EB17-DF8F-42C8-BC94-2F111DC4C9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0038" y="3197048"/>
            <a:ext cx="1280160" cy="12801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AA9E3A2E-C2A0-452E-80B6-FFF22BDF3799}"/>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2718178" y="3187523"/>
            <a:ext cx="1129912" cy="1280160"/>
          </a:xfrm>
          <a:prstGeom prst="rect">
            <a:avLst/>
          </a:prstGeom>
        </p:spPr>
      </p:pic>
      <p:sp>
        <p:nvSpPr>
          <p:cNvPr id="7" name="Subtitle 6">
            <a:extLst>
              <a:ext uri="{FF2B5EF4-FFF2-40B4-BE49-F238E27FC236}">
                <a16:creationId xmlns:a16="http://schemas.microsoft.com/office/drawing/2014/main" id="{6EC29579-4049-4CB9-824F-3CA5DE960186}"/>
              </a:ext>
            </a:extLst>
          </p:cNvPr>
          <p:cNvSpPr>
            <a:spLocks noGrp="1"/>
          </p:cNvSpPr>
          <p:nvPr>
            <p:ph type="subTitle" idx="1"/>
          </p:nvPr>
        </p:nvSpPr>
        <p:spPr>
          <a:xfrm>
            <a:off x="2723581" y="4570394"/>
            <a:ext cx="1119107" cy="663444"/>
          </a:xfrm>
        </p:spPr>
        <p:txBody>
          <a:bodyPr>
            <a:normAutofit/>
          </a:bodyPr>
          <a:lstStyle/>
          <a:p>
            <a:pPr>
              <a:lnSpc>
                <a:spcPts val="1000"/>
              </a:lnSpc>
            </a:pPr>
            <a:r>
              <a:rPr lang="en-US" sz="2000" dirty="0"/>
              <a:t>Yao</a:t>
            </a:r>
          </a:p>
          <a:p>
            <a:pPr>
              <a:lnSpc>
                <a:spcPts val="1000"/>
              </a:lnSpc>
            </a:pPr>
            <a:r>
              <a:rPr lang="en-US" sz="2000" dirty="0"/>
              <a:t>Lu</a:t>
            </a:r>
          </a:p>
        </p:txBody>
      </p:sp>
      <p:sp>
        <p:nvSpPr>
          <p:cNvPr id="10" name="Subtitle 6">
            <a:extLst>
              <a:ext uri="{FF2B5EF4-FFF2-40B4-BE49-F238E27FC236}">
                <a16:creationId xmlns:a16="http://schemas.microsoft.com/office/drawing/2014/main" id="{23F31354-73B7-4D06-9314-3DF4DAA665D1}"/>
              </a:ext>
            </a:extLst>
          </p:cNvPr>
          <p:cNvSpPr txBox="1">
            <a:spLocks/>
          </p:cNvSpPr>
          <p:nvPr/>
        </p:nvSpPr>
        <p:spPr>
          <a:xfrm>
            <a:off x="4252734" y="4555195"/>
            <a:ext cx="1399244" cy="66344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000"/>
              </a:lnSpc>
            </a:pPr>
            <a:r>
              <a:rPr lang="en-US" sz="2000" dirty="0"/>
              <a:t>Aakanksha</a:t>
            </a:r>
          </a:p>
          <a:p>
            <a:pPr>
              <a:lnSpc>
                <a:spcPts val="1000"/>
              </a:lnSpc>
            </a:pPr>
            <a:r>
              <a:rPr lang="en-US" sz="2000" dirty="0"/>
              <a:t>Chowdhery</a:t>
            </a:r>
          </a:p>
        </p:txBody>
      </p:sp>
      <p:sp>
        <p:nvSpPr>
          <p:cNvPr id="12" name="Subtitle 6">
            <a:extLst>
              <a:ext uri="{FF2B5EF4-FFF2-40B4-BE49-F238E27FC236}">
                <a16:creationId xmlns:a16="http://schemas.microsoft.com/office/drawing/2014/main" id="{CDC82342-6B51-4064-9B1B-F08E19C75DDA}"/>
              </a:ext>
            </a:extLst>
          </p:cNvPr>
          <p:cNvSpPr txBox="1">
            <a:spLocks/>
          </p:cNvSpPr>
          <p:nvPr/>
        </p:nvSpPr>
        <p:spPr>
          <a:xfrm>
            <a:off x="6158805" y="4555195"/>
            <a:ext cx="1119107" cy="66344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000"/>
              </a:lnSpc>
            </a:pPr>
            <a:r>
              <a:rPr lang="en-US" sz="2000" dirty="0"/>
              <a:t>Srikanth</a:t>
            </a:r>
          </a:p>
          <a:p>
            <a:pPr>
              <a:lnSpc>
                <a:spcPts val="1000"/>
              </a:lnSpc>
            </a:pPr>
            <a:r>
              <a:rPr lang="en-US" sz="2000" dirty="0"/>
              <a:t>Kandula</a:t>
            </a:r>
          </a:p>
        </p:txBody>
      </p:sp>
      <p:sp>
        <p:nvSpPr>
          <p:cNvPr id="13" name="Subtitle 6">
            <a:extLst>
              <a:ext uri="{FF2B5EF4-FFF2-40B4-BE49-F238E27FC236}">
                <a16:creationId xmlns:a16="http://schemas.microsoft.com/office/drawing/2014/main" id="{49E21626-CB66-4C9C-9B45-55A39E309B4C}"/>
              </a:ext>
            </a:extLst>
          </p:cNvPr>
          <p:cNvSpPr txBox="1">
            <a:spLocks/>
          </p:cNvSpPr>
          <p:nvPr/>
        </p:nvSpPr>
        <p:spPr>
          <a:xfrm>
            <a:off x="7880064" y="4570394"/>
            <a:ext cx="1399244" cy="66344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000"/>
              </a:lnSpc>
            </a:pPr>
            <a:r>
              <a:rPr lang="en-US" sz="2000" dirty="0" err="1"/>
              <a:t>Surajit</a:t>
            </a:r>
            <a:endParaRPr lang="en-US" sz="2000" dirty="0"/>
          </a:p>
          <a:p>
            <a:pPr>
              <a:lnSpc>
                <a:spcPts val="1000"/>
              </a:lnSpc>
            </a:pPr>
            <a:r>
              <a:rPr lang="en-US" sz="2000" dirty="0"/>
              <a:t>Chaudhuri</a:t>
            </a:r>
          </a:p>
        </p:txBody>
      </p:sp>
      <p:pic>
        <p:nvPicPr>
          <p:cNvPr id="1028" name="Picture 4" descr="Image result for Microsoft research">
            <a:extLst>
              <a:ext uri="{FF2B5EF4-FFF2-40B4-BE49-F238E27FC236}">
                <a16:creationId xmlns:a16="http://schemas.microsoft.com/office/drawing/2014/main" id="{E7A95CDF-7FCA-43CA-A4E3-88F591BD1B8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8627" y="5483298"/>
            <a:ext cx="3539928" cy="987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36B34F3-039C-41EA-9DA2-9ADBE5ACF0DD}"/>
              </a:ext>
            </a:extLst>
          </p:cNvPr>
          <p:cNvPicPr>
            <a:picLocks noChangeAspect="1"/>
          </p:cNvPicPr>
          <p:nvPr/>
        </p:nvPicPr>
        <p:blipFill>
          <a:blip r:embed="rId8"/>
          <a:stretch>
            <a:fillRect/>
          </a:stretch>
        </p:blipFill>
        <p:spPr>
          <a:xfrm>
            <a:off x="6063971" y="3187106"/>
            <a:ext cx="1243220" cy="1280160"/>
          </a:xfrm>
          <a:prstGeom prst="rect">
            <a:avLst/>
          </a:prstGeom>
        </p:spPr>
      </p:pic>
    </p:spTree>
    <p:extLst>
      <p:ext uri="{BB962C8B-B14F-4D97-AF65-F5344CB8AC3E}">
        <p14:creationId xmlns:p14="http://schemas.microsoft.com/office/powerpoint/2010/main" val="1082072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D9906-E31E-400E-AAF8-67EB4E55DD9E}"/>
              </a:ext>
            </a:extLst>
          </p:cNvPr>
          <p:cNvSpPr>
            <a:spLocks noGrp="1"/>
          </p:cNvSpPr>
          <p:nvPr>
            <p:ph type="title"/>
          </p:nvPr>
        </p:nvSpPr>
        <p:spPr>
          <a:xfrm>
            <a:off x="838200" y="365126"/>
            <a:ext cx="10515600" cy="882650"/>
          </a:xfrm>
        </p:spPr>
        <p:txBody>
          <a:bodyPr>
            <a:normAutofit fontScale="90000"/>
          </a:bodyPr>
          <a:lstStyle/>
          <a:p>
            <a:r>
              <a:rPr lang="en-US" sz="3200" dirty="0">
                <a:latin typeface="Arial" panose="020B0604020202020204" pitchFamily="34" charset="0"/>
                <a:cs typeface="Arial" panose="020B0604020202020204" pitchFamily="34" charset="0"/>
              </a:rPr>
              <a:t>Finding Probabilistic Predicates for Arbitrary ML Workload</a:t>
            </a:r>
          </a:p>
        </p:txBody>
      </p:sp>
      <p:sp>
        <p:nvSpPr>
          <p:cNvPr id="26" name="Rectangle 25">
            <a:extLst>
              <a:ext uri="{FF2B5EF4-FFF2-40B4-BE49-F238E27FC236}">
                <a16:creationId xmlns:a16="http://schemas.microsoft.com/office/drawing/2014/main" id="{B507D2F6-606D-4720-8D92-69F1616A5415}"/>
              </a:ext>
            </a:extLst>
          </p:cNvPr>
          <p:cNvSpPr/>
          <p:nvPr/>
        </p:nvSpPr>
        <p:spPr>
          <a:xfrm>
            <a:off x="288054" y="1333743"/>
            <a:ext cx="5142772" cy="43825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loud 26">
            <a:extLst>
              <a:ext uri="{FF2B5EF4-FFF2-40B4-BE49-F238E27FC236}">
                <a16:creationId xmlns:a16="http://schemas.microsoft.com/office/drawing/2014/main" id="{7D59A1DA-2EA3-4D0C-89AC-3B7FE09A629E}"/>
              </a:ext>
            </a:extLst>
          </p:cNvPr>
          <p:cNvSpPr/>
          <p:nvPr/>
        </p:nvSpPr>
        <p:spPr>
          <a:xfrm rot="11271312">
            <a:off x="396239" y="1496512"/>
            <a:ext cx="5023170" cy="2894566"/>
          </a:xfrm>
          <a:prstGeom prst="cloud">
            <a:avLst/>
          </a:prstGeom>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28" name="Picture 4" descr="Image result for image">
            <a:extLst>
              <a:ext uri="{FF2B5EF4-FFF2-40B4-BE49-F238E27FC236}">
                <a16:creationId xmlns:a16="http://schemas.microsoft.com/office/drawing/2014/main" id="{7F1AE9D2-71F0-43D6-9DDA-40ED621A426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769564" y="2336834"/>
            <a:ext cx="1162399" cy="87179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Image result for image">
            <a:extLst>
              <a:ext uri="{FF2B5EF4-FFF2-40B4-BE49-F238E27FC236}">
                <a16:creationId xmlns:a16="http://schemas.microsoft.com/office/drawing/2014/main" id="{E1826B70-20BB-477C-BF25-C945B54D0E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9898" y="1960578"/>
            <a:ext cx="1169337" cy="105663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ECF0D8BE-7A0A-40E2-94B1-B46CBBFA4E1E}"/>
              </a:ext>
            </a:extLst>
          </p:cNvPr>
          <p:cNvSpPr/>
          <p:nvPr/>
        </p:nvSpPr>
        <p:spPr>
          <a:xfrm>
            <a:off x="3866920" y="1965625"/>
            <a:ext cx="849592" cy="369332"/>
          </a:xfrm>
          <a:prstGeom prst="rect">
            <a:avLst/>
          </a:prstGeom>
        </p:spPr>
        <p:txBody>
          <a:bodyPr wrap="none">
            <a:spAutoFit/>
          </a:bodyPr>
          <a:lstStyle/>
          <a:p>
            <a:r>
              <a:rPr lang="en-US" dirty="0"/>
              <a:t>Images</a:t>
            </a:r>
          </a:p>
        </p:txBody>
      </p:sp>
      <p:sp>
        <p:nvSpPr>
          <p:cNvPr id="31" name="Rectangle 30">
            <a:extLst>
              <a:ext uri="{FF2B5EF4-FFF2-40B4-BE49-F238E27FC236}">
                <a16:creationId xmlns:a16="http://schemas.microsoft.com/office/drawing/2014/main" id="{F668CC36-8F77-4951-BE75-AD438A288E88}"/>
              </a:ext>
            </a:extLst>
          </p:cNvPr>
          <p:cNvSpPr/>
          <p:nvPr/>
        </p:nvSpPr>
        <p:spPr>
          <a:xfrm>
            <a:off x="1579233" y="2882316"/>
            <a:ext cx="817853" cy="369332"/>
          </a:xfrm>
          <a:prstGeom prst="rect">
            <a:avLst/>
          </a:prstGeom>
        </p:spPr>
        <p:txBody>
          <a:bodyPr wrap="none">
            <a:spAutoFit/>
          </a:bodyPr>
          <a:lstStyle/>
          <a:p>
            <a:r>
              <a:rPr lang="en-US" dirty="0"/>
              <a:t>Videos</a:t>
            </a:r>
          </a:p>
        </p:txBody>
      </p:sp>
      <p:pic>
        <p:nvPicPr>
          <p:cNvPr id="32" name="Picture 10" descr="Image result for video">
            <a:extLst>
              <a:ext uri="{FF2B5EF4-FFF2-40B4-BE49-F238E27FC236}">
                <a16:creationId xmlns:a16="http://schemas.microsoft.com/office/drawing/2014/main" id="{15D666CB-5120-495B-8029-0B035CA8FB0A}"/>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653002" y="2639791"/>
            <a:ext cx="981805" cy="80753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Image result for video">
            <a:extLst>
              <a:ext uri="{FF2B5EF4-FFF2-40B4-BE49-F238E27FC236}">
                <a16:creationId xmlns:a16="http://schemas.microsoft.com/office/drawing/2014/main" id="{E2581C1E-B703-497F-85CA-1025B702DD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2220" y="3190082"/>
            <a:ext cx="1418449" cy="81465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descr="Image result for document">
            <a:extLst>
              <a:ext uri="{FF2B5EF4-FFF2-40B4-BE49-F238E27FC236}">
                <a16:creationId xmlns:a16="http://schemas.microsoft.com/office/drawing/2014/main" id="{E103BB8D-1577-4102-88EF-82FD5F5199CB}"/>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1635854" y="1842029"/>
            <a:ext cx="875843" cy="1072908"/>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0C9F280B-B825-4F04-8F20-2C5B9A52369B}"/>
              </a:ext>
            </a:extLst>
          </p:cNvPr>
          <p:cNvSpPr/>
          <p:nvPr/>
        </p:nvSpPr>
        <p:spPr>
          <a:xfrm>
            <a:off x="1087862" y="2095945"/>
            <a:ext cx="546945" cy="369332"/>
          </a:xfrm>
          <a:prstGeom prst="rect">
            <a:avLst/>
          </a:prstGeom>
        </p:spPr>
        <p:txBody>
          <a:bodyPr wrap="square">
            <a:spAutoFit/>
          </a:bodyPr>
          <a:lstStyle/>
          <a:p>
            <a:r>
              <a:rPr lang="en-US" dirty="0"/>
              <a:t>Doc</a:t>
            </a:r>
          </a:p>
        </p:txBody>
      </p:sp>
      <p:pic>
        <p:nvPicPr>
          <p:cNvPr id="36" name="Picture 20" descr="Image result for audio">
            <a:extLst>
              <a:ext uri="{FF2B5EF4-FFF2-40B4-BE49-F238E27FC236}">
                <a16:creationId xmlns:a16="http://schemas.microsoft.com/office/drawing/2014/main" id="{077C2015-D7E4-407A-ACDC-102B84D9D4E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39504" y="3170164"/>
            <a:ext cx="1037287" cy="923048"/>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a:extLst>
              <a:ext uri="{FF2B5EF4-FFF2-40B4-BE49-F238E27FC236}">
                <a16:creationId xmlns:a16="http://schemas.microsoft.com/office/drawing/2014/main" id="{875851EA-E15F-41CA-87C2-ABA865A2350D}"/>
              </a:ext>
            </a:extLst>
          </p:cNvPr>
          <p:cNvSpPr/>
          <p:nvPr/>
        </p:nvSpPr>
        <p:spPr>
          <a:xfrm>
            <a:off x="3734019" y="3443660"/>
            <a:ext cx="808807" cy="369332"/>
          </a:xfrm>
          <a:prstGeom prst="rect">
            <a:avLst/>
          </a:prstGeom>
        </p:spPr>
        <p:txBody>
          <a:bodyPr wrap="square">
            <a:spAutoFit/>
          </a:bodyPr>
          <a:lstStyle/>
          <a:p>
            <a:r>
              <a:rPr lang="en-US" dirty="0"/>
              <a:t>Audio</a:t>
            </a:r>
          </a:p>
        </p:txBody>
      </p:sp>
      <p:sp>
        <p:nvSpPr>
          <p:cNvPr id="38" name="Rectangle 37">
            <a:extLst>
              <a:ext uri="{FF2B5EF4-FFF2-40B4-BE49-F238E27FC236}">
                <a16:creationId xmlns:a16="http://schemas.microsoft.com/office/drawing/2014/main" id="{839FC0B7-AB41-49B6-A519-3C35CD46C1A4}"/>
              </a:ext>
            </a:extLst>
          </p:cNvPr>
          <p:cNvSpPr/>
          <p:nvPr/>
        </p:nvSpPr>
        <p:spPr>
          <a:xfrm>
            <a:off x="570505" y="4487613"/>
            <a:ext cx="4548927" cy="1061829"/>
          </a:xfrm>
          <a:prstGeom prst="rect">
            <a:avLst/>
          </a:prstGeom>
        </p:spPr>
        <p:txBody>
          <a:bodyPr wrap="square">
            <a:spAutoFit/>
          </a:bodyPr>
          <a:lstStyle/>
          <a:p>
            <a:r>
              <a:rPr lang="en-US" sz="2100" dirty="0"/>
              <a:t>Generate PPs for arbitrary ML workload:</a:t>
            </a:r>
            <a:endParaRPr lang="en-US" sz="2100" dirty="0">
              <a:solidFill>
                <a:schemeClr val="bg1"/>
              </a:solidFill>
              <a:highlight>
                <a:srgbClr val="FF0000"/>
              </a:highlight>
            </a:endParaRPr>
          </a:p>
          <a:p>
            <a:pPr marL="285750" indent="-285750">
              <a:buFontTx/>
              <a:buChar char="-"/>
            </a:pPr>
            <a:r>
              <a:rPr lang="en-US" sz="2100" dirty="0">
                <a:solidFill>
                  <a:srgbClr val="7030A0"/>
                </a:solidFill>
              </a:rPr>
              <a:t>High dimensional, </a:t>
            </a:r>
            <a:r>
              <a:rPr lang="en-US" sz="2100" dirty="0">
                <a:solidFill>
                  <a:srgbClr val="C00000"/>
                </a:solidFill>
              </a:rPr>
              <a:t> Sparse or dense …</a:t>
            </a:r>
            <a:r>
              <a:rPr lang="en-US" sz="2100" dirty="0">
                <a:solidFill>
                  <a:srgbClr val="7030A0"/>
                </a:solidFill>
              </a:rPr>
              <a:t> </a:t>
            </a:r>
          </a:p>
          <a:p>
            <a:pPr marL="285750" indent="-285750">
              <a:buFontTx/>
              <a:buChar char="-"/>
            </a:pPr>
            <a:r>
              <a:rPr lang="en-US" sz="2100" dirty="0">
                <a:solidFill>
                  <a:schemeClr val="accent6">
                    <a:lumMod val="75000"/>
                  </a:schemeClr>
                </a:solidFill>
              </a:rPr>
              <a:t>Linearly separable or not</a:t>
            </a:r>
            <a:endParaRPr lang="en-US" sz="2100" dirty="0">
              <a:solidFill>
                <a:schemeClr val="accent1">
                  <a:lumMod val="75000"/>
                </a:schemeClr>
              </a:solidFill>
            </a:endParaRPr>
          </a:p>
        </p:txBody>
      </p:sp>
    </p:spTree>
    <p:extLst>
      <p:ext uri="{BB962C8B-B14F-4D97-AF65-F5344CB8AC3E}">
        <p14:creationId xmlns:p14="http://schemas.microsoft.com/office/powerpoint/2010/main" val="823073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ectangle 122">
            <a:extLst>
              <a:ext uri="{FF2B5EF4-FFF2-40B4-BE49-F238E27FC236}">
                <a16:creationId xmlns:a16="http://schemas.microsoft.com/office/drawing/2014/main" id="{120EC121-C00B-443B-B298-581E25777467}"/>
              </a:ext>
            </a:extLst>
          </p:cNvPr>
          <p:cNvSpPr/>
          <p:nvPr/>
        </p:nvSpPr>
        <p:spPr>
          <a:xfrm>
            <a:off x="8396448" y="4217539"/>
            <a:ext cx="520450" cy="3693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FD54EC30-4CD6-4286-9275-6ADE473B4A43}"/>
              </a:ext>
            </a:extLst>
          </p:cNvPr>
          <p:cNvSpPr/>
          <p:nvPr/>
        </p:nvSpPr>
        <p:spPr>
          <a:xfrm>
            <a:off x="5850018" y="4221544"/>
            <a:ext cx="520450" cy="3693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DAA338A5-0B19-4388-A537-8E102C8A8E1A}"/>
              </a:ext>
            </a:extLst>
          </p:cNvPr>
          <p:cNvSpPr/>
          <p:nvPr/>
        </p:nvSpPr>
        <p:spPr>
          <a:xfrm>
            <a:off x="5125955" y="4217129"/>
            <a:ext cx="520450" cy="3693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071037ED-2C2D-4817-BD0B-66B7B49795B2}"/>
              </a:ext>
            </a:extLst>
          </p:cNvPr>
          <p:cNvSpPr/>
          <p:nvPr/>
        </p:nvSpPr>
        <p:spPr>
          <a:xfrm>
            <a:off x="2839750" y="4231069"/>
            <a:ext cx="520450" cy="3693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CCE1A943-36CE-47A8-920F-A9D64662DC79}"/>
              </a:ext>
            </a:extLst>
          </p:cNvPr>
          <p:cNvSpPr/>
          <p:nvPr/>
        </p:nvSpPr>
        <p:spPr>
          <a:xfrm>
            <a:off x="2167136" y="4225551"/>
            <a:ext cx="520450" cy="3693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73AA643-3157-44C9-973D-378E49243C9D}"/>
              </a:ext>
            </a:extLst>
          </p:cNvPr>
          <p:cNvSpPr/>
          <p:nvPr/>
        </p:nvSpPr>
        <p:spPr>
          <a:xfrm>
            <a:off x="690556" y="4239491"/>
            <a:ext cx="520450" cy="3693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2D9906-E31E-400E-AAF8-67EB4E55DD9E}"/>
              </a:ext>
            </a:extLst>
          </p:cNvPr>
          <p:cNvSpPr>
            <a:spLocks noGrp="1"/>
          </p:cNvSpPr>
          <p:nvPr>
            <p:ph type="title"/>
          </p:nvPr>
        </p:nvSpPr>
        <p:spPr>
          <a:xfrm>
            <a:off x="838200" y="365126"/>
            <a:ext cx="10515600" cy="882650"/>
          </a:xfrm>
        </p:spPr>
        <p:txBody>
          <a:bodyPr>
            <a:normAutofit/>
          </a:bodyPr>
          <a:lstStyle/>
          <a:p>
            <a:r>
              <a:rPr lang="en-US" sz="3200" dirty="0">
                <a:latin typeface="Arial" panose="020B0604020202020204" pitchFamily="34" charset="0"/>
                <a:cs typeface="Arial" panose="020B0604020202020204" pitchFamily="34" charset="0"/>
              </a:rPr>
              <a:t>How to build PPs for arbitrary ML inputs? </a:t>
            </a:r>
          </a:p>
        </p:txBody>
      </p:sp>
      <p:sp>
        <p:nvSpPr>
          <p:cNvPr id="19" name="Oval 18">
            <a:extLst>
              <a:ext uri="{FF2B5EF4-FFF2-40B4-BE49-F238E27FC236}">
                <a16:creationId xmlns:a16="http://schemas.microsoft.com/office/drawing/2014/main" id="{51951DDE-07EE-4A07-9944-38D505B19009}"/>
              </a:ext>
            </a:extLst>
          </p:cNvPr>
          <p:cNvSpPr/>
          <p:nvPr/>
        </p:nvSpPr>
        <p:spPr>
          <a:xfrm>
            <a:off x="1355682" y="1447902"/>
            <a:ext cx="1020407" cy="979014"/>
          </a:xfrm>
          <a:prstGeom prst="ellipse">
            <a:avLst/>
          </a:prstGeom>
          <a:solidFill>
            <a:schemeClr val="bg2"/>
          </a:solidFill>
          <a:ln w="63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620EF43-2E8C-413D-9766-67D36D89C7BC}"/>
              </a:ext>
            </a:extLst>
          </p:cNvPr>
          <p:cNvSpPr txBox="1"/>
          <p:nvPr/>
        </p:nvSpPr>
        <p:spPr>
          <a:xfrm>
            <a:off x="4603537" y="2629484"/>
            <a:ext cx="470000" cy="276999"/>
          </a:xfrm>
          <a:prstGeom prst="rect">
            <a:avLst/>
          </a:prstGeom>
          <a:noFill/>
        </p:spPr>
        <p:txBody>
          <a:bodyPr wrap="none" rtlCol="0">
            <a:spAutoFit/>
          </a:bodyPr>
          <a:lstStyle/>
          <a:p>
            <a:r>
              <a:rPr lang="en-US" sz="1200" i="1" dirty="0"/>
              <a:t>d-</a:t>
            </a:r>
            <a:r>
              <a:rPr lang="en-US" sz="1200" dirty="0"/>
              <a:t>(</a:t>
            </a:r>
            <a:r>
              <a:rPr lang="en-US" sz="1200" i="1" dirty="0"/>
              <a:t>x</a:t>
            </a:r>
            <a:r>
              <a:rPr lang="en-US" sz="1200" dirty="0"/>
              <a:t>)</a:t>
            </a:r>
            <a:endParaRPr lang="en-US" sz="1200" baseline="30000" dirty="0"/>
          </a:p>
        </p:txBody>
      </p:sp>
      <p:sp>
        <p:nvSpPr>
          <p:cNvPr id="26" name="Rectangle 25">
            <a:extLst>
              <a:ext uri="{FF2B5EF4-FFF2-40B4-BE49-F238E27FC236}">
                <a16:creationId xmlns:a16="http://schemas.microsoft.com/office/drawing/2014/main" id="{8876401D-D6CC-44B4-A328-61CE33B35268}"/>
              </a:ext>
            </a:extLst>
          </p:cNvPr>
          <p:cNvSpPr/>
          <p:nvPr/>
        </p:nvSpPr>
        <p:spPr>
          <a:xfrm>
            <a:off x="3664954" y="2776808"/>
            <a:ext cx="284052" cy="369332"/>
          </a:xfrm>
          <a:prstGeom prst="rect">
            <a:avLst/>
          </a:prstGeom>
        </p:spPr>
        <p:txBody>
          <a:bodyPr wrap="none">
            <a:spAutoFit/>
          </a:bodyPr>
          <a:lstStyle/>
          <a:p>
            <a:r>
              <a:rPr lang="en-US" i="1" dirty="0"/>
              <a:t>x</a:t>
            </a:r>
            <a:endParaRPr lang="en-US" dirty="0"/>
          </a:p>
        </p:txBody>
      </p:sp>
      <p:cxnSp>
        <p:nvCxnSpPr>
          <p:cNvPr id="27" name="Straight Arrow Connector 26">
            <a:extLst>
              <a:ext uri="{FF2B5EF4-FFF2-40B4-BE49-F238E27FC236}">
                <a16:creationId xmlns:a16="http://schemas.microsoft.com/office/drawing/2014/main" id="{DED3A501-5779-415D-9EDF-4C5259E4257D}"/>
              </a:ext>
            </a:extLst>
          </p:cNvPr>
          <p:cNvCxnSpPr/>
          <p:nvPr/>
        </p:nvCxnSpPr>
        <p:spPr>
          <a:xfrm rot="16200000" flipV="1">
            <a:off x="2711327" y="2502109"/>
            <a:ext cx="2404622"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9" name="Freeform 66">
            <a:extLst>
              <a:ext uri="{FF2B5EF4-FFF2-40B4-BE49-F238E27FC236}">
                <a16:creationId xmlns:a16="http://schemas.microsoft.com/office/drawing/2014/main" id="{CD2BBEFE-4A47-428E-9F5A-06EEC267DDB0}"/>
              </a:ext>
            </a:extLst>
          </p:cNvPr>
          <p:cNvSpPr/>
          <p:nvPr/>
        </p:nvSpPr>
        <p:spPr>
          <a:xfrm rot="16200000" flipV="1">
            <a:off x="3315394" y="2056623"/>
            <a:ext cx="2200819" cy="981701"/>
          </a:xfrm>
          <a:custGeom>
            <a:avLst/>
            <a:gdLst>
              <a:gd name="connsiteX0" fmla="*/ 0 w 2571750"/>
              <a:gd name="connsiteY0" fmla="*/ 1002827 h 1002827"/>
              <a:gd name="connsiteX1" fmla="*/ 590550 w 2571750"/>
              <a:gd name="connsiteY1" fmla="*/ 2702 h 1002827"/>
              <a:gd name="connsiteX2" fmla="*/ 1533525 w 2571750"/>
              <a:gd name="connsiteY2" fmla="*/ 717077 h 1002827"/>
              <a:gd name="connsiteX3" fmla="*/ 2571750 w 2571750"/>
              <a:gd name="connsiteY3" fmla="*/ 1002827 h 1002827"/>
              <a:gd name="connsiteX4" fmla="*/ 2571750 w 2571750"/>
              <a:gd name="connsiteY4" fmla="*/ 1002827 h 1002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0" h="1002827">
                <a:moveTo>
                  <a:pt x="0" y="1002827"/>
                </a:moveTo>
                <a:cubicBezTo>
                  <a:pt x="167481" y="526577"/>
                  <a:pt x="334963" y="50327"/>
                  <a:pt x="590550" y="2702"/>
                </a:cubicBezTo>
                <a:cubicBezTo>
                  <a:pt x="846137" y="-44923"/>
                  <a:pt x="1203325" y="550389"/>
                  <a:pt x="1533525" y="717077"/>
                </a:cubicBezTo>
                <a:cubicBezTo>
                  <a:pt x="1863725" y="883764"/>
                  <a:pt x="2571750" y="1002827"/>
                  <a:pt x="2571750" y="1002827"/>
                </a:cubicBezTo>
                <a:lnTo>
                  <a:pt x="2571750" y="1002827"/>
                </a:lnTo>
              </a:path>
            </a:pathLst>
          </a:custGeom>
          <a:pattFill prst="ltDnDiag">
            <a:fgClr>
              <a:schemeClr val="bg2">
                <a:lumMod val="75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67">
            <a:extLst>
              <a:ext uri="{FF2B5EF4-FFF2-40B4-BE49-F238E27FC236}">
                <a16:creationId xmlns:a16="http://schemas.microsoft.com/office/drawing/2014/main" id="{2D76280C-B3F6-4281-8162-36D57200CD86}"/>
              </a:ext>
            </a:extLst>
          </p:cNvPr>
          <p:cNvSpPr/>
          <p:nvPr/>
        </p:nvSpPr>
        <p:spPr>
          <a:xfrm rot="16200000" flipH="1" flipV="1">
            <a:off x="3387278" y="1962113"/>
            <a:ext cx="2057051" cy="981701"/>
          </a:xfrm>
          <a:custGeom>
            <a:avLst/>
            <a:gdLst>
              <a:gd name="connsiteX0" fmla="*/ 0 w 2571750"/>
              <a:gd name="connsiteY0" fmla="*/ 1002827 h 1002827"/>
              <a:gd name="connsiteX1" fmla="*/ 590550 w 2571750"/>
              <a:gd name="connsiteY1" fmla="*/ 2702 h 1002827"/>
              <a:gd name="connsiteX2" fmla="*/ 1533525 w 2571750"/>
              <a:gd name="connsiteY2" fmla="*/ 717077 h 1002827"/>
              <a:gd name="connsiteX3" fmla="*/ 2571750 w 2571750"/>
              <a:gd name="connsiteY3" fmla="*/ 1002827 h 1002827"/>
              <a:gd name="connsiteX4" fmla="*/ 2571750 w 2571750"/>
              <a:gd name="connsiteY4" fmla="*/ 1002827 h 1002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0" h="1002827">
                <a:moveTo>
                  <a:pt x="0" y="1002827"/>
                </a:moveTo>
                <a:cubicBezTo>
                  <a:pt x="167481" y="526577"/>
                  <a:pt x="334963" y="50327"/>
                  <a:pt x="590550" y="2702"/>
                </a:cubicBezTo>
                <a:cubicBezTo>
                  <a:pt x="846137" y="-44923"/>
                  <a:pt x="1203325" y="550389"/>
                  <a:pt x="1533525" y="717077"/>
                </a:cubicBezTo>
                <a:cubicBezTo>
                  <a:pt x="1863725" y="883764"/>
                  <a:pt x="2571750" y="1002827"/>
                  <a:pt x="2571750" y="1002827"/>
                </a:cubicBezTo>
                <a:lnTo>
                  <a:pt x="2571750" y="100282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9314B386-DEAD-4CC9-B243-1C5D94BB1755}"/>
              </a:ext>
            </a:extLst>
          </p:cNvPr>
          <p:cNvCxnSpPr/>
          <p:nvPr/>
        </p:nvCxnSpPr>
        <p:spPr>
          <a:xfrm>
            <a:off x="4558571" y="2859446"/>
            <a:ext cx="299758" cy="199962"/>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61ADD0CD-3D6F-4A70-B6D6-24AECFFA2E38}"/>
              </a:ext>
            </a:extLst>
          </p:cNvPr>
          <p:cNvCxnSpPr/>
          <p:nvPr/>
        </p:nvCxnSpPr>
        <p:spPr>
          <a:xfrm flipH="1">
            <a:off x="4106438" y="2863936"/>
            <a:ext cx="583038" cy="176297"/>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sp>
        <p:nvSpPr>
          <p:cNvPr id="33" name="Oval 32">
            <a:extLst>
              <a:ext uri="{FF2B5EF4-FFF2-40B4-BE49-F238E27FC236}">
                <a16:creationId xmlns:a16="http://schemas.microsoft.com/office/drawing/2014/main" id="{68DD3385-4CFE-412F-92F6-0223B9D4DA50}"/>
              </a:ext>
            </a:extLst>
          </p:cNvPr>
          <p:cNvSpPr/>
          <p:nvPr/>
        </p:nvSpPr>
        <p:spPr>
          <a:xfrm rot="16200000">
            <a:off x="2431880" y="1549715"/>
            <a:ext cx="320040" cy="3200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46179BD-FA3D-4570-BE6F-6D18E5682D30}"/>
              </a:ext>
            </a:extLst>
          </p:cNvPr>
          <p:cNvSpPr/>
          <p:nvPr/>
        </p:nvSpPr>
        <p:spPr>
          <a:xfrm rot="16200000">
            <a:off x="802443" y="1262972"/>
            <a:ext cx="2350008" cy="253288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5" name="Oval 34">
            <a:extLst>
              <a:ext uri="{FF2B5EF4-FFF2-40B4-BE49-F238E27FC236}">
                <a16:creationId xmlns:a16="http://schemas.microsoft.com/office/drawing/2014/main" id="{D01307BF-9ADB-4D90-9BE9-3AE454C83031}"/>
              </a:ext>
            </a:extLst>
          </p:cNvPr>
          <p:cNvSpPr/>
          <p:nvPr/>
        </p:nvSpPr>
        <p:spPr>
          <a:xfrm rot="16200000">
            <a:off x="2779574" y="2912857"/>
            <a:ext cx="320040" cy="320040"/>
          </a:xfrm>
          <a:prstGeom prst="ellipse">
            <a:avLst/>
          </a:prstGeom>
          <a:pattFill prst="ltDn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9D8DE2A0-8113-4A0D-89E4-87F43222A777}"/>
              </a:ext>
            </a:extLst>
          </p:cNvPr>
          <p:cNvSpPr/>
          <p:nvPr/>
        </p:nvSpPr>
        <p:spPr>
          <a:xfrm rot="16200000">
            <a:off x="2596410" y="3304217"/>
            <a:ext cx="320040" cy="320040"/>
          </a:xfrm>
          <a:prstGeom prst="ellipse">
            <a:avLst/>
          </a:prstGeom>
          <a:pattFill prst="ltDn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62C0A30-521D-4FA8-A725-70B93EAE7EE6}"/>
              </a:ext>
            </a:extLst>
          </p:cNvPr>
          <p:cNvSpPr/>
          <p:nvPr/>
        </p:nvSpPr>
        <p:spPr>
          <a:xfrm rot="16200000">
            <a:off x="1516669" y="3169783"/>
            <a:ext cx="320040" cy="320040"/>
          </a:xfrm>
          <a:prstGeom prst="ellipse">
            <a:avLst/>
          </a:prstGeom>
          <a:pattFill prst="ltDn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82B8802-8091-4AA0-9911-425612FE0C49}"/>
              </a:ext>
            </a:extLst>
          </p:cNvPr>
          <p:cNvSpPr/>
          <p:nvPr/>
        </p:nvSpPr>
        <p:spPr>
          <a:xfrm rot="16200000">
            <a:off x="1862136" y="2789919"/>
            <a:ext cx="320040" cy="320040"/>
          </a:xfrm>
          <a:prstGeom prst="ellipse">
            <a:avLst/>
          </a:prstGeom>
          <a:pattFill prst="ltDn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62237EC-9449-4C4A-B8FE-157F4F7EFC00}"/>
              </a:ext>
            </a:extLst>
          </p:cNvPr>
          <p:cNvSpPr/>
          <p:nvPr/>
        </p:nvSpPr>
        <p:spPr>
          <a:xfrm rot="16200000">
            <a:off x="953781" y="1637157"/>
            <a:ext cx="320040" cy="3200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ABE7AD7F-A7BC-461F-B06E-1453A0D74929}"/>
              </a:ext>
            </a:extLst>
          </p:cNvPr>
          <p:cNvSpPr/>
          <p:nvPr/>
        </p:nvSpPr>
        <p:spPr>
          <a:xfrm rot="16200000">
            <a:off x="1713779" y="1507483"/>
            <a:ext cx="320040" cy="3200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59D4481-5C5F-46B3-979B-9A3166114102}"/>
              </a:ext>
            </a:extLst>
          </p:cNvPr>
          <p:cNvSpPr/>
          <p:nvPr/>
        </p:nvSpPr>
        <p:spPr>
          <a:xfrm rot="16200000">
            <a:off x="819831" y="2046919"/>
            <a:ext cx="320040" cy="3200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EABFE57-A20B-4E90-AD46-568B4C81CD92}"/>
              </a:ext>
            </a:extLst>
          </p:cNvPr>
          <p:cNvSpPr/>
          <p:nvPr/>
        </p:nvSpPr>
        <p:spPr>
          <a:xfrm rot="16200000">
            <a:off x="1378309" y="1876534"/>
            <a:ext cx="320040" cy="3200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519C86C-14DD-4B52-A259-D86F9C1F8F67}"/>
              </a:ext>
            </a:extLst>
          </p:cNvPr>
          <p:cNvSpPr/>
          <p:nvPr/>
        </p:nvSpPr>
        <p:spPr>
          <a:xfrm rot="16200000">
            <a:off x="1184348" y="2412745"/>
            <a:ext cx="320040" cy="3200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5E16AF6-3E12-4F6F-9278-3AD89E95BB07}"/>
              </a:ext>
            </a:extLst>
          </p:cNvPr>
          <p:cNvSpPr/>
          <p:nvPr/>
        </p:nvSpPr>
        <p:spPr>
          <a:xfrm rot="16200000">
            <a:off x="2877660" y="2132923"/>
            <a:ext cx="320040" cy="320040"/>
          </a:xfrm>
          <a:prstGeom prst="ellipse">
            <a:avLst/>
          </a:prstGeom>
          <a:pattFill prst="ltDn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9BCA1ADD-D052-4B0C-8111-DDE6530C5B7E}"/>
              </a:ext>
            </a:extLst>
          </p:cNvPr>
          <p:cNvSpPr/>
          <p:nvPr/>
        </p:nvSpPr>
        <p:spPr>
          <a:xfrm rot="16200000">
            <a:off x="983163" y="3101477"/>
            <a:ext cx="320040" cy="320040"/>
          </a:xfrm>
          <a:prstGeom prst="ellipse">
            <a:avLst/>
          </a:prstGeom>
          <a:pattFill prst="ltDn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D86BBCF7-9667-41DB-A187-0D93AD5A469B}"/>
              </a:ext>
            </a:extLst>
          </p:cNvPr>
          <p:cNvCxnSpPr/>
          <p:nvPr/>
        </p:nvCxnSpPr>
        <p:spPr>
          <a:xfrm>
            <a:off x="3098255" y="3072877"/>
            <a:ext cx="1801368" cy="0"/>
          </a:xfrm>
          <a:prstGeom prst="line">
            <a:avLst/>
          </a:prstGeom>
          <a:ln w="6350"/>
        </p:spPr>
        <p:style>
          <a:lnRef idx="1">
            <a:schemeClr val="dk1"/>
          </a:lnRef>
          <a:fillRef idx="0">
            <a:schemeClr val="dk1"/>
          </a:fillRef>
          <a:effectRef idx="0">
            <a:schemeClr val="dk1"/>
          </a:effectRef>
          <a:fontRef idx="minor">
            <a:schemeClr val="tx1"/>
          </a:fontRef>
        </p:style>
      </p:cxnSp>
      <p:sp>
        <p:nvSpPr>
          <p:cNvPr id="47" name="TextBox 46">
            <a:extLst>
              <a:ext uri="{FF2B5EF4-FFF2-40B4-BE49-F238E27FC236}">
                <a16:creationId xmlns:a16="http://schemas.microsoft.com/office/drawing/2014/main" id="{A12A7473-8FDA-4B64-AF2D-E615124C9457}"/>
              </a:ext>
            </a:extLst>
          </p:cNvPr>
          <p:cNvSpPr txBox="1"/>
          <p:nvPr/>
        </p:nvSpPr>
        <p:spPr>
          <a:xfrm>
            <a:off x="4197690" y="2625244"/>
            <a:ext cx="569387" cy="276999"/>
          </a:xfrm>
          <a:prstGeom prst="rect">
            <a:avLst/>
          </a:prstGeom>
          <a:noFill/>
        </p:spPr>
        <p:txBody>
          <a:bodyPr wrap="none" rtlCol="0">
            <a:spAutoFit/>
          </a:bodyPr>
          <a:lstStyle/>
          <a:p>
            <a:r>
              <a:rPr lang="en-US" sz="1200" i="1" dirty="0"/>
              <a:t>d</a:t>
            </a:r>
            <a:r>
              <a:rPr lang="en-US" sz="1200" baseline="30000" dirty="0"/>
              <a:t>+</a:t>
            </a:r>
            <a:r>
              <a:rPr lang="en-US" sz="1200" dirty="0"/>
              <a:t>(</a:t>
            </a:r>
            <a:r>
              <a:rPr lang="en-US" sz="1200" i="1" dirty="0"/>
              <a:t>x</a:t>
            </a:r>
            <a:r>
              <a:rPr lang="en-US" sz="1200" dirty="0"/>
              <a:t>) /</a:t>
            </a:r>
            <a:endParaRPr lang="en-US" sz="1200" baseline="30000" dirty="0"/>
          </a:p>
        </p:txBody>
      </p:sp>
      <p:cxnSp>
        <p:nvCxnSpPr>
          <p:cNvPr id="48" name="Straight Connector 47">
            <a:extLst>
              <a:ext uri="{FF2B5EF4-FFF2-40B4-BE49-F238E27FC236}">
                <a16:creationId xmlns:a16="http://schemas.microsoft.com/office/drawing/2014/main" id="{DC3365F1-AE5C-464B-AD01-092E57A68153}"/>
              </a:ext>
            </a:extLst>
          </p:cNvPr>
          <p:cNvCxnSpPr>
            <a:cxnSpLocks/>
          </p:cNvCxnSpPr>
          <p:nvPr/>
        </p:nvCxnSpPr>
        <p:spPr>
          <a:xfrm flipV="1">
            <a:off x="1862071" y="1939300"/>
            <a:ext cx="3035808" cy="0"/>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id="{9A236A49-0438-4F66-B30D-24B12DF9CCEF}"/>
              </a:ext>
            </a:extLst>
          </p:cNvPr>
          <p:cNvCxnSpPr/>
          <p:nvPr/>
        </p:nvCxnSpPr>
        <p:spPr>
          <a:xfrm flipH="1">
            <a:off x="1862004" y="1667502"/>
            <a:ext cx="14983" cy="245614"/>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1A76A790-1D1B-4628-B4B6-C6A561D12F88}"/>
              </a:ext>
            </a:extLst>
          </p:cNvPr>
          <p:cNvCxnSpPr/>
          <p:nvPr/>
        </p:nvCxnSpPr>
        <p:spPr>
          <a:xfrm flipV="1">
            <a:off x="1538329" y="1958693"/>
            <a:ext cx="287338" cy="77861"/>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2B51851A-B305-4ADD-A61F-48DD1DA53C45}"/>
              </a:ext>
            </a:extLst>
          </p:cNvPr>
          <p:cNvCxnSpPr>
            <a:endCxn id="19" idx="5"/>
          </p:cNvCxnSpPr>
          <p:nvPr/>
        </p:nvCxnSpPr>
        <p:spPr>
          <a:xfrm>
            <a:off x="1861012" y="1952627"/>
            <a:ext cx="365642" cy="330916"/>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52" name="TextBox 51">
            <a:extLst>
              <a:ext uri="{FF2B5EF4-FFF2-40B4-BE49-F238E27FC236}">
                <a16:creationId xmlns:a16="http://schemas.microsoft.com/office/drawing/2014/main" id="{98B0E580-0A7D-4CC5-80F4-134150E98F50}"/>
              </a:ext>
            </a:extLst>
          </p:cNvPr>
          <p:cNvSpPr txBox="1"/>
          <p:nvPr/>
        </p:nvSpPr>
        <p:spPr>
          <a:xfrm>
            <a:off x="1858369" y="2022509"/>
            <a:ext cx="263214" cy="276999"/>
          </a:xfrm>
          <a:prstGeom prst="rect">
            <a:avLst/>
          </a:prstGeom>
          <a:noFill/>
        </p:spPr>
        <p:txBody>
          <a:bodyPr wrap="none" rtlCol="0">
            <a:spAutoFit/>
          </a:bodyPr>
          <a:lstStyle/>
          <a:p>
            <a:r>
              <a:rPr lang="en-US" sz="1200" i="1" dirty="0"/>
              <a:t>h</a:t>
            </a:r>
          </a:p>
        </p:txBody>
      </p:sp>
      <p:cxnSp>
        <p:nvCxnSpPr>
          <p:cNvPr id="53" name="Straight Connector 52">
            <a:extLst>
              <a:ext uri="{FF2B5EF4-FFF2-40B4-BE49-F238E27FC236}">
                <a16:creationId xmlns:a16="http://schemas.microsoft.com/office/drawing/2014/main" id="{7CD57D15-0C30-4884-82CD-4B66CBE55813}"/>
              </a:ext>
            </a:extLst>
          </p:cNvPr>
          <p:cNvCxnSpPr/>
          <p:nvPr/>
        </p:nvCxnSpPr>
        <p:spPr>
          <a:xfrm flipH="1">
            <a:off x="714305" y="1909710"/>
            <a:ext cx="2529586" cy="1346252"/>
          </a:xfrm>
          <a:prstGeom prst="line">
            <a:avLst/>
          </a:prstGeom>
          <a:ln w="12700"/>
        </p:spPr>
        <p:style>
          <a:lnRef idx="1">
            <a:schemeClr val="dk1"/>
          </a:lnRef>
          <a:fillRef idx="0">
            <a:schemeClr val="dk1"/>
          </a:fillRef>
          <a:effectRef idx="0">
            <a:schemeClr val="dk1"/>
          </a:effectRef>
          <a:fontRef idx="minor">
            <a:schemeClr val="tx1"/>
          </a:fontRef>
        </p:style>
      </p:cxnSp>
      <p:sp>
        <p:nvSpPr>
          <p:cNvPr id="54" name="TextBox 53">
            <a:extLst>
              <a:ext uri="{FF2B5EF4-FFF2-40B4-BE49-F238E27FC236}">
                <a16:creationId xmlns:a16="http://schemas.microsoft.com/office/drawing/2014/main" id="{AB45D32F-E472-44AB-AE9E-11401BF864A5}"/>
              </a:ext>
            </a:extLst>
          </p:cNvPr>
          <p:cNvSpPr txBox="1"/>
          <p:nvPr/>
        </p:nvSpPr>
        <p:spPr>
          <a:xfrm>
            <a:off x="2092129" y="2405347"/>
            <a:ext cx="295274" cy="276999"/>
          </a:xfrm>
          <a:prstGeom prst="rect">
            <a:avLst/>
          </a:prstGeom>
          <a:noFill/>
        </p:spPr>
        <p:txBody>
          <a:bodyPr wrap="none" rtlCol="0">
            <a:spAutoFit/>
          </a:bodyPr>
          <a:lstStyle/>
          <a:p>
            <a:r>
              <a:rPr lang="en-US" sz="1200" dirty="0"/>
              <a:t>w</a:t>
            </a:r>
          </a:p>
        </p:txBody>
      </p:sp>
      <p:cxnSp>
        <p:nvCxnSpPr>
          <p:cNvPr id="55" name="Straight Arrow Connector 54">
            <a:extLst>
              <a:ext uri="{FF2B5EF4-FFF2-40B4-BE49-F238E27FC236}">
                <a16:creationId xmlns:a16="http://schemas.microsoft.com/office/drawing/2014/main" id="{B1018BB5-1ABA-4474-B813-D591F2CD1073}"/>
              </a:ext>
            </a:extLst>
          </p:cNvPr>
          <p:cNvCxnSpPr/>
          <p:nvPr/>
        </p:nvCxnSpPr>
        <p:spPr>
          <a:xfrm>
            <a:off x="2416509" y="2363111"/>
            <a:ext cx="395910" cy="558589"/>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56" name="TextBox 55">
            <a:extLst>
              <a:ext uri="{FF2B5EF4-FFF2-40B4-BE49-F238E27FC236}">
                <a16:creationId xmlns:a16="http://schemas.microsoft.com/office/drawing/2014/main" id="{51094E97-2D4C-46A6-A922-ABA234FEA00E}"/>
              </a:ext>
            </a:extLst>
          </p:cNvPr>
          <p:cNvSpPr txBox="1"/>
          <p:nvPr/>
        </p:nvSpPr>
        <p:spPr>
          <a:xfrm>
            <a:off x="2613630" y="2445909"/>
            <a:ext cx="712183" cy="338554"/>
          </a:xfrm>
          <a:prstGeom prst="rect">
            <a:avLst/>
          </a:prstGeom>
          <a:noFill/>
        </p:spPr>
        <p:txBody>
          <a:bodyPr wrap="none" rtlCol="0">
            <a:spAutoFit/>
          </a:bodyPr>
          <a:lstStyle/>
          <a:p>
            <a:r>
              <a:rPr lang="en-US" sz="1600" i="1" dirty="0" err="1"/>
              <a:t>f</a:t>
            </a:r>
            <a:r>
              <a:rPr lang="en-US" sz="1600" i="1" baseline="-25000" dirty="0" err="1"/>
              <a:t>lsvm</a:t>
            </a:r>
            <a:r>
              <a:rPr lang="en-US" sz="1600" i="1" dirty="0"/>
              <a:t>(x)</a:t>
            </a:r>
            <a:endParaRPr lang="en-US" sz="1600" i="1" baseline="-25000" dirty="0"/>
          </a:p>
        </p:txBody>
      </p:sp>
      <p:sp>
        <p:nvSpPr>
          <p:cNvPr id="57" name="TextBox 56">
            <a:extLst>
              <a:ext uri="{FF2B5EF4-FFF2-40B4-BE49-F238E27FC236}">
                <a16:creationId xmlns:a16="http://schemas.microsoft.com/office/drawing/2014/main" id="{A9E6518D-D757-4E53-AFB6-2B7C8508A866}"/>
              </a:ext>
            </a:extLst>
          </p:cNvPr>
          <p:cNvSpPr txBox="1"/>
          <p:nvPr/>
        </p:nvSpPr>
        <p:spPr>
          <a:xfrm>
            <a:off x="4434455" y="2426916"/>
            <a:ext cx="636585" cy="276999"/>
          </a:xfrm>
          <a:prstGeom prst="rect">
            <a:avLst/>
          </a:prstGeom>
          <a:noFill/>
        </p:spPr>
        <p:txBody>
          <a:bodyPr wrap="none" rtlCol="0">
            <a:spAutoFit/>
          </a:bodyPr>
          <a:lstStyle/>
          <a:p>
            <a:r>
              <a:rPr lang="en-US" sz="1200" i="1" dirty="0" err="1"/>
              <a:t>f</a:t>
            </a:r>
            <a:r>
              <a:rPr lang="en-US" sz="1200" i="1" baseline="-25000" dirty="0" err="1"/>
              <a:t>kde</a:t>
            </a:r>
            <a:r>
              <a:rPr lang="en-US" sz="1200" i="1" baseline="-25000" dirty="0"/>
              <a:t> </a:t>
            </a:r>
            <a:r>
              <a:rPr lang="en-US" sz="1200" i="1" dirty="0"/>
              <a:t>(x)</a:t>
            </a:r>
            <a:r>
              <a:rPr lang="en-US" sz="1200" dirty="0"/>
              <a:t>=</a:t>
            </a:r>
            <a:endParaRPr lang="en-US" sz="1200" baseline="-25000" dirty="0"/>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1AE6D00B-59FF-4F31-8DC6-212529A5B930}"/>
                  </a:ext>
                </a:extLst>
              </p:cNvPr>
              <p:cNvSpPr/>
              <p:nvPr/>
            </p:nvSpPr>
            <p:spPr>
              <a:xfrm>
                <a:off x="644581" y="3926943"/>
                <a:ext cx="2101857" cy="646331"/>
              </a:xfrm>
              <a:prstGeom prst="rect">
                <a:avLst/>
              </a:prstGeom>
            </p:spPr>
            <p:txBody>
              <a:bodyPr wrap="none">
                <a:spAutoFit/>
              </a:bodyPr>
              <a:lstStyle/>
              <a:p>
                <a:r>
                  <a:rPr lang="en-US" sz="2000" dirty="0"/>
                  <a:t> </a:t>
                </a:r>
                <a:r>
                  <a:rPr lang="en-US" sz="2000" dirty="0">
                    <a:solidFill>
                      <a:srgbClr val="C00000"/>
                    </a:solidFill>
                  </a:rPr>
                  <a:t>Linear SVM:</a:t>
                </a:r>
              </a:p>
              <a:p>
                <a:pPr/>
                <a14:m>
                  <m:oMathPara xmlns:m="http://schemas.openxmlformats.org/officeDocument/2006/math">
                    <m:oMathParaPr>
                      <m:jc m:val="left"/>
                    </m:oMathParaPr>
                    <m:oMath xmlns:m="http://schemas.openxmlformats.org/officeDocument/2006/math">
                      <m:r>
                        <a:rPr lang="en-US" sz="1600" b="0" i="1" smtClean="0">
                          <a:latin typeface="Cambria Math" panose="02040503050406030204" pitchFamily="18" charset="0"/>
                        </a:rPr>
                        <m:t>𝑓</m:t>
                      </m:r>
                      <m:d>
                        <m:dPr>
                          <m:ctrlPr>
                            <a:rPr lang="en-US" sz="1600" i="1">
                              <a:latin typeface="Cambria Math" panose="02040503050406030204" pitchFamily="18" charset="0"/>
                            </a:rPr>
                          </m:ctrlPr>
                        </m:dPr>
                        <m:e>
                          <m:r>
                            <m:rPr>
                              <m:sty m:val="p"/>
                            </m:rPr>
                            <a:rPr lang="en-US" sz="1600">
                              <a:latin typeface="Cambria Math" panose="02040503050406030204" pitchFamily="18" charset="0"/>
                            </a:rPr>
                            <m:t>x</m:t>
                          </m:r>
                        </m:e>
                      </m:d>
                      <m:r>
                        <a:rPr lang="en-US" sz="1600" i="1">
                          <a:latin typeface="Cambria Math" panose="02040503050406030204" pitchFamily="18" charset="0"/>
                        </a:rPr>
                        <m:t>=</m:t>
                      </m:r>
                      <m:r>
                        <m:rPr>
                          <m:sty m:val="p"/>
                        </m:rPr>
                        <a:rPr lang="en-US" sz="1600">
                          <a:latin typeface="Cambria Math" panose="02040503050406030204" pitchFamily="18" charset="0"/>
                        </a:rPr>
                        <m:t>w</m:t>
                      </m:r>
                      <m:r>
                        <a:rPr lang="en-US" sz="1600" i="1">
                          <a:latin typeface="Cambria Math" panose="02040503050406030204" pitchFamily="18" charset="0"/>
                        </a:rPr>
                        <m:t>⋅</m:t>
                      </m:r>
                      <m:r>
                        <m:rPr>
                          <m:sty m:val="p"/>
                        </m:rPr>
                        <a:rPr lang="en-US" sz="1600">
                          <a:latin typeface="Cambria Math" panose="02040503050406030204" pitchFamily="18" charset="0"/>
                        </a:rPr>
                        <m:t>x</m:t>
                      </m:r>
                      <m:r>
                        <a:rPr lang="en-US" sz="1600" i="1">
                          <a:latin typeface="Cambria Math" panose="02040503050406030204" pitchFamily="18" charset="0"/>
                        </a:rPr>
                        <m:t>+</m:t>
                      </m:r>
                      <m:r>
                        <m:rPr>
                          <m:sty m:val="p"/>
                        </m:rPr>
                        <a:rPr lang="en-US" sz="1600">
                          <a:latin typeface="Cambria Math" panose="02040503050406030204" pitchFamily="18" charset="0"/>
                        </a:rPr>
                        <m:t>b</m:t>
                      </m:r>
                      <m:r>
                        <a:rPr lang="en-US" sz="1600" b="0" i="0" smtClean="0">
                          <a:latin typeface="Cambria Math" panose="02040503050406030204" pitchFamily="18" charset="0"/>
                        </a:rPr>
                        <m:t>&lt;</m:t>
                      </m:r>
                      <m:r>
                        <m:rPr>
                          <m:sty m:val="p"/>
                        </m:rPr>
                        <a:rPr lang="en-US" sz="1600" b="0" i="0" smtClean="0">
                          <a:latin typeface="Cambria Math" panose="02040503050406030204" pitchFamily="18" charset="0"/>
                        </a:rPr>
                        <m:t>th</m:t>
                      </m:r>
                    </m:oMath>
                  </m:oMathPara>
                </a14:m>
                <a:endParaRPr lang="en-US" sz="1600" dirty="0"/>
              </a:p>
            </p:txBody>
          </p:sp>
        </mc:Choice>
        <mc:Fallback xmlns="">
          <p:sp>
            <p:nvSpPr>
              <p:cNvPr id="4" name="Rectangle 3">
                <a:extLst>
                  <a:ext uri="{FF2B5EF4-FFF2-40B4-BE49-F238E27FC236}">
                    <a16:creationId xmlns:a16="http://schemas.microsoft.com/office/drawing/2014/main" id="{1AE6D00B-59FF-4F31-8DC6-212529A5B930}"/>
                  </a:ext>
                </a:extLst>
              </p:cNvPr>
              <p:cNvSpPr>
                <a:spLocks noRot="1" noChangeAspect="1" noMove="1" noResize="1" noEditPoints="1" noAdjustHandles="1" noChangeArrowheads="1" noChangeShapeType="1" noTextEdit="1"/>
              </p:cNvSpPr>
              <p:nvPr/>
            </p:nvSpPr>
            <p:spPr>
              <a:xfrm>
                <a:off x="644581" y="3926943"/>
                <a:ext cx="2101857" cy="646331"/>
              </a:xfrm>
              <a:prstGeom prst="rect">
                <a:avLst/>
              </a:prstGeom>
              <a:blipFill>
                <a:blip r:embed="rId3"/>
                <a:stretch>
                  <a:fillRect l="-580" t="-4717" b="-47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a:extLst>
                  <a:ext uri="{FF2B5EF4-FFF2-40B4-BE49-F238E27FC236}">
                    <a16:creationId xmlns:a16="http://schemas.microsoft.com/office/drawing/2014/main" id="{2ACBDCB5-A9A3-4105-BD3E-76858E8E01F2}"/>
                  </a:ext>
                </a:extLst>
              </p:cNvPr>
              <p:cNvSpPr/>
              <p:nvPr/>
            </p:nvSpPr>
            <p:spPr>
              <a:xfrm>
                <a:off x="2806615" y="3899759"/>
                <a:ext cx="2894639" cy="646331"/>
              </a:xfrm>
              <a:prstGeom prst="rect">
                <a:avLst/>
              </a:prstGeom>
            </p:spPr>
            <p:txBody>
              <a:bodyPr wrap="none">
                <a:spAutoFit/>
              </a:bodyPr>
              <a:lstStyle/>
              <a:p>
                <a:r>
                  <a:rPr lang="en-US" sz="2000" dirty="0">
                    <a:solidFill>
                      <a:srgbClr val="00B050"/>
                    </a:solidFill>
                  </a:rPr>
                  <a:t>Kernel Density Estimator:</a:t>
                </a:r>
              </a:p>
              <a:p>
                <a14:m>
                  <m:oMath xmlns:m="http://schemas.openxmlformats.org/officeDocument/2006/math">
                    <m:r>
                      <a:rPr lang="en-US" sz="1600" i="1" smtClean="0">
                        <a:latin typeface="Cambria Math" panose="02040503050406030204" pitchFamily="18" charset="0"/>
                      </a:rPr>
                      <m:t>𝑓</m:t>
                    </m:r>
                    <m:d>
                      <m:dPr>
                        <m:ctrlPr>
                          <a:rPr lang="en-US" sz="1600" i="1">
                            <a:latin typeface="Cambria Math" panose="02040503050406030204" pitchFamily="18" charset="0"/>
                          </a:rPr>
                        </m:ctrlPr>
                      </m:dPr>
                      <m:e>
                        <m:r>
                          <m:rPr>
                            <m:sty m:val="p"/>
                          </m:rPr>
                          <a:rPr lang="en-US" sz="1600">
                            <a:latin typeface="Cambria Math" panose="02040503050406030204" pitchFamily="18" charset="0"/>
                          </a:rPr>
                          <m:t>x</m:t>
                        </m:r>
                      </m:e>
                    </m:d>
                    <m:r>
                      <a:rPr lang="en-US" sz="1600" b="0" i="1" smtClean="0">
                        <a:latin typeface="Cambria Math" panose="02040503050406030204" pitchFamily="18" charset="0"/>
                      </a:rPr>
                      <m:t>=</m:t>
                    </m:r>
                    <m:sSup>
                      <m:sSupPr>
                        <m:ctrlPr>
                          <a:rPr lang="en-US" sz="1600" i="1">
                            <a:latin typeface="Cambria Math" panose="02040503050406030204" pitchFamily="18" charset="0"/>
                          </a:rPr>
                        </m:ctrlPr>
                      </m:sSupPr>
                      <m:e>
                        <m:r>
                          <m:rPr>
                            <m:sty m:val="p"/>
                          </m:rPr>
                          <a:rPr lang="en-US" sz="1600">
                            <a:latin typeface="Cambria Math" panose="02040503050406030204" pitchFamily="18" charset="0"/>
                          </a:rPr>
                          <m:t>kde</m:t>
                        </m:r>
                      </m:e>
                      <m:sup>
                        <m:r>
                          <a:rPr lang="en-US" sz="1600" b="0" i="1" smtClean="0">
                            <a:latin typeface="Cambria Math" panose="02040503050406030204" pitchFamily="18" charset="0"/>
                          </a:rPr>
                          <m:t>+</m:t>
                        </m:r>
                      </m:sup>
                    </m:sSup>
                    <m:d>
                      <m:dPr>
                        <m:ctrlPr>
                          <a:rPr lang="en-US" sz="1600" i="1">
                            <a:latin typeface="Cambria Math" panose="02040503050406030204" pitchFamily="18" charset="0"/>
                          </a:rPr>
                        </m:ctrlPr>
                      </m:dPr>
                      <m:e>
                        <m:r>
                          <m:rPr>
                            <m:sty m:val="p"/>
                          </m:rPr>
                          <a:rPr lang="en-US" sz="1600">
                            <a:latin typeface="Cambria Math" panose="02040503050406030204" pitchFamily="18" charset="0"/>
                          </a:rPr>
                          <m:t>x</m:t>
                        </m:r>
                      </m:e>
                    </m:d>
                  </m:oMath>
                </a14:m>
                <a:r>
                  <a:rPr lang="en-US" sz="1600" dirty="0"/>
                  <a:t> / </a:t>
                </a:r>
                <a14:m>
                  <m:oMath xmlns:m="http://schemas.openxmlformats.org/officeDocument/2006/math">
                    <m:sSup>
                      <m:sSupPr>
                        <m:ctrlPr>
                          <a:rPr lang="en-US" sz="1600" i="1">
                            <a:latin typeface="Cambria Math" panose="02040503050406030204" pitchFamily="18" charset="0"/>
                          </a:rPr>
                        </m:ctrlPr>
                      </m:sSupPr>
                      <m:e>
                        <m:r>
                          <m:rPr>
                            <m:sty m:val="p"/>
                          </m:rPr>
                          <a:rPr lang="en-US" sz="1600">
                            <a:latin typeface="Cambria Math" panose="02040503050406030204" pitchFamily="18" charset="0"/>
                          </a:rPr>
                          <m:t>kde</m:t>
                        </m:r>
                      </m:e>
                      <m:sup>
                        <m:r>
                          <a:rPr lang="en-US" sz="1600" i="1">
                            <a:latin typeface="Cambria Math" panose="02040503050406030204" pitchFamily="18" charset="0"/>
                          </a:rPr>
                          <m:t>−</m:t>
                        </m:r>
                      </m:sup>
                    </m:sSup>
                    <m:d>
                      <m:dPr>
                        <m:ctrlPr>
                          <a:rPr lang="en-US" sz="1600" i="1">
                            <a:latin typeface="Cambria Math" panose="02040503050406030204" pitchFamily="18" charset="0"/>
                          </a:rPr>
                        </m:ctrlPr>
                      </m:dPr>
                      <m:e>
                        <m:r>
                          <m:rPr>
                            <m:sty m:val="p"/>
                          </m:rPr>
                          <a:rPr lang="en-US" sz="1600">
                            <a:latin typeface="Cambria Math" panose="02040503050406030204" pitchFamily="18" charset="0"/>
                          </a:rPr>
                          <m:t>x</m:t>
                        </m:r>
                      </m:e>
                    </m:d>
                    <m:r>
                      <a:rPr lang="en-US" sz="1600" b="0" i="1" smtClean="0">
                        <a:latin typeface="Cambria Math" panose="02040503050406030204" pitchFamily="18" charset="0"/>
                      </a:rPr>
                      <m:t>&lt;</m:t>
                    </m:r>
                    <m:r>
                      <a:rPr lang="en-US" sz="1600" b="0" i="1" smtClean="0">
                        <a:latin typeface="Cambria Math" panose="02040503050406030204" pitchFamily="18" charset="0"/>
                      </a:rPr>
                      <m:t>𝑡h</m:t>
                    </m:r>
                  </m:oMath>
                </a14:m>
                <a:endParaRPr lang="en-US" sz="1600" dirty="0"/>
              </a:p>
            </p:txBody>
          </p:sp>
        </mc:Choice>
        <mc:Fallback xmlns="">
          <p:sp>
            <p:nvSpPr>
              <p:cNvPr id="58" name="Rectangle 57">
                <a:extLst>
                  <a:ext uri="{FF2B5EF4-FFF2-40B4-BE49-F238E27FC236}">
                    <a16:creationId xmlns:a16="http://schemas.microsoft.com/office/drawing/2014/main" id="{2ACBDCB5-A9A3-4105-BD3E-76858E8E01F2}"/>
                  </a:ext>
                </a:extLst>
              </p:cNvPr>
              <p:cNvSpPr>
                <a:spLocks noRot="1" noChangeAspect="1" noMove="1" noResize="1" noEditPoints="1" noAdjustHandles="1" noChangeArrowheads="1" noChangeShapeType="1" noTextEdit="1"/>
              </p:cNvSpPr>
              <p:nvPr/>
            </p:nvSpPr>
            <p:spPr>
              <a:xfrm>
                <a:off x="2806615" y="3899759"/>
                <a:ext cx="2894639" cy="646331"/>
              </a:xfrm>
              <a:prstGeom prst="rect">
                <a:avLst/>
              </a:prstGeom>
              <a:blipFill>
                <a:blip r:embed="rId4"/>
                <a:stretch>
                  <a:fillRect l="-2105" t="-5660" b="-11321"/>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B8FD05C8-FEAC-41A1-83EC-394FE43BF7B0}"/>
              </a:ext>
            </a:extLst>
          </p:cNvPr>
          <p:cNvGrpSpPr/>
          <p:nvPr/>
        </p:nvGrpSpPr>
        <p:grpSpPr>
          <a:xfrm>
            <a:off x="5166495" y="1401517"/>
            <a:ext cx="4169555" cy="2079972"/>
            <a:chOff x="6398792" y="2416838"/>
            <a:chExt cx="2906398" cy="1449424"/>
          </a:xfrm>
        </p:grpSpPr>
        <p:sp>
          <p:nvSpPr>
            <p:cNvPr id="59" name="Oval 58">
              <a:extLst>
                <a:ext uri="{FF2B5EF4-FFF2-40B4-BE49-F238E27FC236}">
                  <a16:creationId xmlns:a16="http://schemas.microsoft.com/office/drawing/2014/main" id="{CD37C42C-D463-42AD-A348-90A2080CE471}"/>
                </a:ext>
              </a:extLst>
            </p:cNvPr>
            <p:cNvSpPr/>
            <p:nvPr/>
          </p:nvSpPr>
          <p:spPr>
            <a:xfrm>
              <a:off x="6745523" y="2595932"/>
              <a:ext cx="274320" cy="2743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2EFB15A9-52ED-4F3E-8166-83B5BFC6BDDD}"/>
                </a:ext>
              </a:extLst>
            </p:cNvPr>
            <p:cNvSpPr/>
            <p:nvPr/>
          </p:nvSpPr>
          <p:spPr>
            <a:xfrm>
              <a:off x="6745523" y="2925853"/>
              <a:ext cx="274320" cy="2743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7FA32AFD-638C-4A39-BAFB-09773518C5F1}"/>
                </a:ext>
              </a:extLst>
            </p:cNvPr>
            <p:cNvSpPr/>
            <p:nvPr/>
          </p:nvSpPr>
          <p:spPr>
            <a:xfrm>
              <a:off x="6745523" y="3255774"/>
              <a:ext cx="274320" cy="2743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1E0FEA90-37BC-46F8-9F6C-08235DEE514F}"/>
                </a:ext>
              </a:extLst>
            </p:cNvPr>
            <p:cNvSpPr/>
            <p:nvPr/>
          </p:nvSpPr>
          <p:spPr>
            <a:xfrm>
              <a:off x="7177184" y="2416838"/>
              <a:ext cx="274320" cy="2743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DC524581-F18A-45CA-BFB0-F5421F799FD4}"/>
                </a:ext>
              </a:extLst>
            </p:cNvPr>
            <p:cNvSpPr/>
            <p:nvPr/>
          </p:nvSpPr>
          <p:spPr>
            <a:xfrm>
              <a:off x="7177184" y="2746759"/>
              <a:ext cx="274320" cy="2743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877973AD-8E60-4D28-AB21-ABF42BCDBDA9}"/>
                </a:ext>
              </a:extLst>
            </p:cNvPr>
            <p:cNvSpPr/>
            <p:nvPr/>
          </p:nvSpPr>
          <p:spPr>
            <a:xfrm>
              <a:off x="7177184" y="3076680"/>
              <a:ext cx="274320" cy="2743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63ADD793-2715-45C2-86FF-D75DC328BA3C}"/>
                </a:ext>
              </a:extLst>
            </p:cNvPr>
            <p:cNvSpPr/>
            <p:nvPr/>
          </p:nvSpPr>
          <p:spPr>
            <a:xfrm>
              <a:off x="7177184" y="3406601"/>
              <a:ext cx="274320" cy="2743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a:extLst>
                <a:ext uri="{FF2B5EF4-FFF2-40B4-BE49-F238E27FC236}">
                  <a16:creationId xmlns:a16="http://schemas.microsoft.com/office/drawing/2014/main" id="{AD9E4F1F-C2E1-456D-A117-FCE08A3254C5}"/>
                </a:ext>
              </a:extLst>
            </p:cNvPr>
            <p:cNvSpPr/>
            <p:nvPr/>
          </p:nvSpPr>
          <p:spPr>
            <a:xfrm>
              <a:off x="8243706" y="2927430"/>
              <a:ext cx="274320" cy="2743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a:extLst>
                <a:ext uri="{FF2B5EF4-FFF2-40B4-BE49-F238E27FC236}">
                  <a16:creationId xmlns:a16="http://schemas.microsoft.com/office/drawing/2014/main" id="{F9A3FBEE-7109-416B-BA6E-8408DF3D2024}"/>
                </a:ext>
              </a:extLst>
            </p:cNvPr>
            <p:cNvCxnSpPr>
              <a:cxnSpLocks/>
              <a:stCxn id="59" idx="6"/>
              <a:endCxn id="62" idx="2"/>
            </p:cNvCxnSpPr>
            <p:nvPr/>
          </p:nvCxnSpPr>
          <p:spPr>
            <a:xfrm flipV="1">
              <a:off x="7019843" y="2553998"/>
              <a:ext cx="157341" cy="179094"/>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FB53D0E-1540-4E19-9FE9-FED2AA81EE4A}"/>
                </a:ext>
              </a:extLst>
            </p:cNvPr>
            <p:cNvCxnSpPr>
              <a:cxnSpLocks/>
              <a:stCxn id="59" idx="6"/>
              <a:endCxn id="63" idx="2"/>
            </p:cNvCxnSpPr>
            <p:nvPr/>
          </p:nvCxnSpPr>
          <p:spPr>
            <a:xfrm>
              <a:off x="7019843" y="2733092"/>
              <a:ext cx="157341" cy="15082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875E4BD-EE37-432D-B575-A01024CB5007}"/>
                </a:ext>
              </a:extLst>
            </p:cNvPr>
            <p:cNvCxnSpPr>
              <a:cxnSpLocks/>
              <a:stCxn id="60" idx="6"/>
              <a:endCxn id="64" idx="2"/>
            </p:cNvCxnSpPr>
            <p:nvPr/>
          </p:nvCxnSpPr>
          <p:spPr>
            <a:xfrm>
              <a:off x="7019843" y="3063013"/>
              <a:ext cx="157341" cy="15082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A7566AD-554E-438B-B9AA-1026D49BCF12}"/>
                </a:ext>
              </a:extLst>
            </p:cNvPr>
            <p:cNvCxnSpPr>
              <a:cxnSpLocks/>
              <a:stCxn id="59" idx="6"/>
              <a:endCxn id="64" idx="2"/>
            </p:cNvCxnSpPr>
            <p:nvPr/>
          </p:nvCxnSpPr>
          <p:spPr>
            <a:xfrm>
              <a:off x="7019843" y="2733092"/>
              <a:ext cx="157341" cy="480748"/>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E6AFDCB-E0F9-4333-B832-B69D98C0B0E9}"/>
                </a:ext>
              </a:extLst>
            </p:cNvPr>
            <p:cNvCxnSpPr>
              <a:cxnSpLocks/>
              <a:stCxn id="59" idx="6"/>
              <a:endCxn id="65" idx="2"/>
            </p:cNvCxnSpPr>
            <p:nvPr/>
          </p:nvCxnSpPr>
          <p:spPr>
            <a:xfrm>
              <a:off x="7019843" y="2733092"/>
              <a:ext cx="157341" cy="810669"/>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33CCD61-44EE-45E4-97FA-CBC1C44E0E56}"/>
                </a:ext>
              </a:extLst>
            </p:cNvPr>
            <p:cNvCxnSpPr>
              <a:cxnSpLocks/>
              <a:stCxn id="60" idx="6"/>
              <a:endCxn id="62" idx="2"/>
            </p:cNvCxnSpPr>
            <p:nvPr/>
          </p:nvCxnSpPr>
          <p:spPr>
            <a:xfrm flipV="1">
              <a:off x="7019843" y="2553998"/>
              <a:ext cx="157341" cy="50901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17841F4-0458-451C-9B03-806E2C1EC502}"/>
                </a:ext>
              </a:extLst>
            </p:cNvPr>
            <p:cNvCxnSpPr>
              <a:cxnSpLocks/>
              <a:stCxn id="60" idx="6"/>
              <a:endCxn id="63" idx="2"/>
            </p:cNvCxnSpPr>
            <p:nvPr/>
          </p:nvCxnSpPr>
          <p:spPr>
            <a:xfrm flipV="1">
              <a:off x="7019843" y="2883919"/>
              <a:ext cx="157341" cy="179094"/>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79A1CA5-8908-40A3-A439-970AFE6F4DA3}"/>
                </a:ext>
              </a:extLst>
            </p:cNvPr>
            <p:cNvCxnSpPr>
              <a:cxnSpLocks/>
              <a:stCxn id="60" idx="6"/>
              <a:endCxn id="65" idx="2"/>
            </p:cNvCxnSpPr>
            <p:nvPr/>
          </p:nvCxnSpPr>
          <p:spPr>
            <a:xfrm>
              <a:off x="7019843" y="3063013"/>
              <a:ext cx="157341" cy="480748"/>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E79AAEF-A8CD-4EA7-997F-29304171E557}"/>
                </a:ext>
              </a:extLst>
            </p:cNvPr>
            <p:cNvCxnSpPr>
              <a:cxnSpLocks/>
              <a:stCxn id="61" idx="6"/>
              <a:endCxn id="62" idx="2"/>
            </p:cNvCxnSpPr>
            <p:nvPr/>
          </p:nvCxnSpPr>
          <p:spPr>
            <a:xfrm flipV="1">
              <a:off x="7019843" y="2553998"/>
              <a:ext cx="157341" cy="83893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29C92A6D-1E13-456E-B336-D2B7DFC88C3D}"/>
                </a:ext>
              </a:extLst>
            </p:cNvPr>
            <p:cNvCxnSpPr>
              <a:cxnSpLocks/>
              <a:stCxn id="61" idx="6"/>
              <a:endCxn id="63" idx="2"/>
            </p:cNvCxnSpPr>
            <p:nvPr/>
          </p:nvCxnSpPr>
          <p:spPr>
            <a:xfrm flipV="1">
              <a:off x="7019843" y="2883919"/>
              <a:ext cx="157341" cy="50901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9B4EEBB-A319-400C-82D9-D224A8D4848A}"/>
                </a:ext>
              </a:extLst>
            </p:cNvPr>
            <p:cNvCxnSpPr>
              <a:cxnSpLocks/>
              <a:stCxn id="61" idx="6"/>
              <a:endCxn id="64" idx="2"/>
            </p:cNvCxnSpPr>
            <p:nvPr/>
          </p:nvCxnSpPr>
          <p:spPr>
            <a:xfrm flipV="1">
              <a:off x="7019843" y="3213840"/>
              <a:ext cx="157341" cy="179094"/>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D525D39-0F7A-41B2-8B75-F9F175F26D01}"/>
                </a:ext>
              </a:extLst>
            </p:cNvPr>
            <p:cNvCxnSpPr>
              <a:cxnSpLocks/>
              <a:stCxn id="61" idx="6"/>
              <a:endCxn id="65" idx="2"/>
            </p:cNvCxnSpPr>
            <p:nvPr/>
          </p:nvCxnSpPr>
          <p:spPr>
            <a:xfrm>
              <a:off x="7019843" y="3392934"/>
              <a:ext cx="157341" cy="15082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9" name="Oval 78">
              <a:extLst>
                <a:ext uri="{FF2B5EF4-FFF2-40B4-BE49-F238E27FC236}">
                  <a16:creationId xmlns:a16="http://schemas.microsoft.com/office/drawing/2014/main" id="{2356F388-9AC1-41CF-9B29-5005BE3F9D80}"/>
                </a:ext>
              </a:extLst>
            </p:cNvPr>
            <p:cNvSpPr/>
            <p:nvPr/>
          </p:nvSpPr>
          <p:spPr>
            <a:xfrm>
              <a:off x="7812045" y="2595932"/>
              <a:ext cx="274320" cy="2743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88C49BB-AA13-464E-941D-C780DA58DEBD}"/>
                </a:ext>
              </a:extLst>
            </p:cNvPr>
            <p:cNvSpPr/>
            <p:nvPr/>
          </p:nvSpPr>
          <p:spPr>
            <a:xfrm>
              <a:off x="7812045" y="2925853"/>
              <a:ext cx="274320" cy="2743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F273B4F-6D46-4A6F-A55F-1184919B274F}"/>
                </a:ext>
              </a:extLst>
            </p:cNvPr>
            <p:cNvSpPr/>
            <p:nvPr/>
          </p:nvSpPr>
          <p:spPr>
            <a:xfrm>
              <a:off x="7812045" y="3255774"/>
              <a:ext cx="274320" cy="2743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a:extLst>
                <a:ext uri="{FF2B5EF4-FFF2-40B4-BE49-F238E27FC236}">
                  <a16:creationId xmlns:a16="http://schemas.microsoft.com/office/drawing/2014/main" id="{21C2A6D6-1857-479F-8346-1AD7F8FEFE00}"/>
                </a:ext>
              </a:extLst>
            </p:cNvPr>
            <p:cNvCxnSpPr>
              <a:cxnSpLocks/>
              <a:stCxn id="66" idx="2"/>
              <a:endCxn id="79" idx="6"/>
            </p:cNvCxnSpPr>
            <p:nvPr/>
          </p:nvCxnSpPr>
          <p:spPr>
            <a:xfrm flipH="1" flipV="1">
              <a:off x="8086365" y="2733092"/>
              <a:ext cx="157341" cy="331498"/>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13EA517-46DA-4328-856D-790A0591CE70}"/>
                </a:ext>
              </a:extLst>
            </p:cNvPr>
            <p:cNvCxnSpPr>
              <a:cxnSpLocks/>
              <a:stCxn id="66" idx="2"/>
              <a:endCxn id="80" idx="6"/>
            </p:cNvCxnSpPr>
            <p:nvPr/>
          </p:nvCxnSpPr>
          <p:spPr>
            <a:xfrm flipH="1" flipV="1">
              <a:off x="8086365" y="3063013"/>
              <a:ext cx="157341" cy="157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B3E81DA-C890-42B4-A376-20277A0799D5}"/>
                </a:ext>
              </a:extLst>
            </p:cNvPr>
            <p:cNvCxnSpPr>
              <a:cxnSpLocks/>
              <a:stCxn id="66" idx="2"/>
              <a:endCxn id="81" idx="6"/>
            </p:cNvCxnSpPr>
            <p:nvPr/>
          </p:nvCxnSpPr>
          <p:spPr>
            <a:xfrm flipH="1">
              <a:off x="8086365" y="3064590"/>
              <a:ext cx="157341" cy="328344"/>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D258409-F0D8-4424-AAA1-999731AD46F1}"/>
                </a:ext>
              </a:extLst>
            </p:cNvPr>
            <p:cNvCxnSpPr>
              <a:cxnSpLocks/>
              <a:stCxn id="79" idx="2"/>
              <a:endCxn id="63" idx="6"/>
            </p:cNvCxnSpPr>
            <p:nvPr/>
          </p:nvCxnSpPr>
          <p:spPr>
            <a:xfrm flipH="1">
              <a:off x="7451504" y="2733092"/>
              <a:ext cx="360541" cy="150827"/>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008D298-AD5E-48AC-9B43-C8456ED94C00}"/>
                </a:ext>
              </a:extLst>
            </p:cNvPr>
            <p:cNvCxnSpPr>
              <a:cxnSpLocks/>
              <a:stCxn id="80" idx="2"/>
              <a:endCxn id="64" idx="6"/>
            </p:cNvCxnSpPr>
            <p:nvPr/>
          </p:nvCxnSpPr>
          <p:spPr>
            <a:xfrm flipH="1">
              <a:off x="7451504" y="3063013"/>
              <a:ext cx="360541" cy="150827"/>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437FA64-45E9-4CE4-9258-75ABE03F1267}"/>
                </a:ext>
              </a:extLst>
            </p:cNvPr>
            <p:cNvCxnSpPr>
              <a:cxnSpLocks/>
              <a:stCxn id="81" idx="2"/>
              <a:endCxn id="65" idx="6"/>
            </p:cNvCxnSpPr>
            <p:nvPr/>
          </p:nvCxnSpPr>
          <p:spPr>
            <a:xfrm flipH="1">
              <a:off x="7451504" y="3392934"/>
              <a:ext cx="360541" cy="150827"/>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66E5856-BC5A-4031-9345-D3E2146B66DE}"/>
                </a:ext>
              </a:extLst>
            </p:cNvPr>
            <p:cNvCxnSpPr>
              <a:cxnSpLocks/>
            </p:cNvCxnSpPr>
            <p:nvPr/>
          </p:nvCxnSpPr>
          <p:spPr>
            <a:xfrm>
              <a:off x="6588182" y="2733092"/>
              <a:ext cx="157341"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981892F5-4B3B-4630-B2FA-63266DEE2E46}"/>
                </a:ext>
              </a:extLst>
            </p:cNvPr>
            <p:cNvCxnSpPr>
              <a:cxnSpLocks/>
            </p:cNvCxnSpPr>
            <p:nvPr/>
          </p:nvCxnSpPr>
          <p:spPr>
            <a:xfrm>
              <a:off x="8518026" y="3069868"/>
              <a:ext cx="157341"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331EBABF-9319-48B9-A02E-8A62DA02CA56}"/>
                </a:ext>
              </a:extLst>
            </p:cNvPr>
            <p:cNvCxnSpPr>
              <a:cxnSpLocks/>
            </p:cNvCxnSpPr>
            <p:nvPr/>
          </p:nvCxnSpPr>
          <p:spPr>
            <a:xfrm>
              <a:off x="6588182" y="3061975"/>
              <a:ext cx="157341"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09B35F9-672B-4AE5-A4BA-9FCB96B2B013}"/>
                </a:ext>
              </a:extLst>
            </p:cNvPr>
            <p:cNvCxnSpPr>
              <a:cxnSpLocks/>
            </p:cNvCxnSpPr>
            <p:nvPr/>
          </p:nvCxnSpPr>
          <p:spPr>
            <a:xfrm>
              <a:off x="6588181" y="3392934"/>
              <a:ext cx="157341"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C77010AB-E31E-4349-B440-F0E86927C1F1}"/>
                </a:ext>
              </a:extLst>
            </p:cNvPr>
            <p:cNvSpPr txBox="1"/>
            <p:nvPr/>
          </p:nvSpPr>
          <p:spPr>
            <a:xfrm>
              <a:off x="8637267" y="2936398"/>
              <a:ext cx="667923" cy="235921"/>
            </a:xfrm>
            <a:prstGeom prst="rect">
              <a:avLst/>
            </a:prstGeom>
            <a:noFill/>
          </p:spPr>
          <p:txBody>
            <a:bodyPr wrap="square" rtlCol="0">
              <a:spAutoFit/>
            </a:bodyPr>
            <a:lstStyle/>
            <a:p>
              <a:r>
                <a:rPr lang="en-US" sz="1600" dirty="0">
                  <a:cs typeface="Dubai" panose="020B0503030403030204" pitchFamily="34" charset="-78"/>
                </a:rPr>
                <a:t>f(x)</a:t>
              </a:r>
            </a:p>
          </p:txBody>
        </p:sp>
        <p:sp>
          <p:nvSpPr>
            <p:cNvPr id="93" name="TextBox 92">
              <a:extLst>
                <a:ext uri="{FF2B5EF4-FFF2-40B4-BE49-F238E27FC236}">
                  <a16:creationId xmlns:a16="http://schemas.microsoft.com/office/drawing/2014/main" id="{DB94E9AA-BF4F-447E-93F3-CE40F8643942}"/>
                </a:ext>
              </a:extLst>
            </p:cNvPr>
            <p:cNvSpPr txBox="1"/>
            <p:nvPr/>
          </p:nvSpPr>
          <p:spPr>
            <a:xfrm>
              <a:off x="6684751" y="3630341"/>
              <a:ext cx="667923" cy="235921"/>
            </a:xfrm>
            <a:prstGeom prst="rect">
              <a:avLst/>
            </a:prstGeom>
            <a:noFill/>
          </p:spPr>
          <p:txBody>
            <a:bodyPr wrap="square" rtlCol="0">
              <a:spAutoFit/>
            </a:bodyPr>
            <a:lstStyle/>
            <a:p>
              <a:r>
                <a:rPr lang="en-US" sz="1600" dirty="0">
                  <a:cs typeface="Dubai" panose="020B0503030403030204" pitchFamily="34" charset="-78"/>
                </a:rPr>
                <a:t>f</a:t>
              </a:r>
              <a:r>
                <a:rPr lang="en-US" sz="1600" baseline="30000" dirty="0">
                  <a:cs typeface="Dubai" panose="020B0503030403030204" pitchFamily="34" charset="-78"/>
                </a:rPr>
                <a:t>1</a:t>
              </a:r>
              <a:r>
                <a:rPr lang="en-US" sz="1600" dirty="0">
                  <a:cs typeface="Dubai" panose="020B0503030403030204" pitchFamily="34" charset="-78"/>
                </a:rPr>
                <a:t>(x)</a:t>
              </a:r>
            </a:p>
          </p:txBody>
        </p:sp>
        <p:sp>
          <p:nvSpPr>
            <p:cNvPr id="94" name="TextBox 93">
              <a:extLst>
                <a:ext uri="{FF2B5EF4-FFF2-40B4-BE49-F238E27FC236}">
                  <a16:creationId xmlns:a16="http://schemas.microsoft.com/office/drawing/2014/main" id="{B570FA06-AB8E-4412-92EA-AD3BC5A47615}"/>
                </a:ext>
              </a:extLst>
            </p:cNvPr>
            <p:cNvSpPr txBox="1"/>
            <p:nvPr/>
          </p:nvSpPr>
          <p:spPr>
            <a:xfrm>
              <a:off x="7155642" y="3630341"/>
              <a:ext cx="667923" cy="235921"/>
            </a:xfrm>
            <a:prstGeom prst="rect">
              <a:avLst/>
            </a:prstGeom>
            <a:noFill/>
          </p:spPr>
          <p:txBody>
            <a:bodyPr wrap="square" rtlCol="0">
              <a:spAutoFit/>
            </a:bodyPr>
            <a:lstStyle/>
            <a:p>
              <a:r>
                <a:rPr lang="en-US" sz="1600" dirty="0">
                  <a:cs typeface="Dubai" panose="020B0503030403030204" pitchFamily="34" charset="-78"/>
                </a:rPr>
                <a:t>f</a:t>
              </a:r>
              <a:r>
                <a:rPr lang="en-US" sz="1600" baseline="30000" dirty="0">
                  <a:cs typeface="Dubai" panose="020B0503030403030204" pitchFamily="34" charset="-78"/>
                </a:rPr>
                <a:t>2</a:t>
              </a:r>
              <a:r>
                <a:rPr lang="en-US" sz="1600" dirty="0">
                  <a:cs typeface="Dubai" panose="020B0503030403030204" pitchFamily="34" charset="-78"/>
                </a:rPr>
                <a:t>(x)</a:t>
              </a:r>
            </a:p>
          </p:txBody>
        </p:sp>
        <p:sp>
          <p:nvSpPr>
            <p:cNvPr id="95" name="TextBox 94">
              <a:extLst>
                <a:ext uri="{FF2B5EF4-FFF2-40B4-BE49-F238E27FC236}">
                  <a16:creationId xmlns:a16="http://schemas.microsoft.com/office/drawing/2014/main" id="{030880B9-CAA4-476D-894D-33CAF936AF95}"/>
                </a:ext>
              </a:extLst>
            </p:cNvPr>
            <p:cNvSpPr txBox="1"/>
            <p:nvPr/>
          </p:nvSpPr>
          <p:spPr>
            <a:xfrm>
              <a:off x="7758984" y="3630341"/>
              <a:ext cx="667923" cy="235921"/>
            </a:xfrm>
            <a:prstGeom prst="rect">
              <a:avLst/>
            </a:prstGeom>
            <a:noFill/>
          </p:spPr>
          <p:txBody>
            <a:bodyPr wrap="square" rtlCol="0">
              <a:spAutoFit/>
            </a:bodyPr>
            <a:lstStyle/>
            <a:p>
              <a:r>
                <a:rPr lang="en-US" sz="1600" dirty="0">
                  <a:cs typeface="Dubai" panose="020B0503030403030204" pitchFamily="34" charset="-78"/>
                </a:rPr>
                <a:t>f</a:t>
              </a:r>
              <a:r>
                <a:rPr lang="en-US" sz="1600" baseline="30000" dirty="0">
                  <a:cs typeface="Dubai" panose="020B0503030403030204" pitchFamily="34" charset="-78"/>
                </a:rPr>
                <a:t>..</a:t>
              </a:r>
              <a:r>
                <a:rPr lang="en-US" sz="1600" dirty="0">
                  <a:cs typeface="Dubai" panose="020B0503030403030204" pitchFamily="34" charset="-78"/>
                </a:rPr>
                <a:t>(x)</a:t>
              </a:r>
            </a:p>
          </p:txBody>
        </p:sp>
        <p:cxnSp>
          <p:nvCxnSpPr>
            <p:cNvPr id="96" name="Straight Connector 95">
              <a:extLst>
                <a:ext uri="{FF2B5EF4-FFF2-40B4-BE49-F238E27FC236}">
                  <a16:creationId xmlns:a16="http://schemas.microsoft.com/office/drawing/2014/main" id="{6346D78B-9A5E-4543-B9CF-67261FD21478}"/>
                </a:ext>
              </a:extLst>
            </p:cNvPr>
            <p:cNvCxnSpPr>
              <a:cxnSpLocks/>
              <a:stCxn id="79" idx="2"/>
              <a:endCxn id="62" idx="6"/>
            </p:cNvCxnSpPr>
            <p:nvPr/>
          </p:nvCxnSpPr>
          <p:spPr>
            <a:xfrm flipH="1" flipV="1">
              <a:off x="7451504" y="2553998"/>
              <a:ext cx="360541" cy="179094"/>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0A1CD479-4933-47E3-8E5F-212E5C2D0113}"/>
                </a:ext>
              </a:extLst>
            </p:cNvPr>
            <p:cNvCxnSpPr>
              <a:cxnSpLocks/>
              <a:stCxn id="80" idx="2"/>
              <a:endCxn id="62" idx="6"/>
            </p:cNvCxnSpPr>
            <p:nvPr/>
          </p:nvCxnSpPr>
          <p:spPr>
            <a:xfrm flipH="1" flipV="1">
              <a:off x="7451504" y="2553998"/>
              <a:ext cx="360541" cy="509015"/>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FF9E1076-1F37-497A-B2E1-F77546744FC8}"/>
                </a:ext>
              </a:extLst>
            </p:cNvPr>
            <p:cNvCxnSpPr>
              <a:cxnSpLocks/>
              <a:stCxn id="81" idx="2"/>
              <a:endCxn id="62" idx="6"/>
            </p:cNvCxnSpPr>
            <p:nvPr/>
          </p:nvCxnSpPr>
          <p:spPr>
            <a:xfrm flipH="1" flipV="1">
              <a:off x="7451504" y="2553998"/>
              <a:ext cx="360541" cy="838936"/>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226873C7-FDA4-46FF-A51B-96747E62E027}"/>
                </a:ext>
              </a:extLst>
            </p:cNvPr>
            <p:cNvCxnSpPr>
              <a:cxnSpLocks/>
              <a:stCxn id="80" idx="2"/>
              <a:endCxn id="63" idx="6"/>
            </p:cNvCxnSpPr>
            <p:nvPr/>
          </p:nvCxnSpPr>
          <p:spPr>
            <a:xfrm flipH="1" flipV="1">
              <a:off x="7451504" y="2883919"/>
              <a:ext cx="360541" cy="179094"/>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B39E8E23-9F6D-4C14-9C07-FCCA223ADDA5}"/>
                </a:ext>
              </a:extLst>
            </p:cNvPr>
            <p:cNvCxnSpPr>
              <a:cxnSpLocks/>
              <a:stCxn id="79" idx="2"/>
              <a:endCxn id="64" idx="6"/>
            </p:cNvCxnSpPr>
            <p:nvPr/>
          </p:nvCxnSpPr>
          <p:spPr>
            <a:xfrm flipH="1">
              <a:off x="7451504" y="2733092"/>
              <a:ext cx="360541" cy="480748"/>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E083944C-BED8-4A02-9CE7-532AAC119A10}"/>
                </a:ext>
              </a:extLst>
            </p:cNvPr>
            <p:cNvCxnSpPr>
              <a:cxnSpLocks/>
              <a:stCxn id="80" idx="2"/>
              <a:endCxn id="65" idx="6"/>
            </p:cNvCxnSpPr>
            <p:nvPr/>
          </p:nvCxnSpPr>
          <p:spPr>
            <a:xfrm flipH="1">
              <a:off x="7451504" y="3063013"/>
              <a:ext cx="360541" cy="480748"/>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69BDD818-6994-4B52-BD9B-D6762CDDDE08}"/>
                </a:ext>
              </a:extLst>
            </p:cNvPr>
            <p:cNvCxnSpPr>
              <a:cxnSpLocks/>
              <a:stCxn id="79" idx="2"/>
              <a:endCxn id="65" idx="6"/>
            </p:cNvCxnSpPr>
            <p:nvPr/>
          </p:nvCxnSpPr>
          <p:spPr>
            <a:xfrm flipH="1">
              <a:off x="7451504" y="2733092"/>
              <a:ext cx="360541" cy="810669"/>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60CD857C-5D48-43EC-84AC-0FABFD85F066}"/>
                </a:ext>
              </a:extLst>
            </p:cNvPr>
            <p:cNvCxnSpPr>
              <a:cxnSpLocks/>
              <a:stCxn id="81" idx="2"/>
              <a:endCxn id="64" idx="6"/>
            </p:cNvCxnSpPr>
            <p:nvPr/>
          </p:nvCxnSpPr>
          <p:spPr>
            <a:xfrm flipH="1" flipV="1">
              <a:off x="7451504" y="3213840"/>
              <a:ext cx="360541" cy="179094"/>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716CD1F0-7A33-47EA-9CC2-7439F1B242FA}"/>
                </a:ext>
              </a:extLst>
            </p:cNvPr>
            <p:cNvSpPr/>
            <p:nvPr/>
          </p:nvSpPr>
          <p:spPr>
            <a:xfrm>
              <a:off x="6398792" y="2915991"/>
              <a:ext cx="190178" cy="235921"/>
            </a:xfrm>
            <a:prstGeom prst="rect">
              <a:avLst/>
            </a:prstGeom>
          </p:spPr>
          <p:txBody>
            <a:bodyPr wrap="none">
              <a:spAutoFit/>
            </a:bodyPr>
            <a:lstStyle/>
            <a:p>
              <a:r>
                <a:rPr lang="en-US" sz="1600" dirty="0">
                  <a:cs typeface="Dubai" panose="020B0503030403030204" pitchFamily="34" charset="-78"/>
                </a:rPr>
                <a:t>x</a:t>
              </a:r>
              <a:endParaRPr lang="en-US" dirty="0"/>
            </a:p>
          </p:txBody>
        </p:sp>
      </p:grpSp>
      <mc:AlternateContent xmlns:mc="http://schemas.openxmlformats.org/markup-compatibility/2006" xmlns:a14="http://schemas.microsoft.com/office/drawing/2010/main">
        <mc:Choice Requires="a14">
          <p:sp>
            <p:nvSpPr>
              <p:cNvPr id="105" name="Rectangle 104">
                <a:extLst>
                  <a:ext uri="{FF2B5EF4-FFF2-40B4-BE49-F238E27FC236}">
                    <a16:creationId xmlns:a16="http://schemas.microsoft.com/office/drawing/2014/main" id="{C71B5E40-1756-491A-8CAA-F9A75E7EDFD3}"/>
                  </a:ext>
                </a:extLst>
              </p:cNvPr>
              <p:cNvSpPr/>
              <p:nvPr/>
            </p:nvSpPr>
            <p:spPr>
              <a:xfrm>
                <a:off x="5788167" y="3880200"/>
                <a:ext cx="3192028" cy="654346"/>
              </a:xfrm>
              <a:prstGeom prst="rect">
                <a:avLst/>
              </a:prstGeom>
            </p:spPr>
            <p:txBody>
              <a:bodyPr wrap="none">
                <a:spAutoFit/>
              </a:bodyPr>
              <a:lstStyle/>
              <a:p>
                <a:r>
                  <a:rPr lang="en-US" sz="2000" dirty="0">
                    <a:solidFill>
                      <a:srgbClr val="0070C0"/>
                    </a:solidFill>
                  </a:rPr>
                  <a:t>Shallow DNN:</a:t>
                </a:r>
              </a:p>
              <a:p>
                <a14:m>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𝑓</m:t>
                        </m:r>
                      </m:e>
                      <m:sup>
                        <m:r>
                          <a:rPr lang="en-US" sz="1600" b="0" i="1" smtClean="0">
                            <a:latin typeface="Cambria Math" panose="02040503050406030204" pitchFamily="18" charset="0"/>
                          </a:rPr>
                          <m:t>𝑖</m:t>
                        </m:r>
                      </m:sup>
                    </m:sSup>
                    <m:d>
                      <m:dPr>
                        <m:ctrlPr>
                          <a:rPr lang="en-US" sz="1600" i="1">
                            <a:latin typeface="Cambria Math" panose="02040503050406030204" pitchFamily="18" charset="0"/>
                          </a:rPr>
                        </m:ctrlPr>
                      </m:dPr>
                      <m:e>
                        <m:r>
                          <m:rPr>
                            <m:sty m:val="p"/>
                          </m:rPr>
                          <a:rPr lang="en-US" sz="1600">
                            <a:latin typeface="Cambria Math" panose="02040503050406030204" pitchFamily="18" charset="0"/>
                          </a:rPr>
                          <m:t>x</m:t>
                        </m:r>
                      </m:e>
                    </m:d>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𝑔</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𝑊</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m:t>
                    </m:r>
                  </m:oMath>
                </a14:m>
                <a:r>
                  <a:rPr lang="en-US" sz="1600" dirty="0"/>
                  <a:t> </a:t>
                </a:r>
                <a14:m>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𝑓</m:t>
                        </m:r>
                      </m:e>
                      <m:sup>
                        <m:r>
                          <a:rPr lang="en-US" sz="1600" b="0" i="1" smtClean="0">
                            <a:latin typeface="Cambria Math" panose="02040503050406030204" pitchFamily="18" charset="0"/>
                          </a:rPr>
                          <m:t>𝑖</m:t>
                        </m:r>
                        <m:r>
                          <a:rPr lang="en-US" sz="1600" b="0" i="1" smtClean="0">
                            <a:latin typeface="Cambria Math" panose="02040503050406030204" pitchFamily="18" charset="0"/>
                          </a:rPr>
                          <m:t>−1</m:t>
                        </m:r>
                      </m:sup>
                    </m:sSup>
                    <m:d>
                      <m:dPr>
                        <m:ctrlPr>
                          <a:rPr lang="en-US" sz="1600" b="0" i="1" smtClean="0">
                            <a:latin typeface="Cambria Math" panose="02040503050406030204" pitchFamily="18" charset="0"/>
                          </a:rPr>
                        </m:ctrlPr>
                      </m:dPr>
                      <m:e>
                        <m:r>
                          <m:rPr>
                            <m:sty m:val="p"/>
                          </m:rPr>
                          <a:rPr lang="en-US" sz="1600" b="0" i="0" smtClean="0">
                            <a:latin typeface="Cambria Math" panose="02040503050406030204" pitchFamily="18" charset="0"/>
                          </a:rPr>
                          <m:t>x</m:t>
                        </m:r>
                      </m:e>
                    </m:d>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)&lt;</m:t>
                    </m:r>
                    <m:r>
                      <a:rPr lang="en-US" sz="1600" b="0" i="1" smtClean="0">
                        <a:latin typeface="Cambria Math" panose="02040503050406030204" pitchFamily="18" charset="0"/>
                      </a:rPr>
                      <m:t>𝑡h</m:t>
                    </m:r>
                  </m:oMath>
                </a14:m>
                <a:endParaRPr lang="en-US" sz="1600" dirty="0"/>
              </a:p>
            </p:txBody>
          </p:sp>
        </mc:Choice>
        <mc:Fallback xmlns="">
          <p:sp>
            <p:nvSpPr>
              <p:cNvPr id="105" name="Rectangle 104">
                <a:extLst>
                  <a:ext uri="{FF2B5EF4-FFF2-40B4-BE49-F238E27FC236}">
                    <a16:creationId xmlns:a16="http://schemas.microsoft.com/office/drawing/2014/main" id="{C71B5E40-1756-491A-8CAA-F9A75E7EDFD3}"/>
                  </a:ext>
                </a:extLst>
              </p:cNvPr>
              <p:cNvSpPr>
                <a:spLocks noRot="1" noChangeAspect="1" noMove="1" noResize="1" noEditPoints="1" noAdjustHandles="1" noChangeArrowheads="1" noChangeShapeType="1" noTextEdit="1"/>
              </p:cNvSpPr>
              <p:nvPr/>
            </p:nvSpPr>
            <p:spPr>
              <a:xfrm>
                <a:off x="5788167" y="3880200"/>
                <a:ext cx="3192028" cy="654346"/>
              </a:xfrm>
              <a:prstGeom prst="rect">
                <a:avLst/>
              </a:prstGeom>
              <a:blipFill>
                <a:blip r:embed="rId5"/>
                <a:stretch>
                  <a:fillRect l="-2103" t="-5607" b="-56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8DB1E3B5-103D-4A5C-857C-9258DA075DAE}"/>
                  </a:ext>
                </a:extLst>
              </p:cNvPr>
              <p:cNvSpPr/>
              <p:nvPr/>
            </p:nvSpPr>
            <p:spPr>
              <a:xfrm>
                <a:off x="9545214" y="2054439"/>
                <a:ext cx="2425216" cy="3170099"/>
              </a:xfrm>
              <a:prstGeom prst="rect">
                <a:avLst/>
              </a:prstGeom>
            </p:spPr>
            <p:txBody>
              <a:bodyPr wrap="none">
                <a:spAutoFit/>
              </a:bodyPr>
              <a:lstStyle/>
              <a:p>
                <a:r>
                  <a:rPr lang="en-US" sz="2400" dirty="0">
                    <a:solidFill>
                      <a:srgbClr val="7030A0"/>
                    </a:solidFill>
                  </a:rPr>
                  <a:t>More ?</a:t>
                </a:r>
              </a:p>
              <a:p>
                <a:endParaRPr lang="en-US" sz="2400" dirty="0">
                  <a:solidFill>
                    <a:srgbClr val="7030A0"/>
                  </a:solidFill>
                </a:endParaRPr>
              </a:p>
              <a:p>
                <a:endParaRPr lang="en-US" sz="2400" dirty="0">
                  <a:solidFill>
                    <a:srgbClr val="7030A0"/>
                  </a:solidFill>
                </a:endParaRPr>
              </a:p>
              <a:p>
                <a:endParaRPr lang="en-US" sz="2400" dirty="0">
                  <a:solidFill>
                    <a:srgbClr val="7030A0"/>
                  </a:solidFill>
                </a:endParaRPr>
              </a:p>
              <a:p>
                <a:endParaRPr lang="en-US" sz="2400" dirty="0">
                  <a:solidFill>
                    <a:srgbClr val="7030A0"/>
                  </a:solidFill>
                </a:endParaRPr>
              </a:p>
              <a:p>
                <a:r>
                  <a:rPr lang="en-US" sz="2000" dirty="0">
                    <a:solidFill>
                      <a:srgbClr val="7030A0"/>
                    </a:solidFill>
                  </a:rPr>
                  <a:t>Random forest etc.</a:t>
                </a:r>
              </a:p>
              <a:p>
                <a:r>
                  <a:rPr lang="en-US" sz="2000" dirty="0">
                    <a:solidFill>
                      <a:srgbClr val="7030A0"/>
                    </a:solidFill>
                  </a:rPr>
                  <a:t>any that fits </a:t>
                </a:r>
              </a:p>
              <a:p>
                <a14:m>
                  <m:oMath xmlns:m="http://schemas.openxmlformats.org/officeDocument/2006/math">
                    <m:r>
                      <a:rPr lang="en-US" sz="4000" i="1" smtClean="0">
                        <a:solidFill>
                          <a:srgbClr val="7030A0"/>
                        </a:solidFill>
                        <a:latin typeface="Cambria Math" panose="02040503050406030204" pitchFamily="18" charset="0"/>
                      </a:rPr>
                      <m:t>𝑓</m:t>
                    </m:r>
                    <m:d>
                      <m:dPr>
                        <m:ctrlPr>
                          <a:rPr lang="en-US" sz="4000" b="0" i="1" smtClean="0">
                            <a:solidFill>
                              <a:srgbClr val="7030A0"/>
                            </a:solidFill>
                            <a:latin typeface="Cambria Math" panose="02040503050406030204" pitchFamily="18" charset="0"/>
                          </a:rPr>
                        </m:ctrlPr>
                      </m:dPr>
                      <m:e>
                        <m:r>
                          <m:rPr>
                            <m:sty m:val="p"/>
                          </m:rPr>
                          <a:rPr lang="en-US" sz="4000" b="0" i="0" smtClean="0">
                            <a:solidFill>
                              <a:srgbClr val="7030A0"/>
                            </a:solidFill>
                            <a:latin typeface="Cambria Math" panose="02040503050406030204" pitchFamily="18" charset="0"/>
                          </a:rPr>
                          <m:t>x</m:t>
                        </m:r>
                      </m:e>
                    </m:d>
                    <m:r>
                      <a:rPr lang="en-US" sz="4000" b="0" i="0" smtClean="0">
                        <a:solidFill>
                          <a:srgbClr val="7030A0"/>
                        </a:solidFill>
                        <a:latin typeface="Cambria Math" panose="02040503050406030204" pitchFamily="18" charset="0"/>
                      </a:rPr>
                      <m:t>&lt;</m:t>
                    </m:r>
                    <m:r>
                      <m:rPr>
                        <m:sty m:val="p"/>
                      </m:rPr>
                      <a:rPr lang="en-US" sz="4000" smtClean="0">
                        <a:solidFill>
                          <a:srgbClr val="7030A0"/>
                        </a:solidFill>
                        <a:latin typeface="Cambria Math" panose="02040503050406030204" pitchFamily="18" charset="0"/>
                      </a:rPr>
                      <m:t>th</m:t>
                    </m:r>
                  </m:oMath>
                </a14:m>
                <a:r>
                  <a:rPr lang="en-US" sz="4000" dirty="0">
                    <a:solidFill>
                      <a:srgbClr val="7030A0"/>
                    </a:solidFill>
                    <a:latin typeface="Arial" panose="020B0604020202020204" pitchFamily="34" charset="0"/>
                    <a:cs typeface="Arial" panose="020B0604020202020204" pitchFamily="34" charset="0"/>
                  </a:rPr>
                  <a:t> </a:t>
                </a:r>
                <a:endParaRPr lang="en-US" sz="4800" dirty="0">
                  <a:solidFill>
                    <a:srgbClr val="7030A0"/>
                  </a:solidFill>
                </a:endParaRPr>
              </a:p>
            </p:txBody>
          </p:sp>
        </mc:Choice>
        <mc:Fallback xmlns="">
          <p:sp>
            <p:nvSpPr>
              <p:cNvPr id="9" name="Rectangle 8">
                <a:extLst>
                  <a:ext uri="{FF2B5EF4-FFF2-40B4-BE49-F238E27FC236}">
                    <a16:creationId xmlns:a16="http://schemas.microsoft.com/office/drawing/2014/main" id="{8DB1E3B5-103D-4A5C-857C-9258DA075DAE}"/>
                  </a:ext>
                </a:extLst>
              </p:cNvPr>
              <p:cNvSpPr>
                <a:spLocks noRot="1" noChangeAspect="1" noMove="1" noResize="1" noEditPoints="1" noAdjustHandles="1" noChangeArrowheads="1" noChangeShapeType="1" noTextEdit="1"/>
              </p:cNvSpPr>
              <p:nvPr/>
            </p:nvSpPr>
            <p:spPr>
              <a:xfrm>
                <a:off x="9545214" y="2054439"/>
                <a:ext cx="2425216" cy="3170099"/>
              </a:xfrm>
              <a:prstGeom prst="rect">
                <a:avLst/>
              </a:prstGeom>
              <a:blipFill>
                <a:blip r:embed="rId6"/>
                <a:stretch>
                  <a:fillRect l="-4020" t="-1538"/>
                </a:stretch>
              </a:blipFill>
            </p:spPr>
            <p:txBody>
              <a:bodyPr/>
              <a:lstStyle/>
              <a:p>
                <a:r>
                  <a:rPr lang="en-US">
                    <a:noFill/>
                  </a:rPr>
                  <a:t> </a:t>
                </a:r>
              </a:p>
            </p:txBody>
          </p:sp>
        </mc:Fallback>
      </mc:AlternateContent>
      <p:grpSp>
        <p:nvGrpSpPr>
          <p:cNvPr id="14" name="Group 13">
            <a:extLst>
              <a:ext uri="{FF2B5EF4-FFF2-40B4-BE49-F238E27FC236}">
                <a16:creationId xmlns:a16="http://schemas.microsoft.com/office/drawing/2014/main" id="{18C0FC42-1D66-4D44-A66E-EB9E035DCEDE}"/>
              </a:ext>
            </a:extLst>
          </p:cNvPr>
          <p:cNvGrpSpPr/>
          <p:nvPr/>
        </p:nvGrpSpPr>
        <p:grpSpPr>
          <a:xfrm>
            <a:off x="604306" y="4636220"/>
            <a:ext cx="2458479" cy="1904849"/>
            <a:chOff x="604306" y="4636220"/>
            <a:chExt cx="2458479" cy="1904849"/>
          </a:xfrm>
        </p:grpSpPr>
        <p:sp>
          <p:nvSpPr>
            <p:cNvPr id="112" name="Rectangle 111">
              <a:extLst>
                <a:ext uri="{FF2B5EF4-FFF2-40B4-BE49-F238E27FC236}">
                  <a16:creationId xmlns:a16="http://schemas.microsoft.com/office/drawing/2014/main" id="{EBF9C52B-F5B3-43F5-822A-83E2D7D19F11}"/>
                </a:ext>
              </a:extLst>
            </p:cNvPr>
            <p:cNvSpPr/>
            <p:nvPr/>
          </p:nvSpPr>
          <p:spPr>
            <a:xfrm>
              <a:off x="706812" y="4636220"/>
              <a:ext cx="136827" cy="369332"/>
            </a:xfrm>
            <a:prstGeom prst="rect">
              <a:avLst/>
            </a:prstGeom>
          </p:spPr>
          <p:txBody>
            <a:bodyPr wrap="none">
              <a:spAutoFit/>
            </a:bodyPr>
            <a:lstStyle/>
            <a:p>
              <a:endParaRPr lang="en-US" dirty="0"/>
            </a:p>
          </p:txBody>
        </p:sp>
        <p:cxnSp>
          <p:nvCxnSpPr>
            <p:cNvPr id="113" name="Straight Connector 112">
              <a:extLst>
                <a:ext uri="{FF2B5EF4-FFF2-40B4-BE49-F238E27FC236}">
                  <a16:creationId xmlns:a16="http://schemas.microsoft.com/office/drawing/2014/main" id="{EB573E28-A389-4D94-9A80-D51273496544}"/>
                </a:ext>
              </a:extLst>
            </p:cNvPr>
            <p:cNvCxnSpPr>
              <a:cxnSpLocks/>
            </p:cNvCxnSpPr>
            <p:nvPr/>
          </p:nvCxnSpPr>
          <p:spPr>
            <a:xfrm>
              <a:off x="958287" y="5884496"/>
              <a:ext cx="1603223" cy="4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AF324067-4D53-4585-B545-FF83631C950C}"/>
                </a:ext>
              </a:extLst>
            </p:cNvPr>
            <p:cNvCxnSpPr>
              <a:cxnSpLocks/>
            </p:cNvCxnSpPr>
            <p:nvPr/>
          </p:nvCxnSpPr>
          <p:spPr>
            <a:xfrm flipV="1">
              <a:off x="958287" y="4736348"/>
              <a:ext cx="0" cy="1148599"/>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3C8C54B8-994A-46EC-A612-613F5C4855EB}"/>
                </a:ext>
              </a:extLst>
            </p:cNvPr>
            <p:cNvSpPr/>
            <p:nvPr/>
          </p:nvSpPr>
          <p:spPr>
            <a:xfrm>
              <a:off x="1211005" y="5788695"/>
              <a:ext cx="285825" cy="958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6" name="Rectangle 115">
              <a:extLst>
                <a:ext uri="{FF2B5EF4-FFF2-40B4-BE49-F238E27FC236}">
                  <a16:creationId xmlns:a16="http://schemas.microsoft.com/office/drawing/2014/main" id="{E4B5FF3D-5AB9-4A84-8EDE-107A8C751374}"/>
                </a:ext>
              </a:extLst>
            </p:cNvPr>
            <p:cNvSpPr/>
            <p:nvPr/>
          </p:nvSpPr>
          <p:spPr>
            <a:xfrm>
              <a:off x="2122247" y="5788695"/>
              <a:ext cx="285825" cy="9841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20" name="Rectangle 119">
              <a:extLst>
                <a:ext uri="{FF2B5EF4-FFF2-40B4-BE49-F238E27FC236}">
                  <a16:creationId xmlns:a16="http://schemas.microsoft.com/office/drawing/2014/main" id="{83DE8DBC-71EA-4B9A-A7C4-8FC9800F3D02}"/>
                </a:ext>
              </a:extLst>
            </p:cNvPr>
            <p:cNvSpPr/>
            <p:nvPr/>
          </p:nvSpPr>
          <p:spPr>
            <a:xfrm>
              <a:off x="1801991" y="5887105"/>
              <a:ext cx="792986" cy="369332"/>
            </a:xfrm>
            <a:prstGeom prst="rect">
              <a:avLst/>
            </a:prstGeom>
          </p:spPr>
          <p:txBody>
            <a:bodyPr wrap="none">
              <a:spAutoFit/>
            </a:bodyPr>
            <a:lstStyle/>
            <a:p>
              <a:r>
                <a:rPr lang="en-US" dirty="0"/>
                <a:t>Inference</a:t>
              </a:r>
            </a:p>
          </p:txBody>
        </p:sp>
        <p:sp>
          <p:nvSpPr>
            <p:cNvPr id="121" name="Rectangle 120">
              <a:extLst>
                <a:ext uri="{FF2B5EF4-FFF2-40B4-BE49-F238E27FC236}">
                  <a16:creationId xmlns:a16="http://schemas.microsoft.com/office/drawing/2014/main" id="{3F1244F3-B249-46F5-98AD-FB90353BBE65}"/>
                </a:ext>
              </a:extLst>
            </p:cNvPr>
            <p:cNvSpPr/>
            <p:nvPr/>
          </p:nvSpPr>
          <p:spPr>
            <a:xfrm>
              <a:off x="936485" y="5872934"/>
              <a:ext cx="686650" cy="369332"/>
            </a:xfrm>
            <a:prstGeom prst="rect">
              <a:avLst/>
            </a:prstGeom>
          </p:spPr>
          <p:txBody>
            <a:bodyPr wrap="none">
              <a:spAutoFit/>
            </a:bodyPr>
            <a:lstStyle/>
            <a:p>
              <a:r>
                <a:rPr lang="en-US" dirty="0"/>
                <a:t>Training</a:t>
              </a:r>
            </a:p>
          </p:txBody>
        </p:sp>
        <p:sp>
          <p:nvSpPr>
            <p:cNvPr id="124" name="Rectangle 123">
              <a:extLst>
                <a:ext uri="{FF2B5EF4-FFF2-40B4-BE49-F238E27FC236}">
                  <a16:creationId xmlns:a16="http://schemas.microsoft.com/office/drawing/2014/main" id="{DE4E783B-0B2F-4341-8D8E-39C176711272}"/>
                </a:ext>
              </a:extLst>
            </p:cNvPr>
            <p:cNvSpPr/>
            <p:nvPr/>
          </p:nvSpPr>
          <p:spPr>
            <a:xfrm rot="16200000">
              <a:off x="491935" y="5152535"/>
              <a:ext cx="594073" cy="369332"/>
            </a:xfrm>
            <a:prstGeom prst="rect">
              <a:avLst/>
            </a:prstGeom>
          </p:spPr>
          <p:txBody>
            <a:bodyPr wrap="none">
              <a:spAutoFit/>
            </a:bodyPr>
            <a:lstStyle/>
            <a:p>
              <a:r>
                <a:rPr lang="en-US" dirty="0"/>
                <a:t>Cost</a:t>
              </a:r>
            </a:p>
          </p:txBody>
        </p:sp>
        <p:sp>
          <p:nvSpPr>
            <p:cNvPr id="12" name="Rectangle 11">
              <a:extLst>
                <a:ext uri="{FF2B5EF4-FFF2-40B4-BE49-F238E27FC236}">
                  <a16:creationId xmlns:a16="http://schemas.microsoft.com/office/drawing/2014/main" id="{C92716C1-0564-4E4E-AD11-012463D9B7F3}"/>
                </a:ext>
              </a:extLst>
            </p:cNvPr>
            <p:cNvSpPr/>
            <p:nvPr/>
          </p:nvSpPr>
          <p:spPr>
            <a:xfrm>
              <a:off x="690084" y="6171737"/>
              <a:ext cx="2372701" cy="369332"/>
            </a:xfrm>
            <a:prstGeom prst="rect">
              <a:avLst/>
            </a:prstGeom>
          </p:spPr>
          <p:txBody>
            <a:bodyPr wrap="none">
              <a:spAutoFit/>
            </a:bodyPr>
            <a:lstStyle/>
            <a:p>
              <a:r>
                <a:rPr lang="en-US" dirty="0">
                  <a:solidFill>
                    <a:srgbClr val="0070C0"/>
                  </a:solidFill>
                </a:rPr>
                <a:t>Linearly-separable data</a:t>
              </a:r>
            </a:p>
          </p:txBody>
        </p:sp>
      </p:grpSp>
      <p:grpSp>
        <p:nvGrpSpPr>
          <p:cNvPr id="15" name="Group 14">
            <a:extLst>
              <a:ext uri="{FF2B5EF4-FFF2-40B4-BE49-F238E27FC236}">
                <a16:creationId xmlns:a16="http://schemas.microsoft.com/office/drawing/2014/main" id="{FADBA8B9-CCE7-4629-8F6A-0ACBB5AA3AC6}"/>
              </a:ext>
            </a:extLst>
          </p:cNvPr>
          <p:cNvGrpSpPr/>
          <p:nvPr/>
        </p:nvGrpSpPr>
        <p:grpSpPr>
          <a:xfrm>
            <a:off x="3230641" y="4639875"/>
            <a:ext cx="2720553" cy="1904849"/>
            <a:chOff x="3230641" y="4639875"/>
            <a:chExt cx="2720553" cy="1904849"/>
          </a:xfrm>
        </p:grpSpPr>
        <p:sp>
          <p:nvSpPr>
            <p:cNvPr id="125" name="Rectangle 124">
              <a:extLst>
                <a:ext uri="{FF2B5EF4-FFF2-40B4-BE49-F238E27FC236}">
                  <a16:creationId xmlns:a16="http://schemas.microsoft.com/office/drawing/2014/main" id="{3A3872D5-8707-4989-BDDC-8F75B8ADA327}"/>
                </a:ext>
              </a:extLst>
            </p:cNvPr>
            <p:cNvSpPr/>
            <p:nvPr/>
          </p:nvSpPr>
          <p:spPr>
            <a:xfrm>
              <a:off x="3399769" y="4639875"/>
              <a:ext cx="136827" cy="369332"/>
            </a:xfrm>
            <a:prstGeom prst="rect">
              <a:avLst/>
            </a:prstGeom>
          </p:spPr>
          <p:txBody>
            <a:bodyPr wrap="none">
              <a:spAutoFit/>
            </a:bodyPr>
            <a:lstStyle/>
            <a:p>
              <a:endParaRPr lang="en-US" dirty="0"/>
            </a:p>
          </p:txBody>
        </p:sp>
        <p:cxnSp>
          <p:nvCxnSpPr>
            <p:cNvPr id="126" name="Straight Connector 125">
              <a:extLst>
                <a:ext uri="{FF2B5EF4-FFF2-40B4-BE49-F238E27FC236}">
                  <a16:creationId xmlns:a16="http://schemas.microsoft.com/office/drawing/2014/main" id="{76FCA28E-D1A5-4B26-AD11-82349DED9822}"/>
                </a:ext>
              </a:extLst>
            </p:cNvPr>
            <p:cNvCxnSpPr>
              <a:cxnSpLocks/>
            </p:cNvCxnSpPr>
            <p:nvPr/>
          </p:nvCxnSpPr>
          <p:spPr>
            <a:xfrm>
              <a:off x="3651244" y="5888151"/>
              <a:ext cx="1603223" cy="4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98ABA8A9-E4CD-46C0-9AD8-683272CC9878}"/>
                </a:ext>
              </a:extLst>
            </p:cNvPr>
            <p:cNvCxnSpPr>
              <a:cxnSpLocks/>
            </p:cNvCxnSpPr>
            <p:nvPr/>
          </p:nvCxnSpPr>
          <p:spPr>
            <a:xfrm flipV="1">
              <a:off x="3651244" y="4740003"/>
              <a:ext cx="0" cy="1148599"/>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8" name="Rectangle 127">
              <a:extLst>
                <a:ext uri="{FF2B5EF4-FFF2-40B4-BE49-F238E27FC236}">
                  <a16:creationId xmlns:a16="http://schemas.microsoft.com/office/drawing/2014/main" id="{993984E7-D7C0-4CE3-9E4A-71D51742C5F2}"/>
                </a:ext>
              </a:extLst>
            </p:cNvPr>
            <p:cNvSpPr/>
            <p:nvPr/>
          </p:nvSpPr>
          <p:spPr>
            <a:xfrm>
              <a:off x="3903962" y="5792350"/>
              <a:ext cx="285825" cy="958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29" name="Rectangle 128">
              <a:extLst>
                <a:ext uri="{FF2B5EF4-FFF2-40B4-BE49-F238E27FC236}">
                  <a16:creationId xmlns:a16="http://schemas.microsoft.com/office/drawing/2014/main" id="{A04E7E62-C630-4379-A45D-E2C65596FA88}"/>
                </a:ext>
              </a:extLst>
            </p:cNvPr>
            <p:cNvSpPr/>
            <p:nvPr/>
          </p:nvSpPr>
          <p:spPr>
            <a:xfrm>
              <a:off x="4815204" y="5792350"/>
              <a:ext cx="285825" cy="9841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0" name="Rectangle 129">
              <a:extLst>
                <a:ext uri="{FF2B5EF4-FFF2-40B4-BE49-F238E27FC236}">
                  <a16:creationId xmlns:a16="http://schemas.microsoft.com/office/drawing/2014/main" id="{7D021322-4DCD-4836-B52C-E4D01798129A}"/>
                </a:ext>
              </a:extLst>
            </p:cNvPr>
            <p:cNvSpPr/>
            <p:nvPr/>
          </p:nvSpPr>
          <p:spPr>
            <a:xfrm>
              <a:off x="4494948" y="5890760"/>
              <a:ext cx="792986" cy="369332"/>
            </a:xfrm>
            <a:prstGeom prst="rect">
              <a:avLst/>
            </a:prstGeom>
          </p:spPr>
          <p:txBody>
            <a:bodyPr wrap="none">
              <a:spAutoFit/>
            </a:bodyPr>
            <a:lstStyle/>
            <a:p>
              <a:r>
                <a:rPr lang="en-US" dirty="0"/>
                <a:t>Inference</a:t>
              </a:r>
            </a:p>
          </p:txBody>
        </p:sp>
        <p:sp>
          <p:nvSpPr>
            <p:cNvPr id="131" name="Rectangle 130">
              <a:extLst>
                <a:ext uri="{FF2B5EF4-FFF2-40B4-BE49-F238E27FC236}">
                  <a16:creationId xmlns:a16="http://schemas.microsoft.com/office/drawing/2014/main" id="{15ECC641-3F4A-408C-9DBC-89998E90BA67}"/>
                </a:ext>
              </a:extLst>
            </p:cNvPr>
            <p:cNvSpPr/>
            <p:nvPr/>
          </p:nvSpPr>
          <p:spPr>
            <a:xfrm>
              <a:off x="3629442" y="5876589"/>
              <a:ext cx="686650" cy="369332"/>
            </a:xfrm>
            <a:prstGeom prst="rect">
              <a:avLst/>
            </a:prstGeom>
          </p:spPr>
          <p:txBody>
            <a:bodyPr wrap="none">
              <a:spAutoFit/>
            </a:bodyPr>
            <a:lstStyle/>
            <a:p>
              <a:r>
                <a:rPr lang="en-US" dirty="0"/>
                <a:t>Training</a:t>
              </a:r>
            </a:p>
          </p:txBody>
        </p:sp>
        <p:sp>
          <p:nvSpPr>
            <p:cNvPr id="132" name="Rectangle 131">
              <a:extLst>
                <a:ext uri="{FF2B5EF4-FFF2-40B4-BE49-F238E27FC236}">
                  <a16:creationId xmlns:a16="http://schemas.microsoft.com/office/drawing/2014/main" id="{EFD9FF1F-9E54-45B5-81A5-BADE53A5D2D4}"/>
                </a:ext>
              </a:extLst>
            </p:cNvPr>
            <p:cNvSpPr/>
            <p:nvPr/>
          </p:nvSpPr>
          <p:spPr>
            <a:xfrm rot="16200000">
              <a:off x="3184892" y="5156190"/>
              <a:ext cx="594073" cy="369332"/>
            </a:xfrm>
            <a:prstGeom prst="rect">
              <a:avLst/>
            </a:prstGeom>
          </p:spPr>
          <p:txBody>
            <a:bodyPr wrap="none">
              <a:spAutoFit/>
            </a:bodyPr>
            <a:lstStyle/>
            <a:p>
              <a:r>
                <a:rPr lang="en-US" dirty="0"/>
                <a:t>Cost</a:t>
              </a:r>
            </a:p>
          </p:txBody>
        </p:sp>
        <p:sp>
          <p:nvSpPr>
            <p:cNvPr id="133" name="Rectangle 132">
              <a:extLst>
                <a:ext uri="{FF2B5EF4-FFF2-40B4-BE49-F238E27FC236}">
                  <a16:creationId xmlns:a16="http://schemas.microsoft.com/office/drawing/2014/main" id="{A14D72E2-40B0-46D1-BF54-0F54796BCAD8}"/>
                </a:ext>
              </a:extLst>
            </p:cNvPr>
            <p:cNvSpPr/>
            <p:nvPr/>
          </p:nvSpPr>
          <p:spPr>
            <a:xfrm>
              <a:off x="3230641" y="6175392"/>
              <a:ext cx="2720553" cy="369332"/>
            </a:xfrm>
            <a:prstGeom prst="rect">
              <a:avLst/>
            </a:prstGeom>
          </p:spPr>
          <p:txBody>
            <a:bodyPr wrap="none">
              <a:spAutoFit/>
            </a:bodyPr>
            <a:lstStyle/>
            <a:p>
              <a:r>
                <a:rPr lang="en-US" dirty="0">
                  <a:solidFill>
                    <a:srgbClr val="0070C0"/>
                  </a:solidFill>
                </a:rPr>
                <a:t>Nonlinearly-separable data</a:t>
              </a:r>
            </a:p>
          </p:txBody>
        </p:sp>
      </p:grpSp>
      <p:grpSp>
        <p:nvGrpSpPr>
          <p:cNvPr id="16" name="Group 15">
            <a:extLst>
              <a:ext uri="{FF2B5EF4-FFF2-40B4-BE49-F238E27FC236}">
                <a16:creationId xmlns:a16="http://schemas.microsoft.com/office/drawing/2014/main" id="{C5673B4F-4360-4171-8E5E-19272626FCF1}"/>
              </a:ext>
            </a:extLst>
          </p:cNvPr>
          <p:cNvGrpSpPr/>
          <p:nvPr/>
        </p:nvGrpSpPr>
        <p:grpSpPr>
          <a:xfrm>
            <a:off x="5915982" y="4636220"/>
            <a:ext cx="2099356" cy="1620217"/>
            <a:chOff x="5915982" y="4636220"/>
            <a:chExt cx="2099356" cy="1620217"/>
          </a:xfrm>
        </p:grpSpPr>
        <p:sp>
          <p:nvSpPr>
            <p:cNvPr id="134" name="Rectangle 133">
              <a:extLst>
                <a:ext uri="{FF2B5EF4-FFF2-40B4-BE49-F238E27FC236}">
                  <a16:creationId xmlns:a16="http://schemas.microsoft.com/office/drawing/2014/main" id="{1604D92E-C52A-486E-A348-2B4EAC2BEEC6}"/>
                </a:ext>
              </a:extLst>
            </p:cNvPr>
            <p:cNvSpPr/>
            <p:nvPr/>
          </p:nvSpPr>
          <p:spPr>
            <a:xfrm>
              <a:off x="6018488" y="4636220"/>
              <a:ext cx="136827" cy="369332"/>
            </a:xfrm>
            <a:prstGeom prst="rect">
              <a:avLst/>
            </a:prstGeom>
          </p:spPr>
          <p:txBody>
            <a:bodyPr wrap="none">
              <a:spAutoFit/>
            </a:bodyPr>
            <a:lstStyle/>
            <a:p>
              <a:endParaRPr lang="en-US" dirty="0"/>
            </a:p>
          </p:txBody>
        </p:sp>
        <p:cxnSp>
          <p:nvCxnSpPr>
            <p:cNvPr id="135" name="Straight Connector 134">
              <a:extLst>
                <a:ext uri="{FF2B5EF4-FFF2-40B4-BE49-F238E27FC236}">
                  <a16:creationId xmlns:a16="http://schemas.microsoft.com/office/drawing/2014/main" id="{DFD8269B-A4C1-4381-9699-0FCC5E5A1A9F}"/>
                </a:ext>
              </a:extLst>
            </p:cNvPr>
            <p:cNvCxnSpPr>
              <a:cxnSpLocks/>
            </p:cNvCxnSpPr>
            <p:nvPr/>
          </p:nvCxnSpPr>
          <p:spPr>
            <a:xfrm>
              <a:off x="6269963" y="5884496"/>
              <a:ext cx="1603223" cy="4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18E37AC3-53ED-48A7-905C-582C4B67CF80}"/>
                </a:ext>
              </a:extLst>
            </p:cNvPr>
            <p:cNvCxnSpPr>
              <a:cxnSpLocks/>
            </p:cNvCxnSpPr>
            <p:nvPr/>
          </p:nvCxnSpPr>
          <p:spPr>
            <a:xfrm flipV="1">
              <a:off x="6269963" y="4736348"/>
              <a:ext cx="0" cy="1148599"/>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7" name="Rectangle 136">
              <a:extLst>
                <a:ext uri="{FF2B5EF4-FFF2-40B4-BE49-F238E27FC236}">
                  <a16:creationId xmlns:a16="http://schemas.microsoft.com/office/drawing/2014/main" id="{530F6391-F049-472C-8421-96BA3887561C}"/>
                </a:ext>
              </a:extLst>
            </p:cNvPr>
            <p:cNvSpPr/>
            <p:nvPr/>
          </p:nvSpPr>
          <p:spPr>
            <a:xfrm>
              <a:off x="6522681" y="4913847"/>
              <a:ext cx="285825" cy="97064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8" name="Rectangle 137">
              <a:extLst>
                <a:ext uri="{FF2B5EF4-FFF2-40B4-BE49-F238E27FC236}">
                  <a16:creationId xmlns:a16="http://schemas.microsoft.com/office/drawing/2014/main" id="{D78ADE43-9DB7-4D1F-B368-6BC7D0458A7B}"/>
                </a:ext>
              </a:extLst>
            </p:cNvPr>
            <p:cNvSpPr/>
            <p:nvPr/>
          </p:nvSpPr>
          <p:spPr>
            <a:xfrm>
              <a:off x="7433923" y="5623605"/>
              <a:ext cx="285825" cy="25286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9" name="Rectangle 138">
              <a:extLst>
                <a:ext uri="{FF2B5EF4-FFF2-40B4-BE49-F238E27FC236}">
                  <a16:creationId xmlns:a16="http://schemas.microsoft.com/office/drawing/2014/main" id="{63C8D641-8B2F-4425-9382-9BCBF9A506E4}"/>
                </a:ext>
              </a:extLst>
            </p:cNvPr>
            <p:cNvSpPr/>
            <p:nvPr/>
          </p:nvSpPr>
          <p:spPr>
            <a:xfrm>
              <a:off x="7113667" y="5887105"/>
              <a:ext cx="792986" cy="369332"/>
            </a:xfrm>
            <a:prstGeom prst="rect">
              <a:avLst/>
            </a:prstGeom>
          </p:spPr>
          <p:txBody>
            <a:bodyPr wrap="none">
              <a:spAutoFit/>
            </a:bodyPr>
            <a:lstStyle/>
            <a:p>
              <a:r>
                <a:rPr lang="en-US" dirty="0"/>
                <a:t>Inference</a:t>
              </a:r>
            </a:p>
          </p:txBody>
        </p:sp>
        <p:sp>
          <p:nvSpPr>
            <p:cNvPr id="140" name="Rectangle 139">
              <a:extLst>
                <a:ext uri="{FF2B5EF4-FFF2-40B4-BE49-F238E27FC236}">
                  <a16:creationId xmlns:a16="http://schemas.microsoft.com/office/drawing/2014/main" id="{D7CD9354-7579-4DA8-A3E1-83ABB9C9AF31}"/>
                </a:ext>
              </a:extLst>
            </p:cNvPr>
            <p:cNvSpPr/>
            <p:nvPr/>
          </p:nvSpPr>
          <p:spPr>
            <a:xfrm>
              <a:off x="6248161" y="5872934"/>
              <a:ext cx="686650" cy="369332"/>
            </a:xfrm>
            <a:prstGeom prst="rect">
              <a:avLst/>
            </a:prstGeom>
          </p:spPr>
          <p:txBody>
            <a:bodyPr wrap="none">
              <a:spAutoFit/>
            </a:bodyPr>
            <a:lstStyle/>
            <a:p>
              <a:r>
                <a:rPr lang="en-US" dirty="0"/>
                <a:t>Training</a:t>
              </a:r>
            </a:p>
          </p:txBody>
        </p:sp>
        <p:sp>
          <p:nvSpPr>
            <p:cNvPr id="141" name="Rectangle 140">
              <a:extLst>
                <a:ext uri="{FF2B5EF4-FFF2-40B4-BE49-F238E27FC236}">
                  <a16:creationId xmlns:a16="http://schemas.microsoft.com/office/drawing/2014/main" id="{13390C12-10D8-48CE-94A1-C84980975427}"/>
                </a:ext>
              </a:extLst>
            </p:cNvPr>
            <p:cNvSpPr/>
            <p:nvPr/>
          </p:nvSpPr>
          <p:spPr>
            <a:xfrm rot="16200000">
              <a:off x="5803611" y="5152535"/>
              <a:ext cx="594073" cy="369332"/>
            </a:xfrm>
            <a:prstGeom prst="rect">
              <a:avLst/>
            </a:prstGeom>
          </p:spPr>
          <p:txBody>
            <a:bodyPr wrap="none">
              <a:spAutoFit/>
            </a:bodyPr>
            <a:lstStyle/>
            <a:p>
              <a:r>
                <a:rPr lang="en-US" dirty="0"/>
                <a:t>Cost</a:t>
              </a:r>
            </a:p>
          </p:txBody>
        </p:sp>
        <p:sp>
          <p:nvSpPr>
            <p:cNvPr id="143" name="Rectangle 142">
              <a:extLst>
                <a:ext uri="{FF2B5EF4-FFF2-40B4-BE49-F238E27FC236}">
                  <a16:creationId xmlns:a16="http://schemas.microsoft.com/office/drawing/2014/main" id="{4E74CD4F-58F5-4044-9D3E-7447F46C767A}"/>
                </a:ext>
              </a:extLst>
            </p:cNvPr>
            <p:cNvSpPr/>
            <p:nvPr/>
          </p:nvSpPr>
          <p:spPr>
            <a:xfrm>
              <a:off x="7110923" y="5316222"/>
              <a:ext cx="904415" cy="369332"/>
            </a:xfrm>
            <a:prstGeom prst="rect">
              <a:avLst/>
            </a:prstGeom>
          </p:spPr>
          <p:txBody>
            <a:bodyPr wrap="none">
              <a:spAutoFit/>
            </a:bodyPr>
            <a:lstStyle/>
            <a:p>
              <a:r>
                <a:rPr lang="en-US" dirty="0"/>
                <a:t>w/ GPU</a:t>
              </a:r>
            </a:p>
          </p:txBody>
        </p:sp>
      </p:grpSp>
    </p:spTree>
    <p:extLst>
      <p:ext uri="{BB962C8B-B14F-4D97-AF65-F5344CB8AC3E}">
        <p14:creationId xmlns:p14="http://schemas.microsoft.com/office/powerpoint/2010/main" val="199905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6"/>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1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0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9">
                                            <p:txEl>
                                              <p:pRg st="7" end="7"/>
                                            </p:txEl>
                                          </p:spTgt>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3"/>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18"/>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22"/>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19"/>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42"/>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p:bldP spid="142" grpId="0" animBg="1"/>
      <p:bldP spid="119" grpId="0" animBg="1"/>
      <p:bldP spid="122" grpId="0" animBg="1"/>
      <p:bldP spid="118" grpId="0" animBg="1"/>
      <p:bldP spid="3" grpId="0" animBg="1"/>
      <p:bldP spid="19" grpId="0" animBg="1"/>
      <p:bldP spid="21" grpId="0"/>
      <p:bldP spid="26" grpId="0"/>
      <p:bldP spid="29" grpId="0" animBg="1"/>
      <p:bldP spid="30"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7" grpId="0"/>
      <p:bldP spid="52" grpId="0"/>
      <p:bldP spid="54" grpId="0"/>
      <p:bldP spid="56" grpId="0"/>
      <p:bldP spid="57" grpId="0"/>
      <p:bldP spid="4" grpId="0"/>
      <p:bldP spid="58" grpId="0"/>
      <p:bldP spid="10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D9906-E31E-400E-AAF8-67EB4E55DD9E}"/>
              </a:ext>
            </a:extLst>
          </p:cNvPr>
          <p:cNvSpPr>
            <a:spLocks noGrp="1"/>
          </p:cNvSpPr>
          <p:nvPr>
            <p:ph type="title"/>
          </p:nvPr>
        </p:nvSpPr>
        <p:spPr>
          <a:xfrm>
            <a:off x="838200" y="365126"/>
            <a:ext cx="10515600" cy="882650"/>
          </a:xfrm>
        </p:spPr>
        <p:txBody>
          <a:bodyPr>
            <a:normAutofit/>
          </a:bodyPr>
          <a:lstStyle/>
          <a:p>
            <a:r>
              <a:rPr lang="en-US" sz="3200" dirty="0">
                <a:latin typeface="Arial" panose="020B0604020202020204" pitchFamily="34" charset="0"/>
                <a:cs typeface="Arial" panose="020B0604020202020204" pitchFamily="34" charset="0"/>
              </a:rPr>
              <a:t>How to build PPs for arbitrary ML inputs? </a:t>
            </a:r>
          </a:p>
        </p:txBody>
      </p:sp>
      <p:grpSp>
        <p:nvGrpSpPr>
          <p:cNvPr id="6" name="Group 5">
            <a:extLst>
              <a:ext uri="{FF2B5EF4-FFF2-40B4-BE49-F238E27FC236}">
                <a16:creationId xmlns:a16="http://schemas.microsoft.com/office/drawing/2014/main" id="{B8FD05C8-FEAC-41A1-83EC-394FE43BF7B0}"/>
              </a:ext>
            </a:extLst>
          </p:cNvPr>
          <p:cNvGrpSpPr/>
          <p:nvPr/>
        </p:nvGrpSpPr>
        <p:grpSpPr>
          <a:xfrm>
            <a:off x="5166495" y="1401517"/>
            <a:ext cx="4169555" cy="2079972"/>
            <a:chOff x="6398792" y="2416838"/>
            <a:chExt cx="2906398" cy="1449424"/>
          </a:xfrm>
        </p:grpSpPr>
        <p:sp>
          <p:nvSpPr>
            <p:cNvPr id="59" name="Oval 58">
              <a:extLst>
                <a:ext uri="{FF2B5EF4-FFF2-40B4-BE49-F238E27FC236}">
                  <a16:creationId xmlns:a16="http://schemas.microsoft.com/office/drawing/2014/main" id="{CD37C42C-D463-42AD-A348-90A2080CE471}"/>
                </a:ext>
              </a:extLst>
            </p:cNvPr>
            <p:cNvSpPr/>
            <p:nvPr/>
          </p:nvSpPr>
          <p:spPr>
            <a:xfrm>
              <a:off x="6745523" y="2595932"/>
              <a:ext cx="274320" cy="2743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2EFB15A9-52ED-4F3E-8166-83B5BFC6BDDD}"/>
                </a:ext>
              </a:extLst>
            </p:cNvPr>
            <p:cNvSpPr/>
            <p:nvPr/>
          </p:nvSpPr>
          <p:spPr>
            <a:xfrm>
              <a:off x="6745523" y="2925853"/>
              <a:ext cx="274320" cy="2743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7FA32AFD-638C-4A39-BAFB-09773518C5F1}"/>
                </a:ext>
              </a:extLst>
            </p:cNvPr>
            <p:cNvSpPr/>
            <p:nvPr/>
          </p:nvSpPr>
          <p:spPr>
            <a:xfrm>
              <a:off x="6745523" y="3255774"/>
              <a:ext cx="274320" cy="2743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1E0FEA90-37BC-46F8-9F6C-08235DEE514F}"/>
                </a:ext>
              </a:extLst>
            </p:cNvPr>
            <p:cNvSpPr/>
            <p:nvPr/>
          </p:nvSpPr>
          <p:spPr>
            <a:xfrm>
              <a:off x="7177184" y="2416838"/>
              <a:ext cx="274320" cy="2743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DC524581-F18A-45CA-BFB0-F5421F799FD4}"/>
                </a:ext>
              </a:extLst>
            </p:cNvPr>
            <p:cNvSpPr/>
            <p:nvPr/>
          </p:nvSpPr>
          <p:spPr>
            <a:xfrm>
              <a:off x="7177184" y="2746759"/>
              <a:ext cx="274320" cy="2743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877973AD-8E60-4D28-AB21-ABF42BCDBDA9}"/>
                </a:ext>
              </a:extLst>
            </p:cNvPr>
            <p:cNvSpPr/>
            <p:nvPr/>
          </p:nvSpPr>
          <p:spPr>
            <a:xfrm>
              <a:off x="7177184" y="3076680"/>
              <a:ext cx="274320" cy="2743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63ADD793-2715-45C2-86FF-D75DC328BA3C}"/>
                </a:ext>
              </a:extLst>
            </p:cNvPr>
            <p:cNvSpPr/>
            <p:nvPr/>
          </p:nvSpPr>
          <p:spPr>
            <a:xfrm>
              <a:off x="7177184" y="3406601"/>
              <a:ext cx="274320" cy="2743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a:extLst>
                <a:ext uri="{FF2B5EF4-FFF2-40B4-BE49-F238E27FC236}">
                  <a16:creationId xmlns:a16="http://schemas.microsoft.com/office/drawing/2014/main" id="{AD9E4F1F-C2E1-456D-A117-FCE08A3254C5}"/>
                </a:ext>
              </a:extLst>
            </p:cNvPr>
            <p:cNvSpPr/>
            <p:nvPr/>
          </p:nvSpPr>
          <p:spPr>
            <a:xfrm>
              <a:off x="8243706" y="2927430"/>
              <a:ext cx="274320" cy="2743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a:extLst>
                <a:ext uri="{FF2B5EF4-FFF2-40B4-BE49-F238E27FC236}">
                  <a16:creationId xmlns:a16="http://schemas.microsoft.com/office/drawing/2014/main" id="{F9A3FBEE-7109-416B-BA6E-8408DF3D2024}"/>
                </a:ext>
              </a:extLst>
            </p:cNvPr>
            <p:cNvCxnSpPr>
              <a:cxnSpLocks/>
              <a:stCxn id="59" idx="6"/>
              <a:endCxn id="62" idx="2"/>
            </p:cNvCxnSpPr>
            <p:nvPr/>
          </p:nvCxnSpPr>
          <p:spPr>
            <a:xfrm flipV="1">
              <a:off x="7019843" y="2553998"/>
              <a:ext cx="157341" cy="179094"/>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FB53D0E-1540-4E19-9FE9-FED2AA81EE4A}"/>
                </a:ext>
              </a:extLst>
            </p:cNvPr>
            <p:cNvCxnSpPr>
              <a:cxnSpLocks/>
              <a:stCxn id="59" idx="6"/>
              <a:endCxn id="63" idx="2"/>
            </p:cNvCxnSpPr>
            <p:nvPr/>
          </p:nvCxnSpPr>
          <p:spPr>
            <a:xfrm>
              <a:off x="7019843" y="2733092"/>
              <a:ext cx="157341" cy="15082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875E4BD-EE37-432D-B575-A01024CB5007}"/>
                </a:ext>
              </a:extLst>
            </p:cNvPr>
            <p:cNvCxnSpPr>
              <a:cxnSpLocks/>
              <a:stCxn id="60" idx="6"/>
              <a:endCxn id="64" idx="2"/>
            </p:cNvCxnSpPr>
            <p:nvPr/>
          </p:nvCxnSpPr>
          <p:spPr>
            <a:xfrm>
              <a:off x="7019843" y="3063013"/>
              <a:ext cx="157341" cy="15082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A7566AD-554E-438B-B9AA-1026D49BCF12}"/>
                </a:ext>
              </a:extLst>
            </p:cNvPr>
            <p:cNvCxnSpPr>
              <a:cxnSpLocks/>
              <a:stCxn id="59" idx="6"/>
              <a:endCxn id="64" idx="2"/>
            </p:cNvCxnSpPr>
            <p:nvPr/>
          </p:nvCxnSpPr>
          <p:spPr>
            <a:xfrm>
              <a:off x="7019843" y="2733092"/>
              <a:ext cx="157341" cy="480748"/>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E6AFDCB-E0F9-4333-B832-B69D98C0B0E9}"/>
                </a:ext>
              </a:extLst>
            </p:cNvPr>
            <p:cNvCxnSpPr>
              <a:cxnSpLocks/>
              <a:stCxn id="59" idx="6"/>
              <a:endCxn id="65" idx="2"/>
            </p:cNvCxnSpPr>
            <p:nvPr/>
          </p:nvCxnSpPr>
          <p:spPr>
            <a:xfrm>
              <a:off x="7019843" y="2733092"/>
              <a:ext cx="157341" cy="810669"/>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33CCD61-44EE-45E4-97FA-CBC1C44E0E56}"/>
                </a:ext>
              </a:extLst>
            </p:cNvPr>
            <p:cNvCxnSpPr>
              <a:cxnSpLocks/>
              <a:stCxn id="60" idx="6"/>
              <a:endCxn id="62" idx="2"/>
            </p:cNvCxnSpPr>
            <p:nvPr/>
          </p:nvCxnSpPr>
          <p:spPr>
            <a:xfrm flipV="1">
              <a:off x="7019843" y="2553998"/>
              <a:ext cx="157341" cy="50901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17841F4-0458-451C-9B03-806E2C1EC502}"/>
                </a:ext>
              </a:extLst>
            </p:cNvPr>
            <p:cNvCxnSpPr>
              <a:cxnSpLocks/>
              <a:stCxn id="60" idx="6"/>
              <a:endCxn id="63" idx="2"/>
            </p:cNvCxnSpPr>
            <p:nvPr/>
          </p:nvCxnSpPr>
          <p:spPr>
            <a:xfrm flipV="1">
              <a:off x="7019843" y="2883919"/>
              <a:ext cx="157341" cy="179094"/>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79A1CA5-8908-40A3-A439-970AFE6F4DA3}"/>
                </a:ext>
              </a:extLst>
            </p:cNvPr>
            <p:cNvCxnSpPr>
              <a:cxnSpLocks/>
              <a:stCxn id="60" idx="6"/>
              <a:endCxn id="65" idx="2"/>
            </p:cNvCxnSpPr>
            <p:nvPr/>
          </p:nvCxnSpPr>
          <p:spPr>
            <a:xfrm>
              <a:off x="7019843" y="3063013"/>
              <a:ext cx="157341" cy="480748"/>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E79AAEF-A8CD-4EA7-997F-29304171E557}"/>
                </a:ext>
              </a:extLst>
            </p:cNvPr>
            <p:cNvCxnSpPr>
              <a:cxnSpLocks/>
              <a:stCxn id="61" idx="6"/>
              <a:endCxn id="62" idx="2"/>
            </p:cNvCxnSpPr>
            <p:nvPr/>
          </p:nvCxnSpPr>
          <p:spPr>
            <a:xfrm flipV="1">
              <a:off x="7019843" y="2553998"/>
              <a:ext cx="157341" cy="83893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29C92A6D-1E13-456E-B336-D2B7DFC88C3D}"/>
                </a:ext>
              </a:extLst>
            </p:cNvPr>
            <p:cNvCxnSpPr>
              <a:cxnSpLocks/>
              <a:stCxn id="61" idx="6"/>
              <a:endCxn id="63" idx="2"/>
            </p:cNvCxnSpPr>
            <p:nvPr/>
          </p:nvCxnSpPr>
          <p:spPr>
            <a:xfrm flipV="1">
              <a:off x="7019843" y="2883919"/>
              <a:ext cx="157341" cy="50901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9B4EEBB-A319-400C-82D9-D224A8D4848A}"/>
                </a:ext>
              </a:extLst>
            </p:cNvPr>
            <p:cNvCxnSpPr>
              <a:cxnSpLocks/>
              <a:stCxn id="61" idx="6"/>
              <a:endCxn id="64" idx="2"/>
            </p:cNvCxnSpPr>
            <p:nvPr/>
          </p:nvCxnSpPr>
          <p:spPr>
            <a:xfrm flipV="1">
              <a:off x="7019843" y="3213840"/>
              <a:ext cx="157341" cy="179094"/>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D525D39-0F7A-41B2-8B75-F9F175F26D01}"/>
                </a:ext>
              </a:extLst>
            </p:cNvPr>
            <p:cNvCxnSpPr>
              <a:cxnSpLocks/>
              <a:stCxn id="61" idx="6"/>
              <a:endCxn id="65" idx="2"/>
            </p:cNvCxnSpPr>
            <p:nvPr/>
          </p:nvCxnSpPr>
          <p:spPr>
            <a:xfrm>
              <a:off x="7019843" y="3392934"/>
              <a:ext cx="157341" cy="15082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9" name="Oval 78">
              <a:extLst>
                <a:ext uri="{FF2B5EF4-FFF2-40B4-BE49-F238E27FC236}">
                  <a16:creationId xmlns:a16="http://schemas.microsoft.com/office/drawing/2014/main" id="{2356F388-9AC1-41CF-9B29-5005BE3F9D80}"/>
                </a:ext>
              </a:extLst>
            </p:cNvPr>
            <p:cNvSpPr/>
            <p:nvPr/>
          </p:nvSpPr>
          <p:spPr>
            <a:xfrm>
              <a:off x="7812045" y="2595932"/>
              <a:ext cx="274320" cy="2743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88C49BB-AA13-464E-941D-C780DA58DEBD}"/>
                </a:ext>
              </a:extLst>
            </p:cNvPr>
            <p:cNvSpPr/>
            <p:nvPr/>
          </p:nvSpPr>
          <p:spPr>
            <a:xfrm>
              <a:off x="7812045" y="2925853"/>
              <a:ext cx="274320" cy="2743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F273B4F-6D46-4A6F-A55F-1184919B274F}"/>
                </a:ext>
              </a:extLst>
            </p:cNvPr>
            <p:cNvSpPr/>
            <p:nvPr/>
          </p:nvSpPr>
          <p:spPr>
            <a:xfrm>
              <a:off x="7812045" y="3255774"/>
              <a:ext cx="274320" cy="2743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a:extLst>
                <a:ext uri="{FF2B5EF4-FFF2-40B4-BE49-F238E27FC236}">
                  <a16:creationId xmlns:a16="http://schemas.microsoft.com/office/drawing/2014/main" id="{21C2A6D6-1857-479F-8346-1AD7F8FEFE00}"/>
                </a:ext>
              </a:extLst>
            </p:cNvPr>
            <p:cNvCxnSpPr>
              <a:cxnSpLocks/>
              <a:stCxn id="66" idx="2"/>
              <a:endCxn id="79" idx="6"/>
            </p:cNvCxnSpPr>
            <p:nvPr/>
          </p:nvCxnSpPr>
          <p:spPr>
            <a:xfrm flipH="1" flipV="1">
              <a:off x="8086365" y="2733092"/>
              <a:ext cx="157341" cy="331498"/>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13EA517-46DA-4328-856D-790A0591CE70}"/>
                </a:ext>
              </a:extLst>
            </p:cNvPr>
            <p:cNvCxnSpPr>
              <a:cxnSpLocks/>
              <a:stCxn id="66" idx="2"/>
              <a:endCxn id="80" idx="6"/>
            </p:cNvCxnSpPr>
            <p:nvPr/>
          </p:nvCxnSpPr>
          <p:spPr>
            <a:xfrm flipH="1" flipV="1">
              <a:off x="8086365" y="3063013"/>
              <a:ext cx="157341" cy="157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B3E81DA-C890-42B4-A376-20277A0799D5}"/>
                </a:ext>
              </a:extLst>
            </p:cNvPr>
            <p:cNvCxnSpPr>
              <a:cxnSpLocks/>
              <a:stCxn id="66" idx="2"/>
              <a:endCxn id="81" idx="6"/>
            </p:cNvCxnSpPr>
            <p:nvPr/>
          </p:nvCxnSpPr>
          <p:spPr>
            <a:xfrm flipH="1">
              <a:off x="8086365" y="3064590"/>
              <a:ext cx="157341" cy="328344"/>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D258409-F0D8-4424-AAA1-999731AD46F1}"/>
                </a:ext>
              </a:extLst>
            </p:cNvPr>
            <p:cNvCxnSpPr>
              <a:cxnSpLocks/>
              <a:stCxn id="79" idx="2"/>
              <a:endCxn id="63" idx="6"/>
            </p:cNvCxnSpPr>
            <p:nvPr/>
          </p:nvCxnSpPr>
          <p:spPr>
            <a:xfrm flipH="1">
              <a:off x="7451504" y="2733092"/>
              <a:ext cx="360541" cy="150827"/>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008D298-AD5E-48AC-9B43-C8456ED94C00}"/>
                </a:ext>
              </a:extLst>
            </p:cNvPr>
            <p:cNvCxnSpPr>
              <a:cxnSpLocks/>
              <a:stCxn id="80" idx="2"/>
              <a:endCxn id="64" idx="6"/>
            </p:cNvCxnSpPr>
            <p:nvPr/>
          </p:nvCxnSpPr>
          <p:spPr>
            <a:xfrm flipH="1">
              <a:off x="7451504" y="3063013"/>
              <a:ext cx="360541" cy="150827"/>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437FA64-45E9-4CE4-9258-75ABE03F1267}"/>
                </a:ext>
              </a:extLst>
            </p:cNvPr>
            <p:cNvCxnSpPr>
              <a:cxnSpLocks/>
              <a:stCxn id="81" idx="2"/>
              <a:endCxn id="65" idx="6"/>
            </p:cNvCxnSpPr>
            <p:nvPr/>
          </p:nvCxnSpPr>
          <p:spPr>
            <a:xfrm flipH="1">
              <a:off x="7451504" y="3392934"/>
              <a:ext cx="360541" cy="150827"/>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66E5856-BC5A-4031-9345-D3E2146B66DE}"/>
                </a:ext>
              </a:extLst>
            </p:cNvPr>
            <p:cNvCxnSpPr>
              <a:cxnSpLocks/>
            </p:cNvCxnSpPr>
            <p:nvPr/>
          </p:nvCxnSpPr>
          <p:spPr>
            <a:xfrm>
              <a:off x="6588182" y="2733092"/>
              <a:ext cx="157341"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981892F5-4B3B-4630-B2FA-63266DEE2E46}"/>
                </a:ext>
              </a:extLst>
            </p:cNvPr>
            <p:cNvCxnSpPr>
              <a:cxnSpLocks/>
            </p:cNvCxnSpPr>
            <p:nvPr/>
          </p:nvCxnSpPr>
          <p:spPr>
            <a:xfrm>
              <a:off x="8518026" y="3069868"/>
              <a:ext cx="157341"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331EBABF-9319-48B9-A02E-8A62DA02CA56}"/>
                </a:ext>
              </a:extLst>
            </p:cNvPr>
            <p:cNvCxnSpPr>
              <a:cxnSpLocks/>
            </p:cNvCxnSpPr>
            <p:nvPr/>
          </p:nvCxnSpPr>
          <p:spPr>
            <a:xfrm>
              <a:off x="6588182" y="3061975"/>
              <a:ext cx="157341"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09B35F9-672B-4AE5-A4BA-9FCB96B2B013}"/>
                </a:ext>
              </a:extLst>
            </p:cNvPr>
            <p:cNvCxnSpPr>
              <a:cxnSpLocks/>
            </p:cNvCxnSpPr>
            <p:nvPr/>
          </p:nvCxnSpPr>
          <p:spPr>
            <a:xfrm>
              <a:off x="6588181" y="3392934"/>
              <a:ext cx="157341"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C77010AB-E31E-4349-B440-F0E86927C1F1}"/>
                </a:ext>
              </a:extLst>
            </p:cNvPr>
            <p:cNvSpPr txBox="1"/>
            <p:nvPr/>
          </p:nvSpPr>
          <p:spPr>
            <a:xfrm>
              <a:off x="8637267" y="2936398"/>
              <a:ext cx="667923" cy="235921"/>
            </a:xfrm>
            <a:prstGeom prst="rect">
              <a:avLst/>
            </a:prstGeom>
            <a:noFill/>
          </p:spPr>
          <p:txBody>
            <a:bodyPr wrap="square" rtlCol="0">
              <a:spAutoFit/>
            </a:bodyPr>
            <a:lstStyle/>
            <a:p>
              <a:r>
                <a:rPr lang="en-US" sz="1600" dirty="0">
                  <a:cs typeface="Dubai" panose="020B0503030403030204" pitchFamily="34" charset="-78"/>
                </a:rPr>
                <a:t>f(x)</a:t>
              </a:r>
            </a:p>
          </p:txBody>
        </p:sp>
        <p:sp>
          <p:nvSpPr>
            <p:cNvPr id="93" name="TextBox 92">
              <a:extLst>
                <a:ext uri="{FF2B5EF4-FFF2-40B4-BE49-F238E27FC236}">
                  <a16:creationId xmlns:a16="http://schemas.microsoft.com/office/drawing/2014/main" id="{DB94E9AA-BF4F-447E-93F3-CE40F8643942}"/>
                </a:ext>
              </a:extLst>
            </p:cNvPr>
            <p:cNvSpPr txBox="1"/>
            <p:nvPr/>
          </p:nvSpPr>
          <p:spPr>
            <a:xfrm>
              <a:off x="6684751" y="3630341"/>
              <a:ext cx="667923" cy="235921"/>
            </a:xfrm>
            <a:prstGeom prst="rect">
              <a:avLst/>
            </a:prstGeom>
            <a:noFill/>
          </p:spPr>
          <p:txBody>
            <a:bodyPr wrap="square" rtlCol="0">
              <a:spAutoFit/>
            </a:bodyPr>
            <a:lstStyle/>
            <a:p>
              <a:r>
                <a:rPr lang="en-US" sz="1600" dirty="0">
                  <a:cs typeface="Dubai" panose="020B0503030403030204" pitchFamily="34" charset="-78"/>
                </a:rPr>
                <a:t>f</a:t>
              </a:r>
              <a:r>
                <a:rPr lang="en-US" sz="1600" baseline="30000" dirty="0">
                  <a:cs typeface="Dubai" panose="020B0503030403030204" pitchFamily="34" charset="-78"/>
                </a:rPr>
                <a:t>1</a:t>
              </a:r>
              <a:r>
                <a:rPr lang="en-US" sz="1600" dirty="0">
                  <a:cs typeface="Dubai" panose="020B0503030403030204" pitchFamily="34" charset="-78"/>
                </a:rPr>
                <a:t>(x)</a:t>
              </a:r>
            </a:p>
          </p:txBody>
        </p:sp>
        <p:sp>
          <p:nvSpPr>
            <p:cNvPr id="94" name="TextBox 93">
              <a:extLst>
                <a:ext uri="{FF2B5EF4-FFF2-40B4-BE49-F238E27FC236}">
                  <a16:creationId xmlns:a16="http://schemas.microsoft.com/office/drawing/2014/main" id="{B570FA06-AB8E-4412-92EA-AD3BC5A47615}"/>
                </a:ext>
              </a:extLst>
            </p:cNvPr>
            <p:cNvSpPr txBox="1"/>
            <p:nvPr/>
          </p:nvSpPr>
          <p:spPr>
            <a:xfrm>
              <a:off x="7155642" y="3630341"/>
              <a:ext cx="667923" cy="235921"/>
            </a:xfrm>
            <a:prstGeom prst="rect">
              <a:avLst/>
            </a:prstGeom>
            <a:noFill/>
          </p:spPr>
          <p:txBody>
            <a:bodyPr wrap="square" rtlCol="0">
              <a:spAutoFit/>
            </a:bodyPr>
            <a:lstStyle/>
            <a:p>
              <a:r>
                <a:rPr lang="en-US" sz="1600" dirty="0">
                  <a:cs typeface="Dubai" panose="020B0503030403030204" pitchFamily="34" charset="-78"/>
                </a:rPr>
                <a:t>f</a:t>
              </a:r>
              <a:r>
                <a:rPr lang="en-US" sz="1600" baseline="30000" dirty="0">
                  <a:cs typeface="Dubai" panose="020B0503030403030204" pitchFamily="34" charset="-78"/>
                </a:rPr>
                <a:t>2</a:t>
              </a:r>
              <a:r>
                <a:rPr lang="en-US" sz="1600" dirty="0">
                  <a:cs typeface="Dubai" panose="020B0503030403030204" pitchFamily="34" charset="-78"/>
                </a:rPr>
                <a:t>(x)</a:t>
              </a:r>
            </a:p>
          </p:txBody>
        </p:sp>
        <p:sp>
          <p:nvSpPr>
            <p:cNvPr id="95" name="TextBox 94">
              <a:extLst>
                <a:ext uri="{FF2B5EF4-FFF2-40B4-BE49-F238E27FC236}">
                  <a16:creationId xmlns:a16="http://schemas.microsoft.com/office/drawing/2014/main" id="{030880B9-CAA4-476D-894D-33CAF936AF95}"/>
                </a:ext>
              </a:extLst>
            </p:cNvPr>
            <p:cNvSpPr txBox="1"/>
            <p:nvPr/>
          </p:nvSpPr>
          <p:spPr>
            <a:xfrm>
              <a:off x="7758984" y="3630341"/>
              <a:ext cx="667923" cy="235921"/>
            </a:xfrm>
            <a:prstGeom prst="rect">
              <a:avLst/>
            </a:prstGeom>
            <a:noFill/>
          </p:spPr>
          <p:txBody>
            <a:bodyPr wrap="square" rtlCol="0">
              <a:spAutoFit/>
            </a:bodyPr>
            <a:lstStyle/>
            <a:p>
              <a:r>
                <a:rPr lang="en-US" sz="1600" dirty="0">
                  <a:cs typeface="Dubai" panose="020B0503030403030204" pitchFamily="34" charset="-78"/>
                </a:rPr>
                <a:t>f</a:t>
              </a:r>
              <a:r>
                <a:rPr lang="en-US" sz="1600" baseline="30000" dirty="0">
                  <a:cs typeface="Dubai" panose="020B0503030403030204" pitchFamily="34" charset="-78"/>
                </a:rPr>
                <a:t>..</a:t>
              </a:r>
              <a:r>
                <a:rPr lang="en-US" sz="1600" dirty="0">
                  <a:cs typeface="Dubai" panose="020B0503030403030204" pitchFamily="34" charset="-78"/>
                </a:rPr>
                <a:t>(x)</a:t>
              </a:r>
            </a:p>
          </p:txBody>
        </p:sp>
        <p:cxnSp>
          <p:nvCxnSpPr>
            <p:cNvPr id="96" name="Straight Connector 95">
              <a:extLst>
                <a:ext uri="{FF2B5EF4-FFF2-40B4-BE49-F238E27FC236}">
                  <a16:creationId xmlns:a16="http://schemas.microsoft.com/office/drawing/2014/main" id="{6346D78B-9A5E-4543-B9CF-67261FD21478}"/>
                </a:ext>
              </a:extLst>
            </p:cNvPr>
            <p:cNvCxnSpPr>
              <a:cxnSpLocks/>
              <a:stCxn id="79" idx="2"/>
              <a:endCxn id="62" idx="6"/>
            </p:cNvCxnSpPr>
            <p:nvPr/>
          </p:nvCxnSpPr>
          <p:spPr>
            <a:xfrm flipH="1" flipV="1">
              <a:off x="7451504" y="2553998"/>
              <a:ext cx="360541" cy="179094"/>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0A1CD479-4933-47E3-8E5F-212E5C2D0113}"/>
                </a:ext>
              </a:extLst>
            </p:cNvPr>
            <p:cNvCxnSpPr>
              <a:cxnSpLocks/>
              <a:stCxn id="80" idx="2"/>
              <a:endCxn id="62" idx="6"/>
            </p:cNvCxnSpPr>
            <p:nvPr/>
          </p:nvCxnSpPr>
          <p:spPr>
            <a:xfrm flipH="1" flipV="1">
              <a:off x="7451504" y="2553998"/>
              <a:ext cx="360541" cy="509015"/>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FF9E1076-1F37-497A-B2E1-F77546744FC8}"/>
                </a:ext>
              </a:extLst>
            </p:cNvPr>
            <p:cNvCxnSpPr>
              <a:cxnSpLocks/>
              <a:stCxn id="81" idx="2"/>
              <a:endCxn id="62" idx="6"/>
            </p:cNvCxnSpPr>
            <p:nvPr/>
          </p:nvCxnSpPr>
          <p:spPr>
            <a:xfrm flipH="1" flipV="1">
              <a:off x="7451504" y="2553998"/>
              <a:ext cx="360541" cy="838936"/>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226873C7-FDA4-46FF-A51B-96747E62E027}"/>
                </a:ext>
              </a:extLst>
            </p:cNvPr>
            <p:cNvCxnSpPr>
              <a:cxnSpLocks/>
              <a:stCxn id="80" idx="2"/>
              <a:endCxn id="63" idx="6"/>
            </p:cNvCxnSpPr>
            <p:nvPr/>
          </p:nvCxnSpPr>
          <p:spPr>
            <a:xfrm flipH="1" flipV="1">
              <a:off x="7451504" y="2883919"/>
              <a:ext cx="360541" cy="179094"/>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B39E8E23-9F6D-4C14-9C07-FCCA223ADDA5}"/>
                </a:ext>
              </a:extLst>
            </p:cNvPr>
            <p:cNvCxnSpPr>
              <a:cxnSpLocks/>
              <a:stCxn id="79" idx="2"/>
              <a:endCxn id="64" idx="6"/>
            </p:cNvCxnSpPr>
            <p:nvPr/>
          </p:nvCxnSpPr>
          <p:spPr>
            <a:xfrm flipH="1">
              <a:off x="7451504" y="2733092"/>
              <a:ext cx="360541" cy="480748"/>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E083944C-BED8-4A02-9CE7-532AAC119A10}"/>
                </a:ext>
              </a:extLst>
            </p:cNvPr>
            <p:cNvCxnSpPr>
              <a:cxnSpLocks/>
              <a:stCxn id="80" idx="2"/>
              <a:endCxn id="65" idx="6"/>
            </p:cNvCxnSpPr>
            <p:nvPr/>
          </p:nvCxnSpPr>
          <p:spPr>
            <a:xfrm flipH="1">
              <a:off x="7451504" y="3063013"/>
              <a:ext cx="360541" cy="480748"/>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69BDD818-6994-4B52-BD9B-D6762CDDDE08}"/>
                </a:ext>
              </a:extLst>
            </p:cNvPr>
            <p:cNvCxnSpPr>
              <a:cxnSpLocks/>
              <a:stCxn id="79" idx="2"/>
              <a:endCxn id="65" idx="6"/>
            </p:cNvCxnSpPr>
            <p:nvPr/>
          </p:nvCxnSpPr>
          <p:spPr>
            <a:xfrm flipH="1">
              <a:off x="7451504" y="2733092"/>
              <a:ext cx="360541" cy="810669"/>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60CD857C-5D48-43EC-84AC-0FABFD85F066}"/>
                </a:ext>
              </a:extLst>
            </p:cNvPr>
            <p:cNvCxnSpPr>
              <a:cxnSpLocks/>
              <a:stCxn id="81" idx="2"/>
              <a:endCxn id="64" idx="6"/>
            </p:cNvCxnSpPr>
            <p:nvPr/>
          </p:nvCxnSpPr>
          <p:spPr>
            <a:xfrm flipH="1" flipV="1">
              <a:off x="7451504" y="3213840"/>
              <a:ext cx="360541" cy="179094"/>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716CD1F0-7A33-47EA-9CC2-7439F1B242FA}"/>
                </a:ext>
              </a:extLst>
            </p:cNvPr>
            <p:cNvSpPr/>
            <p:nvPr/>
          </p:nvSpPr>
          <p:spPr>
            <a:xfrm>
              <a:off x="6398792" y="2915991"/>
              <a:ext cx="190178" cy="235921"/>
            </a:xfrm>
            <a:prstGeom prst="rect">
              <a:avLst/>
            </a:prstGeom>
          </p:spPr>
          <p:txBody>
            <a:bodyPr wrap="none">
              <a:spAutoFit/>
            </a:bodyPr>
            <a:lstStyle/>
            <a:p>
              <a:r>
                <a:rPr lang="en-US" sz="1600" dirty="0">
                  <a:cs typeface="Dubai" panose="020B0503030403030204" pitchFamily="34" charset="-78"/>
                </a:rPr>
                <a:t>x</a:t>
              </a:r>
              <a:endParaRPr lang="en-US" dirty="0"/>
            </a:p>
          </p:txBody>
        </p:sp>
      </p:grpSp>
      <p:sp>
        <p:nvSpPr>
          <p:cNvPr id="113" name="Oval 112">
            <a:extLst>
              <a:ext uri="{FF2B5EF4-FFF2-40B4-BE49-F238E27FC236}">
                <a16:creationId xmlns:a16="http://schemas.microsoft.com/office/drawing/2014/main" id="{AE385E03-9CFD-4404-B41C-D900C19EDF27}"/>
              </a:ext>
            </a:extLst>
          </p:cNvPr>
          <p:cNvSpPr/>
          <p:nvPr/>
        </p:nvSpPr>
        <p:spPr>
          <a:xfrm>
            <a:off x="1355682" y="1447902"/>
            <a:ext cx="1020407" cy="979014"/>
          </a:xfrm>
          <a:prstGeom prst="ellipse">
            <a:avLst/>
          </a:prstGeom>
          <a:solidFill>
            <a:schemeClr val="bg2"/>
          </a:solidFill>
          <a:ln w="63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a:extLst>
              <a:ext uri="{FF2B5EF4-FFF2-40B4-BE49-F238E27FC236}">
                <a16:creationId xmlns:a16="http://schemas.microsoft.com/office/drawing/2014/main" id="{84FB3BE8-BB64-4F9D-92EB-E99566E86580}"/>
              </a:ext>
            </a:extLst>
          </p:cNvPr>
          <p:cNvSpPr txBox="1"/>
          <p:nvPr/>
        </p:nvSpPr>
        <p:spPr>
          <a:xfrm>
            <a:off x="4603537" y="2629484"/>
            <a:ext cx="470000" cy="276999"/>
          </a:xfrm>
          <a:prstGeom prst="rect">
            <a:avLst/>
          </a:prstGeom>
          <a:noFill/>
        </p:spPr>
        <p:txBody>
          <a:bodyPr wrap="none" rtlCol="0">
            <a:spAutoFit/>
          </a:bodyPr>
          <a:lstStyle/>
          <a:p>
            <a:r>
              <a:rPr lang="en-US" sz="1200" i="1" dirty="0"/>
              <a:t>d-</a:t>
            </a:r>
            <a:r>
              <a:rPr lang="en-US" sz="1200" dirty="0"/>
              <a:t>(</a:t>
            </a:r>
            <a:r>
              <a:rPr lang="en-US" sz="1200" i="1" dirty="0"/>
              <a:t>x</a:t>
            </a:r>
            <a:r>
              <a:rPr lang="en-US" sz="1200" dirty="0"/>
              <a:t>)</a:t>
            </a:r>
            <a:endParaRPr lang="en-US" sz="1200" baseline="30000" dirty="0"/>
          </a:p>
        </p:txBody>
      </p:sp>
      <p:sp>
        <p:nvSpPr>
          <p:cNvPr id="115" name="Rectangle 114">
            <a:extLst>
              <a:ext uri="{FF2B5EF4-FFF2-40B4-BE49-F238E27FC236}">
                <a16:creationId xmlns:a16="http://schemas.microsoft.com/office/drawing/2014/main" id="{25124CC9-FD13-41F7-836C-CD561AA1549D}"/>
              </a:ext>
            </a:extLst>
          </p:cNvPr>
          <p:cNvSpPr/>
          <p:nvPr/>
        </p:nvSpPr>
        <p:spPr>
          <a:xfrm>
            <a:off x="3664954" y="2776808"/>
            <a:ext cx="284052" cy="369332"/>
          </a:xfrm>
          <a:prstGeom prst="rect">
            <a:avLst/>
          </a:prstGeom>
        </p:spPr>
        <p:txBody>
          <a:bodyPr wrap="none">
            <a:spAutoFit/>
          </a:bodyPr>
          <a:lstStyle/>
          <a:p>
            <a:r>
              <a:rPr lang="en-US" i="1" dirty="0"/>
              <a:t>x</a:t>
            </a:r>
            <a:endParaRPr lang="en-US" dirty="0"/>
          </a:p>
        </p:txBody>
      </p:sp>
      <p:cxnSp>
        <p:nvCxnSpPr>
          <p:cNvPr id="116" name="Straight Arrow Connector 115">
            <a:extLst>
              <a:ext uri="{FF2B5EF4-FFF2-40B4-BE49-F238E27FC236}">
                <a16:creationId xmlns:a16="http://schemas.microsoft.com/office/drawing/2014/main" id="{B12D69C4-3F6B-4E0C-B0BB-D156ED830BF6}"/>
              </a:ext>
            </a:extLst>
          </p:cNvPr>
          <p:cNvCxnSpPr/>
          <p:nvPr/>
        </p:nvCxnSpPr>
        <p:spPr>
          <a:xfrm rot="16200000" flipV="1">
            <a:off x="2711327" y="2502109"/>
            <a:ext cx="2404622"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17" name="Freeform 66">
            <a:extLst>
              <a:ext uri="{FF2B5EF4-FFF2-40B4-BE49-F238E27FC236}">
                <a16:creationId xmlns:a16="http://schemas.microsoft.com/office/drawing/2014/main" id="{07601810-5E98-42A6-891C-7B0AD99A673B}"/>
              </a:ext>
            </a:extLst>
          </p:cNvPr>
          <p:cNvSpPr/>
          <p:nvPr/>
        </p:nvSpPr>
        <p:spPr>
          <a:xfrm rot="16200000" flipV="1">
            <a:off x="3315394" y="2056623"/>
            <a:ext cx="2200819" cy="981701"/>
          </a:xfrm>
          <a:custGeom>
            <a:avLst/>
            <a:gdLst>
              <a:gd name="connsiteX0" fmla="*/ 0 w 2571750"/>
              <a:gd name="connsiteY0" fmla="*/ 1002827 h 1002827"/>
              <a:gd name="connsiteX1" fmla="*/ 590550 w 2571750"/>
              <a:gd name="connsiteY1" fmla="*/ 2702 h 1002827"/>
              <a:gd name="connsiteX2" fmla="*/ 1533525 w 2571750"/>
              <a:gd name="connsiteY2" fmla="*/ 717077 h 1002827"/>
              <a:gd name="connsiteX3" fmla="*/ 2571750 w 2571750"/>
              <a:gd name="connsiteY3" fmla="*/ 1002827 h 1002827"/>
              <a:gd name="connsiteX4" fmla="*/ 2571750 w 2571750"/>
              <a:gd name="connsiteY4" fmla="*/ 1002827 h 1002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0" h="1002827">
                <a:moveTo>
                  <a:pt x="0" y="1002827"/>
                </a:moveTo>
                <a:cubicBezTo>
                  <a:pt x="167481" y="526577"/>
                  <a:pt x="334963" y="50327"/>
                  <a:pt x="590550" y="2702"/>
                </a:cubicBezTo>
                <a:cubicBezTo>
                  <a:pt x="846137" y="-44923"/>
                  <a:pt x="1203325" y="550389"/>
                  <a:pt x="1533525" y="717077"/>
                </a:cubicBezTo>
                <a:cubicBezTo>
                  <a:pt x="1863725" y="883764"/>
                  <a:pt x="2571750" y="1002827"/>
                  <a:pt x="2571750" y="1002827"/>
                </a:cubicBezTo>
                <a:lnTo>
                  <a:pt x="2571750" y="1002827"/>
                </a:lnTo>
              </a:path>
            </a:pathLst>
          </a:custGeom>
          <a:pattFill prst="ltDnDiag">
            <a:fgClr>
              <a:schemeClr val="bg2">
                <a:lumMod val="75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Freeform 67">
            <a:extLst>
              <a:ext uri="{FF2B5EF4-FFF2-40B4-BE49-F238E27FC236}">
                <a16:creationId xmlns:a16="http://schemas.microsoft.com/office/drawing/2014/main" id="{C09BE7F2-88F8-46B2-8739-F0F808EDCFFF}"/>
              </a:ext>
            </a:extLst>
          </p:cNvPr>
          <p:cNvSpPr/>
          <p:nvPr/>
        </p:nvSpPr>
        <p:spPr>
          <a:xfrm rot="16200000" flipH="1" flipV="1">
            <a:off x="3387278" y="1962113"/>
            <a:ext cx="2057051" cy="981701"/>
          </a:xfrm>
          <a:custGeom>
            <a:avLst/>
            <a:gdLst>
              <a:gd name="connsiteX0" fmla="*/ 0 w 2571750"/>
              <a:gd name="connsiteY0" fmla="*/ 1002827 h 1002827"/>
              <a:gd name="connsiteX1" fmla="*/ 590550 w 2571750"/>
              <a:gd name="connsiteY1" fmla="*/ 2702 h 1002827"/>
              <a:gd name="connsiteX2" fmla="*/ 1533525 w 2571750"/>
              <a:gd name="connsiteY2" fmla="*/ 717077 h 1002827"/>
              <a:gd name="connsiteX3" fmla="*/ 2571750 w 2571750"/>
              <a:gd name="connsiteY3" fmla="*/ 1002827 h 1002827"/>
              <a:gd name="connsiteX4" fmla="*/ 2571750 w 2571750"/>
              <a:gd name="connsiteY4" fmla="*/ 1002827 h 1002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0" h="1002827">
                <a:moveTo>
                  <a:pt x="0" y="1002827"/>
                </a:moveTo>
                <a:cubicBezTo>
                  <a:pt x="167481" y="526577"/>
                  <a:pt x="334963" y="50327"/>
                  <a:pt x="590550" y="2702"/>
                </a:cubicBezTo>
                <a:cubicBezTo>
                  <a:pt x="846137" y="-44923"/>
                  <a:pt x="1203325" y="550389"/>
                  <a:pt x="1533525" y="717077"/>
                </a:cubicBezTo>
                <a:cubicBezTo>
                  <a:pt x="1863725" y="883764"/>
                  <a:pt x="2571750" y="1002827"/>
                  <a:pt x="2571750" y="1002827"/>
                </a:cubicBezTo>
                <a:lnTo>
                  <a:pt x="2571750" y="1002827"/>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9" name="Straight Arrow Connector 118">
            <a:extLst>
              <a:ext uri="{FF2B5EF4-FFF2-40B4-BE49-F238E27FC236}">
                <a16:creationId xmlns:a16="http://schemas.microsoft.com/office/drawing/2014/main" id="{AA73D2EE-4157-4F90-8351-3E145A04947E}"/>
              </a:ext>
            </a:extLst>
          </p:cNvPr>
          <p:cNvCxnSpPr/>
          <p:nvPr/>
        </p:nvCxnSpPr>
        <p:spPr>
          <a:xfrm>
            <a:off x="4558571" y="2859446"/>
            <a:ext cx="299758" cy="199962"/>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cxnSp>
        <p:nvCxnSpPr>
          <p:cNvPr id="120" name="Straight Arrow Connector 119">
            <a:extLst>
              <a:ext uri="{FF2B5EF4-FFF2-40B4-BE49-F238E27FC236}">
                <a16:creationId xmlns:a16="http://schemas.microsoft.com/office/drawing/2014/main" id="{70B0DC95-5965-4952-B999-339383C4818D}"/>
              </a:ext>
            </a:extLst>
          </p:cNvPr>
          <p:cNvCxnSpPr/>
          <p:nvPr/>
        </p:nvCxnSpPr>
        <p:spPr>
          <a:xfrm flipH="1">
            <a:off x="4106438" y="2863936"/>
            <a:ext cx="583038" cy="176297"/>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sp>
        <p:nvSpPr>
          <p:cNvPr id="121" name="Oval 120">
            <a:extLst>
              <a:ext uri="{FF2B5EF4-FFF2-40B4-BE49-F238E27FC236}">
                <a16:creationId xmlns:a16="http://schemas.microsoft.com/office/drawing/2014/main" id="{0278E17B-05D7-42DC-A3D2-0771ED0BC5A6}"/>
              </a:ext>
            </a:extLst>
          </p:cNvPr>
          <p:cNvSpPr/>
          <p:nvPr/>
        </p:nvSpPr>
        <p:spPr>
          <a:xfrm rot="16200000">
            <a:off x="2431880" y="1549715"/>
            <a:ext cx="320040" cy="3200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049F8279-6D19-4E6C-BB11-D69461F63AB9}"/>
              </a:ext>
            </a:extLst>
          </p:cNvPr>
          <p:cNvSpPr/>
          <p:nvPr/>
        </p:nvSpPr>
        <p:spPr>
          <a:xfrm rot="16200000">
            <a:off x="802443" y="1262972"/>
            <a:ext cx="2350008" cy="253288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23" name="Oval 122">
            <a:extLst>
              <a:ext uri="{FF2B5EF4-FFF2-40B4-BE49-F238E27FC236}">
                <a16:creationId xmlns:a16="http://schemas.microsoft.com/office/drawing/2014/main" id="{B46374E7-9DB3-4E75-B39E-8A7C1DFA7C75}"/>
              </a:ext>
            </a:extLst>
          </p:cNvPr>
          <p:cNvSpPr/>
          <p:nvPr/>
        </p:nvSpPr>
        <p:spPr>
          <a:xfrm rot="16200000">
            <a:off x="2779574" y="2912857"/>
            <a:ext cx="320040" cy="320040"/>
          </a:xfrm>
          <a:prstGeom prst="ellipse">
            <a:avLst/>
          </a:prstGeom>
          <a:pattFill prst="ltDn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CBEA3C96-EA6E-4B69-9BDF-0DD48447BE33}"/>
              </a:ext>
            </a:extLst>
          </p:cNvPr>
          <p:cNvSpPr/>
          <p:nvPr/>
        </p:nvSpPr>
        <p:spPr>
          <a:xfrm rot="16200000">
            <a:off x="2596410" y="3304217"/>
            <a:ext cx="320040" cy="320040"/>
          </a:xfrm>
          <a:prstGeom prst="ellipse">
            <a:avLst/>
          </a:prstGeom>
          <a:pattFill prst="ltDn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F9A8301D-429C-4D0E-97D0-A78FAF2109CB}"/>
              </a:ext>
            </a:extLst>
          </p:cNvPr>
          <p:cNvSpPr/>
          <p:nvPr/>
        </p:nvSpPr>
        <p:spPr>
          <a:xfrm rot="16200000">
            <a:off x="1516669" y="3169783"/>
            <a:ext cx="320040" cy="320040"/>
          </a:xfrm>
          <a:prstGeom prst="ellipse">
            <a:avLst/>
          </a:prstGeom>
          <a:pattFill prst="ltDn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B695F125-B6A5-4EC4-83BE-0B0EE718E5CE}"/>
              </a:ext>
            </a:extLst>
          </p:cNvPr>
          <p:cNvSpPr/>
          <p:nvPr/>
        </p:nvSpPr>
        <p:spPr>
          <a:xfrm rot="16200000">
            <a:off x="1862136" y="2789919"/>
            <a:ext cx="320040" cy="320040"/>
          </a:xfrm>
          <a:prstGeom prst="ellipse">
            <a:avLst/>
          </a:prstGeom>
          <a:pattFill prst="ltDn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E2494166-CF4D-404D-8A4C-953C552019B5}"/>
              </a:ext>
            </a:extLst>
          </p:cNvPr>
          <p:cNvSpPr/>
          <p:nvPr/>
        </p:nvSpPr>
        <p:spPr>
          <a:xfrm rot="16200000">
            <a:off x="953781" y="1637157"/>
            <a:ext cx="320040" cy="3200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11A67BD8-0101-42C5-906C-F63F5C37D8EF}"/>
              </a:ext>
            </a:extLst>
          </p:cNvPr>
          <p:cNvSpPr/>
          <p:nvPr/>
        </p:nvSpPr>
        <p:spPr>
          <a:xfrm rot="16200000">
            <a:off x="1713779" y="1507483"/>
            <a:ext cx="320040" cy="3200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F0EEBE63-7897-435F-970A-0C9E5A6D361A}"/>
              </a:ext>
            </a:extLst>
          </p:cNvPr>
          <p:cNvSpPr/>
          <p:nvPr/>
        </p:nvSpPr>
        <p:spPr>
          <a:xfrm rot="16200000">
            <a:off x="819831" y="2046919"/>
            <a:ext cx="320040" cy="3200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49444547-B853-466E-BCC3-B7872C18FD72}"/>
              </a:ext>
            </a:extLst>
          </p:cNvPr>
          <p:cNvSpPr/>
          <p:nvPr/>
        </p:nvSpPr>
        <p:spPr>
          <a:xfrm rot="16200000">
            <a:off x="1378309" y="1876534"/>
            <a:ext cx="320040" cy="3200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D3AC0866-1743-4041-A51C-5E1C2BF7F811}"/>
              </a:ext>
            </a:extLst>
          </p:cNvPr>
          <p:cNvSpPr/>
          <p:nvPr/>
        </p:nvSpPr>
        <p:spPr>
          <a:xfrm rot="16200000">
            <a:off x="1184348" y="2412745"/>
            <a:ext cx="320040" cy="3200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BA764E4A-31FA-4ACC-B272-F1F51354A7A0}"/>
              </a:ext>
            </a:extLst>
          </p:cNvPr>
          <p:cNvSpPr/>
          <p:nvPr/>
        </p:nvSpPr>
        <p:spPr>
          <a:xfrm rot="16200000">
            <a:off x="2877660" y="2132923"/>
            <a:ext cx="320040" cy="320040"/>
          </a:xfrm>
          <a:prstGeom prst="ellipse">
            <a:avLst/>
          </a:prstGeom>
          <a:pattFill prst="ltDn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B303139-46D8-437B-B7F6-03568E6DF3FE}"/>
              </a:ext>
            </a:extLst>
          </p:cNvPr>
          <p:cNvSpPr/>
          <p:nvPr/>
        </p:nvSpPr>
        <p:spPr>
          <a:xfrm rot="16200000">
            <a:off x="983163" y="3101477"/>
            <a:ext cx="320040" cy="320040"/>
          </a:xfrm>
          <a:prstGeom prst="ellipse">
            <a:avLst/>
          </a:prstGeom>
          <a:pattFill prst="ltDn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4" name="Straight Connector 133">
            <a:extLst>
              <a:ext uri="{FF2B5EF4-FFF2-40B4-BE49-F238E27FC236}">
                <a16:creationId xmlns:a16="http://schemas.microsoft.com/office/drawing/2014/main" id="{8ADF8628-C7D9-4A5C-AD1B-AF191C426D74}"/>
              </a:ext>
            </a:extLst>
          </p:cNvPr>
          <p:cNvCxnSpPr/>
          <p:nvPr/>
        </p:nvCxnSpPr>
        <p:spPr>
          <a:xfrm>
            <a:off x="3098255" y="3072877"/>
            <a:ext cx="1801368" cy="0"/>
          </a:xfrm>
          <a:prstGeom prst="line">
            <a:avLst/>
          </a:prstGeom>
          <a:ln w="6350"/>
        </p:spPr>
        <p:style>
          <a:lnRef idx="1">
            <a:schemeClr val="dk1"/>
          </a:lnRef>
          <a:fillRef idx="0">
            <a:schemeClr val="dk1"/>
          </a:fillRef>
          <a:effectRef idx="0">
            <a:schemeClr val="dk1"/>
          </a:effectRef>
          <a:fontRef idx="minor">
            <a:schemeClr val="tx1"/>
          </a:fontRef>
        </p:style>
      </p:cxnSp>
      <p:sp>
        <p:nvSpPr>
          <p:cNvPr id="135" name="TextBox 134">
            <a:extLst>
              <a:ext uri="{FF2B5EF4-FFF2-40B4-BE49-F238E27FC236}">
                <a16:creationId xmlns:a16="http://schemas.microsoft.com/office/drawing/2014/main" id="{622830D7-07F2-4E35-97AE-40CBA87E884D}"/>
              </a:ext>
            </a:extLst>
          </p:cNvPr>
          <p:cNvSpPr txBox="1"/>
          <p:nvPr/>
        </p:nvSpPr>
        <p:spPr>
          <a:xfrm>
            <a:off x="4197690" y="2625244"/>
            <a:ext cx="569387" cy="276999"/>
          </a:xfrm>
          <a:prstGeom prst="rect">
            <a:avLst/>
          </a:prstGeom>
          <a:noFill/>
        </p:spPr>
        <p:txBody>
          <a:bodyPr wrap="none" rtlCol="0">
            <a:spAutoFit/>
          </a:bodyPr>
          <a:lstStyle/>
          <a:p>
            <a:r>
              <a:rPr lang="en-US" sz="1200" i="1" dirty="0"/>
              <a:t>d</a:t>
            </a:r>
            <a:r>
              <a:rPr lang="en-US" sz="1200" baseline="30000" dirty="0"/>
              <a:t>+</a:t>
            </a:r>
            <a:r>
              <a:rPr lang="en-US" sz="1200" dirty="0"/>
              <a:t>(</a:t>
            </a:r>
            <a:r>
              <a:rPr lang="en-US" sz="1200" i="1" dirty="0"/>
              <a:t>x</a:t>
            </a:r>
            <a:r>
              <a:rPr lang="en-US" sz="1200" dirty="0"/>
              <a:t>) /</a:t>
            </a:r>
            <a:endParaRPr lang="en-US" sz="1200" baseline="30000" dirty="0"/>
          </a:p>
        </p:txBody>
      </p:sp>
      <p:cxnSp>
        <p:nvCxnSpPr>
          <p:cNvPr id="136" name="Straight Connector 135">
            <a:extLst>
              <a:ext uri="{FF2B5EF4-FFF2-40B4-BE49-F238E27FC236}">
                <a16:creationId xmlns:a16="http://schemas.microsoft.com/office/drawing/2014/main" id="{FB796DD6-CD15-4F4B-BA93-543D38584523}"/>
              </a:ext>
            </a:extLst>
          </p:cNvPr>
          <p:cNvCxnSpPr>
            <a:cxnSpLocks/>
          </p:cNvCxnSpPr>
          <p:nvPr/>
        </p:nvCxnSpPr>
        <p:spPr>
          <a:xfrm flipV="1">
            <a:off x="1862071" y="1939300"/>
            <a:ext cx="3035808" cy="0"/>
          </a:xfrm>
          <a:prstGeom prst="line">
            <a:avLst/>
          </a:prstGeom>
        </p:spPr>
        <p:style>
          <a:lnRef idx="1">
            <a:schemeClr val="dk1"/>
          </a:lnRef>
          <a:fillRef idx="0">
            <a:schemeClr val="dk1"/>
          </a:fillRef>
          <a:effectRef idx="0">
            <a:schemeClr val="dk1"/>
          </a:effectRef>
          <a:fontRef idx="minor">
            <a:schemeClr val="tx1"/>
          </a:fontRef>
        </p:style>
      </p:cxnSp>
      <p:cxnSp>
        <p:nvCxnSpPr>
          <p:cNvPr id="137" name="Straight Arrow Connector 136">
            <a:extLst>
              <a:ext uri="{FF2B5EF4-FFF2-40B4-BE49-F238E27FC236}">
                <a16:creationId xmlns:a16="http://schemas.microsoft.com/office/drawing/2014/main" id="{04163A93-6654-48C3-B759-F3B0AB7B8174}"/>
              </a:ext>
            </a:extLst>
          </p:cNvPr>
          <p:cNvCxnSpPr/>
          <p:nvPr/>
        </p:nvCxnSpPr>
        <p:spPr>
          <a:xfrm flipH="1">
            <a:off x="1862004" y="1667502"/>
            <a:ext cx="14983" cy="245614"/>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cxnSp>
        <p:nvCxnSpPr>
          <p:cNvPr id="138" name="Straight Arrow Connector 137">
            <a:extLst>
              <a:ext uri="{FF2B5EF4-FFF2-40B4-BE49-F238E27FC236}">
                <a16:creationId xmlns:a16="http://schemas.microsoft.com/office/drawing/2014/main" id="{61D05336-51B1-42E2-924D-DC3D526F3DA0}"/>
              </a:ext>
            </a:extLst>
          </p:cNvPr>
          <p:cNvCxnSpPr/>
          <p:nvPr/>
        </p:nvCxnSpPr>
        <p:spPr>
          <a:xfrm flipV="1">
            <a:off x="1538329" y="1958693"/>
            <a:ext cx="287338" cy="77861"/>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cxnSp>
        <p:nvCxnSpPr>
          <p:cNvPr id="139" name="Straight Arrow Connector 138">
            <a:extLst>
              <a:ext uri="{FF2B5EF4-FFF2-40B4-BE49-F238E27FC236}">
                <a16:creationId xmlns:a16="http://schemas.microsoft.com/office/drawing/2014/main" id="{F95BBCB2-CAD9-45BC-AD99-41C0491C6311}"/>
              </a:ext>
            </a:extLst>
          </p:cNvPr>
          <p:cNvCxnSpPr>
            <a:endCxn id="113" idx="5"/>
          </p:cNvCxnSpPr>
          <p:nvPr/>
        </p:nvCxnSpPr>
        <p:spPr>
          <a:xfrm>
            <a:off x="1861012" y="1952627"/>
            <a:ext cx="365642" cy="330916"/>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140" name="TextBox 139">
            <a:extLst>
              <a:ext uri="{FF2B5EF4-FFF2-40B4-BE49-F238E27FC236}">
                <a16:creationId xmlns:a16="http://schemas.microsoft.com/office/drawing/2014/main" id="{96551E03-2035-4BFC-8808-E2792C15FB52}"/>
              </a:ext>
            </a:extLst>
          </p:cNvPr>
          <p:cNvSpPr txBox="1"/>
          <p:nvPr/>
        </p:nvSpPr>
        <p:spPr>
          <a:xfrm>
            <a:off x="1858369" y="2022509"/>
            <a:ext cx="263214" cy="276999"/>
          </a:xfrm>
          <a:prstGeom prst="rect">
            <a:avLst/>
          </a:prstGeom>
          <a:noFill/>
        </p:spPr>
        <p:txBody>
          <a:bodyPr wrap="none" rtlCol="0">
            <a:spAutoFit/>
          </a:bodyPr>
          <a:lstStyle/>
          <a:p>
            <a:r>
              <a:rPr lang="en-US" sz="1200" i="1" dirty="0"/>
              <a:t>h</a:t>
            </a:r>
          </a:p>
        </p:txBody>
      </p:sp>
      <p:cxnSp>
        <p:nvCxnSpPr>
          <p:cNvPr id="141" name="Straight Connector 140">
            <a:extLst>
              <a:ext uri="{FF2B5EF4-FFF2-40B4-BE49-F238E27FC236}">
                <a16:creationId xmlns:a16="http://schemas.microsoft.com/office/drawing/2014/main" id="{880AD04D-3354-4B95-B26F-955C29DF52DC}"/>
              </a:ext>
            </a:extLst>
          </p:cNvPr>
          <p:cNvCxnSpPr/>
          <p:nvPr/>
        </p:nvCxnSpPr>
        <p:spPr>
          <a:xfrm flipH="1">
            <a:off x="714305" y="1909710"/>
            <a:ext cx="2529586" cy="1346252"/>
          </a:xfrm>
          <a:prstGeom prst="line">
            <a:avLst/>
          </a:prstGeom>
          <a:ln w="12700"/>
        </p:spPr>
        <p:style>
          <a:lnRef idx="1">
            <a:schemeClr val="dk1"/>
          </a:lnRef>
          <a:fillRef idx="0">
            <a:schemeClr val="dk1"/>
          </a:fillRef>
          <a:effectRef idx="0">
            <a:schemeClr val="dk1"/>
          </a:effectRef>
          <a:fontRef idx="minor">
            <a:schemeClr val="tx1"/>
          </a:fontRef>
        </p:style>
      </p:cxnSp>
      <p:sp>
        <p:nvSpPr>
          <p:cNvPr id="142" name="TextBox 141">
            <a:extLst>
              <a:ext uri="{FF2B5EF4-FFF2-40B4-BE49-F238E27FC236}">
                <a16:creationId xmlns:a16="http://schemas.microsoft.com/office/drawing/2014/main" id="{DEB2B277-AAA7-405D-AB0F-F6289F04B6C4}"/>
              </a:ext>
            </a:extLst>
          </p:cNvPr>
          <p:cNvSpPr txBox="1"/>
          <p:nvPr/>
        </p:nvSpPr>
        <p:spPr>
          <a:xfrm>
            <a:off x="2092129" y="2405347"/>
            <a:ext cx="295274" cy="276999"/>
          </a:xfrm>
          <a:prstGeom prst="rect">
            <a:avLst/>
          </a:prstGeom>
          <a:noFill/>
        </p:spPr>
        <p:txBody>
          <a:bodyPr wrap="none" rtlCol="0">
            <a:spAutoFit/>
          </a:bodyPr>
          <a:lstStyle/>
          <a:p>
            <a:r>
              <a:rPr lang="en-US" sz="1200" dirty="0"/>
              <a:t>w</a:t>
            </a:r>
          </a:p>
        </p:txBody>
      </p:sp>
      <p:cxnSp>
        <p:nvCxnSpPr>
          <p:cNvPr id="143" name="Straight Arrow Connector 142">
            <a:extLst>
              <a:ext uri="{FF2B5EF4-FFF2-40B4-BE49-F238E27FC236}">
                <a16:creationId xmlns:a16="http://schemas.microsoft.com/office/drawing/2014/main" id="{B63C491B-30F1-41DC-A54D-03ABBA69B8D0}"/>
              </a:ext>
            </a:extLst>
          </p:cNvPr>
          <p:cNvCxnSpPr/>
          <p:nvPr/>
        </p:nvCxnSpPr>
        <p:spPr>
          <a:xfrm>
            <a:off x="2416509" y="2363111"/>
            <a:ext cx="395910" cy="558589"/>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44" name="TextBox 143">
            <a:extLst>
              <a:ext uri="{FF2B5EF4-FFF2-40B4-BE49-F238E27FC236}">
                <a16:creationId xmlns:a16="http://schemas.microsoft.com/office/drawing/2014/main" id="{7256BB0C-D204-46C0-A397-39EC72563203}"/>
              </a:ext>
            </a:extLst>
          </p:cNvPr>
          <p:cNvSpPr txBox="1"/>
          <p:nvPr/>
        </p:nvSpPr>
        <p:spPr>
          <a:xfrm>
            <a:off x="2613630" y="2445909"/>
            <a:ext cx="712183" cy="338554"/>
          </a:xfrm>
          <a:prstGeom prst="rect">
            <a:avLst/>
          </a:prstGeom>
          <a:noFill/>
        </p:spPr>
        <p:txBody>
          <a:bodyPr wrap="none" rtlCol="0">
            <a:spAutoFit/>
          </a:bodyPr>
          <a:lstStyle/>
          <a:p>
            <a:r>
              <a:rPr lang="en-US" sz="1600" i="1" dirty="0" err="1"/>
              <a:t>f</a:t>
            </a:r>
            <a:r>
              <a:rPr lang="en-US" sz="1600" i="1" baseline="-25000" dirty="0" err="1"/>
              <a:t>lsvm</a:t>
            </a:r>
            <a:r>
              <a:rPr lang="en-US" sz="1600" i="1" dirty="0"/>
              <a:t>(x)</a:t>
            </a:r>
            <a:endParaRPr lang="en-US" sz="1600" i="1" baseline="-25000" dirty="0"/>
          </a:p>
        </p:txBody>
      </p:sp>
      <p:sp>
        <p:nvSpPr>
          <p:cNvPr id="145" name="TextBox 144">
            <a:extLst>
              <a:ext uri="{FF2B5EF4-FFF2-40B4-BE49-F238E27FC236}">
                <a16:creationId xmlns:a16="http://schemas.microsoft.com/office/drawing/2014/main" id="{E1EFE9A7-E9CC-425A-BA44-0F1924EB4E4F}"/>
              </a:ext>
            </a:extLst>
          </p:cNvPr>
          <p:cNvSpPr txBox="1"/>
          <p:nvPr/>
        </p:nvSpPr>
        <p:spPr>
          <a:xfrm>
            <a:off x="4434455" y="2426916"/>
            <a:ext cx="636585" cy="276999"/>
          </a:xfrm>
          <a:prstGeom prst="rect">
            <a:avLst/>
          </a:prstGeom>
          <a:noFill/>
        </p:spPr>
        <p:txBody>
          <a:bodyPr wrap="none" rtlCol="0">
            <a:spAutoFit/>
          </a:bodyPr>
          <a:lstStyle/>
          <a:p>
            <a:r>
              <a:rPr lang="en-US" sz="1200" i="1" dirty="0" err="1"/>
              <a:t>f</a:t>
            </a:r>
            <a:r>
              <a:rPr lang="en-US" sz="1200" i="1" baseline="-25000" dirty="0" err="1"/>
              <a:t>kde</a:t>
            </a:r>
            <a:r>
              <a:rPr lang="en-US" sz="1200" i="1" baseline="-25000" dirty="0"/>
              <a:t> </a:t>
            </a:r>
            <a:r>
              <a:rPr lang="en-US" sz="1200" i="1" dirty="0"/>
              <a:t>(x)</a:t>
            </a:r>
            <a:r>
              <a:rPr lang="en-US" sz="1200" dirty="0"/>
              <a:t>=</a:t>
            </a:r>
            <a:endParaRPr lang="en-US" sz="1200" baseline="-25000" dirty="0"/>
          </a:p>
        </p:txBody>
      </p:sp>
      <p:sp>
        <p:nvSpPr>
          <p:cNvPr id="105" name="Rectangle 104">
            <a:extLst>
              <a:ext uri="{FF2B5EF4-FFF2-40B4-BE49-F238E27FC236}">
                <a16:creationId xmlns:a16="http://schemas.microsoft.com/office/drawing/2014/main" id="{645F6D1C-EB21-499B-B10B-37AC68527E27}"/>
              </a:ext>
            </a:extLst>
          </p:cNvPr>
          <p:cNvSpPr/>
          <p:nvPr/>
        </p:nvSpPr>
        <p:spPr>
          <a:xfrm>
            <a:off x="3227898" y="5340111"/>
            <a:ext cx="3004759" cy="1015663"/>
          </a:xfrm>
          <a:prstGeom prst="rect">
            <a:avLst/>
          </a:prstGeom>
        </p:spPr>
        <p:txBody>
          <a:bodyPr wrap="square">
            <a:spAutoFit/>
          </a:bodyPr>
          <a:lstStyle/>
          <a:p>
            <a:r>
              <a:rPr lang="en-US" sz="2000" dirty="0"/>
              <a:t>Pre-processing with dimension reduction (Optional) </a:t>
            </a:r>
          </a:p>
        </p:txBody>
      </p:sp>
      <p:sp>
        <p:nvSpPr>
          <p:cNvPr id="106" name="Rectangle 105">
            <a:extLst>
              <a:ext uri="{FF2B5EF4-FFF2-40B4-BE49-F238E27FC236}">
                <a16:creationId xmlns:a16="http://schemas.microsoft.com/office/drawing/2014/main" id="{20C4837C-C936-4604-954E-7A735BFA318D}"/>
              </a:ext>
            </a:extLst>
          </p:cNvPr>
          <p:cNvSpPr/>
          <p:nvPr/>
        </p:nvSpPr>
        <p:spPr>
          <a:xfrm>
            <a:off x="2694803" y="5524777"/>
            <a:ext cx="413896" cy="646331"/>
          </a:xfrm>
          <a:prstGeom prst="rect">
            <a:avLst/>
          </a:prstGeom>
        </p:spPr>
        <p:txBody>
          <a:bodyPr wrap="none">
            <a:spAutoFit/>
          </a:bodyPr>
          <a:lstStyle/>
          <a:p>
            <a:pPr lvl="0" algn="ctr"/>
            <a:r>
              <a:rPr lang="en-US" sz="3600" dirty="0">
                <a:solidFill>
                  <a:prstClr val="black"/>
                </a:solidFill>
              </a:rPr>
              <a:t>+</a:t>
            </a:r>
            <a:endParaRPr lang="en-US" dirty="0">
              <a:solidFill>
                <a:prstClr val="black"/>
              </a:solidFill>
            </a:endParaRPr>
          </a:p>
        </p:txBody>
      </p:sp>
      <p:sp>
        <p:nvSpPr>
          <p:cNvPr id="107" name="Rectangle 106">
            <a:extLst>
              <a:ext uri="{FF2B5EF4-FFF2-40B4-BE49-F238E27FC236}">
                <a16:creationId xmlns:a16="http://schemas.microsoft.com/office/drawing/2014/main" id="{03FDFD1C-B8B1-4945-B830-0A816D4D9EFA}"/>
              </a:ext>
            </a:extLst>
          </p:cNvPr>
          <p:cNvSpPr/>
          <p:nvPr/>
        </p:nvSpPr>
        <p:spPr>
          <a:xfrm>
            <a:off x="6647557" y="5524777"/>
            <a:ext cx="413896" cy="646331"/>
          </a:xfrm>
          <a:prstGeom prst="rect">
            <a:avLst/>
          </a:prstGeom>
        </p:spPr>
        <p:txBody>
          <a:bodyPr wrap="none">
            <a:spAutoFit/>
          </a:bodyPr>
          <a:lstStyle/>
          <a:p>
            <a:pPr lvl="0" algn="ctr"/>
            <a:r>
              <a:rPr lang="en-US" sz="3600" dirty="0">
                <a:solidFill>
                  <a:prstClr val="black"/>
                </a:solidFill>
              </a:rPr>
              <a:t>+</a:t>
            </a:r>
            <a:endParaRPr lang="en-US" dirty="0">
              <a:solidFill>
                <a:prstClr val="black"/>
              </a:solidFill>
            </a:endParaRPr>
          </a:p>
        </p:txBody>
      </p:sp>
      <p:sp>
        <p:nvSpPr>
          <p:cNvPr id="146" name="Rectangle 145">
            <a:extLst>
              <a:ext uri="{FF2B5EF4-FFF2-40B4-BE49-F238E27FC236}">
                <a16:creationId xmlns:a16="http://schemas.microsoft.com/office/drawing/2014/main" id="{4B637095-48BB-4004-82E9-52EB2B80DF53}"/>
              </a:ext>
            </a:extLst>
          </p:cNvPr>
          <p:cNvSpPr/>
          <p:nvPr/>
        </p:nvSpPr>
        <p:spPr>
          <a:xfrm>
            <a:off x="7164140" y="5617110"/>
            <a:ext cx="2257349" cy="461665"/>
          </a:xfrm>
          <a:prstGeom prst="rect">
            <a:avLst/>
          </a:prstGeom>
        </p:spPr>
        <p:txBody>
          <a:bodyPr wrap="none">
            <a:spAutoFit/>
          </a:bodyPr>
          <a:lstStyle/>
          <a:p>
            <a:pPr algn="ctr"/>
            <a:r>
              <a:rPr lang="en-US" sz="2400" b="1" dirty="0">
                <a:solidFill>
                  <a:srgbClr val="C00000"/>
                </a:solidFill>
              </a:rPr>
              <a:t>Model Selection</a:t>
            </a:r>
            <a:endParaRPr lang="en-US" sz="2400" dirty="0">
              <a:solidFill>
                <a:srgbClr val="C00000"/>
              </a:solidFill>
            </a:endParaRPr>
          </a:p>
        </p:txBody>
      </p:sp>
      <mc:AlternateContent xmlns:mc="http://schemas.openxmlformats.org/markup-compatibility/2006" xmlns:a14="http://schemas.microsoft.com/office/drawing/2010/main">
        <mc:Choice Requires="a14">
          <p:sp>
            <p:nvSpPr>
              <p:cNvPr id="108" name="Rectangle 107">
                <a:extLst>
                  <a:ext uri="{FF2B5EF4-FFF2-40B4-BE49-F238E27FC236}">
                    <a16:creationId xmlns:a16="http://schemas.microsoft.com/office/drawing/2014/main" id="{7473E9E1-1582-45B0-9CA1-4DFD9BE2395D}"/>
                  </a:ext>
                </a:extLst>
              </p:cNvPr>
              <p:cNvSpPr/>
              <p:nvPr/>
            </p:nvSpPr>
            <p:spPr>
              <a:xfrm>
                <a:off x="644581" y="3926943"/>
                <a:ext cx="2101857" cy="646331"/>
              </a:xfrm>
              <a:prstGeom prst="rect">
                <a:avLst/>
              </a:prstGeom>
            </p:spPr>
            <p:txBody>
              <a:bodyPr wrap="none">
                <a:spAutoFit/>
              </a:bodyPr>
              <a:lstStyle/>
              <a:p>
                <a:r>
                  <a:rPr lang="en-US" sz="2000" dirty="0"/>
                  <a:t> </a:t>
                </a:r>
                <a:r>
                  <a:rPr lang="en-US" sz="2000" dirty="0">
                    <a:solidFill>
                      <a:srgbClr val="C00000"/>
                    </a:solidFill>
                  </a:rPr>
                  <a:t>Linear SVM:</a:t>
                </a:r>
              </a:p>
              <a:p>
                <a:pPr/>
                <a14:m>
                  <m:oMathPara xmlns:m="http://schemas.openxmlformats.org/officeDocument/2006/math">
                    <m:oMathParaPr>
                      <m:jc m:val="left"/>
                    </m:oMathParaPr>
                    <m:oMath xmlns:m="http://schemas.openxmlformats.org/officeDocument/2006/math">
                      <m:r>
                        <a:rPr lang="en-US" sz="1600" b="0" i="1" smtClean="0">
                          <a:latin typeface="Cambria Math" panose="02040503050406030204" pitchFamily="18" charset="0"/>
                        </a:rPr>
                        <m:t>𝑓</m:t>
                      </m:r>
                      <m:d>
                        <m:dPr>
                          <m:ctrlPr>
                            <a:rPr lang="en-US" sz="1600" i="1">
                              <a:latin typeface="Cambria Math" panose="02040503050406030204" pitchFamily="18" charset="0"/>
                            </a:rPr>
                          </m:ctrlPr>
                        </m:dPr>
                        <m:e>
                          <m:r>
                            <m:rPr>
                              <m:sty m:val="p"/>
                            </m:rPr>
                            <a:rPr lang="en-US" sz="1600">
                              <a:latin typeface="Cambria Math" panose="02040503050406030204" pitchFamily="18" charset="0"/>
                            </a:rPr>
                            <m:t>x</m:t>
                          </m:r>
                        </m:e>
                      </m:d>
                      <m:r>
                        <a:rPr lang="en-US" sz="1600" i="1">
                          <a:latin typeface="Cambria Math" panose="02040503050406030204" pitchFamily="18" charset="0"/>
                        </a:rPr>
                        <m:t>=</m:t>
                      </m:r>
                      <m:r>
                        <m:rPr>
                          <m:sty m:val="p"/>
                        </m:rPr>
                        <a:rPr lang="en-US" sz="1600">
                          <a:latin typeface="Cambria Math" panose="02040503050406030204" pitchFamily="18" charset="0"/>
                        </a:rPr>
                        <m:t>w</m:t>
                      </m:r>
                      <m:r>
                        <a:rPr lang="en-US" sz="1600" i="1">
                          <a:latin typeface="Cambria Math" panose="02040503050406030204" pitchFamily="18" charset="0"/>
                        </a:rPr>
                        <m:t>⋅</m:t>
                      </m:r>
                      <m:r>
                        <m:rPr>
                          <m:sty m:val="p"/>
                        </m:rPr>
                        <a:rPr lang="en-US" sz="1600">
                          <a:latin typeface="Cambria Math" panose="02040503050406030204" pitchFamily="18" charset="0"/>
                        </a:rPr>
                        <m:t>x</m:t>
                      </m:r>
                      <m:r>
                        <a:rPr lang="en-US" sz="1600" i="1">
                          <a:latin typeface="Cambria Math" panose="02040503050406030204" pitchFamily="18" charset="0"/>
                        </a:rPr>
                        <m:t>+</m:t>
                      </m:r>
                      <m:r>
                        <m:rPr>
                          <m:sty m:val="p"/>
                        </m:rPr>
                        <a:rPr lang="en-US" sz="1600">
                          <a:latin typeface="Cambria Math" panose="02040503050406030204" pitchFamily="18" charset="0"/>
                        </a:rPr>
                        <m:t>b</m:t>
                      </m:r>
                      <m:r>
                        <a:rPr lang="en-US" sz="1600" b="0" i="0" smtClean="0">
                          <a:latin typeface="Cambria Math" panose="02040503050406030204" pitchFamily="18" charset="0"/>
                        </a:rPr>
                        <m:t>&lt;</m:t>
                      </m:r>
                      <m:r>
                        <m:rPr>
                          <m:sty m:val="p"/>
                        </m:rPr>
                        <a:rPr lang="en-US" sz="1600" b="0" i="0" smtClean="0">
                          <a:latin typeface="Cambria Math" panose="02040503050406030204" pitchFamily="18" charset="0"/>
                        </a:rPr>
                        <m:t>th</m:t>
                      </m:r>
                    </m:oMath>
                  </m:oMathPara>
                </a14:m>
                <a:endParaRPr lang="en-US" sz="1600" dirty="0"/>
              </a:p>
            </p:txBody>
          </p:sp>
        </mc:Choice>
        <mc:Fallback xmlns="">
          <p:sp>
            <p:nvSpPr>
              <p:cNvPr id="108" name="Rectangle 107">
                <a:extLst>
                  <a:ext uri="{FF2B5EF4-FFF2-40B4-BE49-F238E27FC236}">
                    <a16:creationId xmlns:a16="http://schemas.microsoft.com/office/drawing/2014/main" id="{7473E9E1-1582-45B0-9CA1-4DFD9BE2395D}"/>
                  </a:ext>
                </a:extLst>
              </p:cNvPr>
              <p:cNvSpPr>
                <a:spLocks noRot="1" noChangeAspect="1" noMove="1" noResize="1" noEditPoints="1" noAdjustHandles="1" noChangeArrowheads="1" noChangeShapeType="1" noTextEdit="1"/>
              </p:cNvSpPr>
              <p:nvPr/>
            </p:nvSpPr>
            <p:spPr>
              <a:xfrm>
                <a:off x="644581" y="3926943"/>
                <a:ext cx="2101857" cy="646331"/>
              </a:xfrm>
              <a:prstGeom prst="rect">
                <a:avLst/>
              </a:prstGeom>
              <a:blipFill>
                <a:blip r:embed="rId3"/>
                <a:stretch>
                  <a:fillRect l="-580" t="-4717" b="-47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 name="Rectangle 108">
                <a:extLst>
                  <a:ext uri="{FF2B5EF4-FFF2-40B4-BE49-F238E27FC236}">
                    <a16:creationId xmlns:a16="http://schemas.microsoft.com/office/drawing/2014/main" id="{978884F1-223F-491B-B51D-4ED97095C3ED}"/>
                  </a:ext>
                </a:extLst>
              </p:cNvPr>
              <p:cNvSpPr/>
              <p:nvPr/>
            </p:nvSpPr>
            <p:spPr>
              <a:xfrm>
                <a:off x="2806615" y="3899759"/>
                <a:ext cx="2894639" cy="646331"/>
              </a:xfrm>
              <a:prstGeom prst="rect">
                <a:avLst/>
              </a:prstGeom>
            </p:spPr>
            <p:txBody>
              <a:bodyPr wrap="none">
                <a:spAutoFit/>
              </a:bodyPr>
              <a:lstStyle/>
              <a:p>
                <a:r>
                  <a:rPr lang="en-US" sz="2000" dirty="0">
                    <a:solidFill>
                      <a:srgbClr val="00B050"/>
                    </a:solidFill>
                  </a:rPr>
                  <a:t>Kernel Density Estimator:</a:t>
                </a:r>
              </a:p>
              <a:p>
                <a14:m>
                  <m:oMath xmlns:m="http://schemas.openxmlformats.org/officeDocument/2006/math">
                    <m:r>
                      <a:rPr lang="en-US" sz="1600" i="1" smtClean="0">
                        <a:latin typeface="Cambria Math" panose="02040503050406030204" pitchFamily="18" charset="0"/>
                      </a:rPr>
                      <m:t>𝑓</m:t>
                    </m:r>
                    <m:d>
                      <m:dPr>
                        <m:ctrlPr>
                          <a:rPr lang="en-US" sz="1600" i="1">
                            <a:latin typeface="Cambria Math" panose="02040503050406030204" pitchFamily="18" charset="0"/>
                          </a:rPr>
                        </m:ctrlPr>
                      </m:dPr>
                      <m:e>
                        <m:r>
                          <m:rPr>
                            <m:sty m:val="p"/>
                          </m:rPr>
                          <a:rPr lang="en-US" sz="1600">
                            <a:latin typeface="Cambria Math" panose="02040503050406030204" pitchFamily="18" charset="0"/>
                          </a:rPr>
                          <m:t>x</m:t>
                        </m:r>
                      </m:e>
                    </m:d>
                    <m:r>
                      <a:rPr lang="en-US" sz="1600" b="0" i="1" smtClean="0">
                        <a:latin typeface="Cambria Math" panose="02040503050406030204" pitchFamily="18" charset="0"/>
                      </a:rPr>
                      <m:t>=</m:t>
                    </m:r>
                    <m:sSup>
                      <m:sSupPr>
                        <m:ctrlPr>
                          <a:rPr lang="en-US" sz="1600" i="1">
                            <a:latin typeface="Cambria Math" panose="02040503050406030204" pitchFamily="18" charset="0"/>
                          </a:rPr>
                        </m:ctrlPr>
                      </m:sSupPr>
                      <m:e>
                        <m:r>
                          <m:rPr>
                            <m:sty m:val="p"/>
                          </m:rPr>
                          <a:rPr lang="en-US" sz="1600">
                            <a:latin typeface="Cambria Math" panose="02040503050406030204" pitchFamily="18" charset="0"/>
                          </a:rPr>
                          <m:t>kde</m:t>
                        </m:r>
                      </m:e>
                      <m:sup>
                        <m:r>
                          <a:rPr lang="en-US" sz="1600" b="0" i="1" smtClean="0">
                            <a:latin typeface="Cambria Math" panose="02040503050406030204" pitchFamily="18" charset="0"/>
                          </a:rPr>
                          <m:t>+</m:t>
                        </m:r>
                      </m:sup>
                    </m:sSup>
                    <m:d>
                      <m:dPr>
                        <m:ctrlPr>
                          <a:rPr lang="en-US" sz="1600" i="1">
                            <a:latin typeface="Cambria Math" panose="02040503050406030204" pitchFamily="18" charset="0"/>
                          </a:rPr>
                        </m:ctrlPr>
                      </m:dPr>
                      <m:e>
                        <m:r>
                          <m:rPr>
                            <m:sty m:val="p"/>
                          </m:rPr>
                          <a:rPr lang="en-US" sz="1600">
                            <a:latin typeface="Cambria Math" panose="02040503050406030204" pitchFamily="18" charset="0"/>
                          </a:rPr>
                          <m:t>x</m:t>
                        </m:r>
                      </m:e>
                    </m:d>
                  </m:oMath>
                </a14:m>
                <a:r>
                  <a:rPr lang="en-US" sz="1600" dirty="0"/>
                  <a:t> / </a:t>
                </a:r>
                <a14:m>
                  <m:oMath xmlns:m="http://schemas.openxmlformats.org/officeDocument/2006/math">
                    <m:sSup>
                      <m:sSupPr>
                        <m:ctrlPr>
                          <a:rPr lang="en-US" sz="1600" i="1">
                            <a:latin typeface="Cambria Math" panose="02040503050406030204" pitchFamily="18" charset="0"/>
                          </a:rPr>
                        </m:ctrlPr>
                      </m:sSupPr>
                      <m:e>
                        <m:r>
                          <m:rPr>
                            <m:sty m:val="p"/>
                          </m:rPr>
                          <a:rPr lang="en-US" sz="1600">
                            <a:latin typeface="Cambria Math" panose="02040503050406030204" pitchFamily="18" charset="0"/>
                          </a:rPr>
                          <m:t>kde</m:t>
                        </m:r>
                      </m:e>
                      <m:sup>
                        <m:r>
                          <a:rPr lang="en-US" sz="1600" i="1">
                            <a:latin typeface="Cambria Math" panose="02040503050406030204" pitchFamily="18" charset="0"/>
                          </a:rPr>
                          <m:t>−</m:t>
                        </m:r>
                      </m:sup>
                    </m:sSup>
                    <m:d>
                      <m:dPr>
                        <m:ctrlPr>
                          <a:rPr lang="en-US" sz="1600" i="1">
                            <a:latin typeface="Cambria Math" panose="02040503050406030204" pitchFamily="18" charset="0"/>
                          </a:rPr>
                        </m:ctrlPr>
                      </m:dPr>
                      <m:e>
                        <m:r>
                          <m:rPr>
                            <m:sty m:val="p"/>
                          </m:rPr>
                          <a:rPr lang="en-US" sz="1600">
                            <a:latin typeface="Cambria Math" panose="02040503050406030204" pitchFamily="18" charset="0"/>
                          </a:rPr>
                          <m:t>x</m:t>
                        </m:r>
                      </m:e>
                    </m:d>
                    <m:r>
                      <a:rPr lang="en-US" sz="1600" b="0" i="1" smtClean="0">
                        <a:latin typeface="Cambria Math" panose="02040503050406030204" pitchFamily="18" charset="0"/>
                      </a:rPr>
                      <m:t>&lt;</m:t>
                    </m:r>
                    <m:r>
                      <a:rPr lang="en-US" sz="1600" b="0" i="1" smtClean="0">
                        <a:latin typeface="Cambria Math" panose="02040503050406030204" pitchFamily="18" charset="0"/>
                      </a:rPr>
                      <m:t>𝑡h</m:t>
                    </m:r>
                  </m:oMath>
                </a14:m>
                <a:endParaRPr lang="en-US" sz="1600" dirty="0"/>
              </a:p>
            </p:txBody>
          </p:sp>
        </mc:Choice>
        <mc:Fallback xmlns="">
          <p:sp>
            <p:nvSpPr>
              <p:cNvPr id="109" name="Rectangle 108">
                <a:extLst>
                  <a:ext uri="{FF2B5EF4-FFF2-40B4-BE49-F238E27FC236}">
                    <a16:creationId xmlns:a16="http://schemas.microsoft.com/office/drawing/2014/main" id="{978884F1-223F-491B-B51D-4ED97095C3ED}"/>
                  </a:ext>
                </a:extLst>
              </p:cNvPr>
              <p:cNvSpPr>
                <a:spLocks noRot="1" noChangeAspect="1" noMove="1" noResize="1" noEditPoints="1" noAdjustHandles="1" noChangeArrowheads="1" noChangeShapeType="1" noTextEdit="1"/>
              </p:cNvSpPr>
              <p:nvPr/>
            </p:nvSpPr>
            <p:spPr>
              <a:xfrm>
                <a:off x="2806615" y="3899759"/>
                <a:ext cx="2894639" cy="646331"/>
              </a:xfrm>
              <a:prstGeom prst="rect">
                <a:avLst/>
              </a:prstGeom>
              <a:blipFill>
                <a:blip r:embed="rId4"/>
                <a:stretch>
                  <a:fillRect l="-2105" t="-5660" b="-113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7" name="Rectangle 146">
                <a:extLst>
                  <a:ext uri="{FF2B5EF4-FFF2-40B4-BE49-F238E27FC236}">
                    <a16:creationId xmlns:a16="http://schemas.microsoft.com/office/drawing/2014/main" id="{5592CB20-CD1F-4484-BBBE-CD949CE2A7CA}"/>
                  </a:ext>
                </a:extLst>
              </p:cNvPr>
              <p:cNvSpPr/>
              <p:nvPr/>
            </p:nvSpPr>
            <p:spPr>
              <a:xfrm>
                <a:off x="5788167" y="3880200"/>
                <a:ext cx="3192028" cy="654346"/>
              </a:xfrm>
              <a:prstGeom prst="rect">
                <a:avLst/>
              </a:prstGeom>
            </p:spPr>
            <p:txBody>
              <a:bodyPr wrap="none">
                <a:spAutoFit/>
              </a:bodyPr>
              <a:lstStyle/>
              <a:p>
                <a:r>
                  <a:rPr lang="en-US" sz="2000" dirty="0">
                    <a:solidFill>
                      <a:srgbClr val="0070C0"/>
                    </a:solidFill>
                  </a:rPr>
                  <a:t>Shallow DNN:</a:t>
                </a:r>
              </a:p>
              <a:p>
                <a14:m>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𝑓</m:t>
                        </m:r>
                      </m:e>
                      <m:sup>
                        <m:r>
                          <a:rPr lang="en-US" sz="1600" b="0" i="1" smtClean="0">
                            <a:latin typeface="Cambria Math" panose="02040503050406030204" pitchFamily="18" charset="0"/>
                          </a:rPr>
                          <m:t>𝑖</m:t>
                        </m:r>
                      </m:sup>
                    </m:sSup>
                    <m:d>
                      <m:dPr>
                        <m:ctrlPr>
                          <a:rPr lang="en-US" sz="1600" i="1">
                            <a:latin typeface="Cambria Math" panose="02040503050406030204" pitchFamily="18" charset="0"/>
                          </a:rPr>
                        </m:ctrlPr>
                      </m:dPr>
                      <m:e>
                        <m:r>
                          <m:rPr>
                            <m:sty m:val="p"/>
                          </m:rPr>
                          <a:rPr lang="en-US" sz="1600">
                            <a:latin typeface="Cambria Math" panose="02040503050406030204" pitchFamily="18" charset="0"/>
                          </a:rPr>
                          <m:t>x</m:t>
                        </m:r>
                      </m:e>
                    </m:d>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𝑔</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𝑊</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m:t>
                    </m:r>
                  </m:oMath>
                </a14:m>
                <a:r>
                  <a:rPr lang="en-US" sz="1600" dirty="0"/>
                  <a:t> </a:t>
                </a:r>
                <a14:m>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𝑓</m:t>
                        </m:r>
                      </m:e>
                      <m:sup>
                        <m:r>
                          <a:rPr lang="en-US" sz="1600" b="0" i="1" smtClean="0">
                            <a:latin typeface="Cambria Math" panose="02040503050406030204" pitchFamily="18" charset="0"/>
                          </a:rPr>
                          <m:t>𝑖</m:t>
                        </m:r>
                        <m:r>
                          <a:rPr lang="en-US" sz="1600" b="0" i="1" smtClean="0">
                            <a:latin typeface="Cambria Math" panose="02040503050406030204" pitchFamily="18" charset="0"/>
                          </a:rPr>
                          <m:t>−1</m:t>
                        </m:r>
                      </m:sup>
                    </m:sSup>
                    <m:d>
                      <m:dPr>
                        <m:ctrlPr>
                          <a:rPr lang="en-US" sz="1600" b="0" i="1" smtClean="0">
                            <a:latin typeface="Cambria Math" panose="02040503050406030204" pitchFamily="18" charset="0"/>
                          </a:rPr>
                        </m:ctrlPr>
                      </m:dPr>
                      <m:e>
                        <m:r>
                          <m:rPr>
                            <m:sty m:val="p"/>
                          </m:rPr>
                          <a:rPr lang="en-US" sz="1600" b="0" i="0" smtClean="0">
                            <a:latin typeface="Cambria Math" panose="02040503050406030204" pitchFamily="18" charset="0"/>
                          </a:rPr>
                          <m:t>x</m:t>
                        </m:r>
                      </m:e>
                    </m:d>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)&lt;</m:t>
                    </m:r>
                    <m:r>
                      <a:rPr lang="en-US" sz="1600" b="0" i="1" smtClean="0">
                        <a:latin typeface="Cambria Math" panose="02040503050406030204" pitchFamily="18" charset="0"/>
                      </a:rPr>
                      <m:t>𝑡h</m:t>
                    </m:r>
                  </m:oMath>
                </a14:m>
                <a:endParaRPr lang="en-US" sz="1600" dirty="0"/>
              </a:p>
            </p:txBody>
          </p:sp>
        </mc:Choice>
        <mc:Fallback xmlns="">
          <p:sp>
            <p:nvSpPr>
              <p:cNvPr id="147" name="Rectangle 146">
                <a:extLst>
                  <a:ext uri="{FF2B5EF4-FFF2-40B4-BE49-F238E27FC236}">
                    <a16:creationId xmlns:a16="http://schemas.microsoft.com/office/drawing/2014/main" id="{5592CB20-CD1F-4484-BBBE-CD949CE2A7CA}"/>
                  </a:ext>
                </a:extLst>
              </p:cNvPr>
              <p:cNvSpPr>
                <a:spLocks noRot="1" noChangeAspect="1" noMove="1" noResize="1" noEditPoints="1" noAdjustHandles="1" noChangeArrowheads="1" noChangeShapeType="1" noTextEdit="1"/>
              </p:cNvSpPr>
              <p:nvPr/>
            </p:nvSpPr>
            <p:spPr>
              <a:xfrm>
                <a:off x="5788167" y="3880200"/>
                <a:ext cx="3192028" cy="654346"/>
              </a:xfrm>
              <a:prstGeom prst="rect">
                <a:avLst/>
              </a:prstGeom>
              <a:blipFill>
                <a:blip r:embed="rId5"/>
                <a:stretch>
                  <a:fillRect l="-2103" t="-5607" b="-56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8" name="Rectangle 147">
                <a:extLst>
                  <a:ext uri="{FF2B5EF4-FFF2-40B4-BE49-F238E27FC236}">
                    <a16:creationId xmlns:a16="http://schemas.microsoft.com/office/drawing/2014/main" id="{47073006-F2C4-4785-B2F0-1A29F593DD8E}"/>
                  </a:ext>
                </a:extLst>
              </p:cNvPr>
              <p:cNvSpPr/>
              <p:nvPr/>
            </p:nvSpPr>
            <p:spPr>
              <a:xfrm>
                <a:off x="9545214" y="2054439"/>
                <a:ext cx="2377061" cy="2554545"/>
              </a:xfrm>
              <a:prstGeom prst="rect">
                <a:avLst/>
              </a:prstGeom>
            </p:spPr>
            <p:txBody>
              <a:bodyPr wrap="none">
                <a:spAutoFit/>
              </a:bodyPr>
              <a:lstStyle/>
              <a:p>
                <a:r>
                  <a:rPr lang="en-US" sz="2400" dirty="0">
                    <a:solidFill>
                      <a:srgbClr val="7030A0"/>
                    </a:solidFill>
                  </a:rPr>
                  <a:t>More ?</a:t>
                </a:r>
              </a:p>
              <a:p>
                <a:endParaRPr lang="en-US" sz="2400" dirty="0">
                  <a:solidFill>
                    <a:srgbClr val="7030A0"/>
                  </a:solidFill>
                </a:endParaRPr>
              </a:p>
              <a:p>
                <a:endParaRPr lang="en-US" sz="2400" dirty="0">
                  <a:solidFill>
                    <a:srgbClr val="7030A0"/>
                  </a:solidFill>
                </a:endParaRPr>
              </a:p>
              <a:p>
                <a:endParaRPr lang="en-US" sz="2400" dirty="0">
                  <a:solidFill>
                    <a:srgbClr val="7030A0"/>
                  </a:solidFill>
                </a:endParaRPr>
              </a:p>
              <a:p>
                <a:endParaRPr lang="en-US" sz="2400" dirty="0">
                  <a:solidFill>
                    <a:srgbClr val="7030A0"/>
                  </a:solidFill>
                </a:endParaRPr>
              </a:p>
              <a:p>
                <a:r>
                  <a:rPr lang="en-US" sz="2000" dirty="0">
                    <a:solidFill>
                      <a:srgbClr val="7030A0"/>
                    </a:solidFill>
                  </a:rPr>
                  <a:t>Random forest etc.</a:t>
                </a:r>
              </a:p>
              <a:p>
                <a:r>
                  <a:rPr lang="en-US" sz="2000" dirty="0">
                    <a:solidFill>
                      <a:srgbClr val="7030A0"/>
                    </a:solidFill>
                  </a:rPr>
                  <a:t>any that fits </a:t>
                </a:r>
                <a14:m>
                  <m:oMath xmlns:m="http://schemas.openxmlformats.org/officeDocument/2006/math">
                    <m:r>
                      <a:rPr lang="en-US" sz="1600" i="1" smtClean="0">
                        <a:solidFill>
                          <a:srgbClr val="7030A0"/>
                        </a:solidFill>
                        <a:latin typeface="Cambria Math" panose="02040503050406030204" pitchFamily="18" charset="0"/>
                      </a:rPr>
                      <m:t>𝑓</m:t>
                    </m:r>
                    <m:d>
                      <m:dPr>
                        <m:ctrlPr>
                          <a:rPr lang="en-US" sz="1600" b="0" i="1" smtClean="0">
                            <a:solidFill>
                              <a:srgbClr val="7030A0"/>
                            </a:solidFill>
                            <a:latin typeface="Cambria Math" panose="02040503050406030204" pitchFamily="18" charset="0"/>
                          </a:rPr>
                        </m:ctrlPr>
                      </m:dPr>
                      <m:e>
                        <m:r>
                          <m:rPr>
                            <m:sty m:val="p"/>
                          </m:rPr>
                          <a:rPr lang="en-US" sz="1600" b="0" i="0" smtClean="0">
                            <a:solidFill>
                              <a:srgbClr val="7030A0"/>
                            </a:solidFill>
                            <a:latin typeface="Cambria Math" panose="02040503050406030204" pitchFamily="18" charset="0"/>
                          </a:rPr>
                          <m:t>x</m:t>
                        </m:r>
                      </m:e>
                    </m:d>
                    <m:r>
                      <a:rPr lang="en-US" sz="1600" b="0" i="0" smtClean="0">
                        <a:solidFill>
                          <a:srgbClr val="7030A0"/>
                        </a:solidFill>
                        <a:latin typeface="Cambria Math" panose="02040503050406030204" pitchFamily="18" charset="0"/>
                      </a:rPr>
                      <m:t>&lt;</m:t>
                    </m:r>
                    <m:r>
                      <m:rPr>
                        <m:sty m:val="p"/>
                      </m:rPr>
                      <a:rPr lang="en-US" sz="1600" smtClean="0">
                        <a:solidFill>
                          <a:srgbClr val="7030A0"/>
                        </a:solidFill>
                        <a:latin typeface="Cambria Math" panose="02040503050406030204" pitchFamily="18" charset="0"/>
                      </a:rPr>
                      <m:t>th</m:t>
                    </m:r>
                  </m:oMath>
                </a14:m>
                <a:r>
                  <a:rPr lang="en-US" sz="1600" dirty="0">
                    <a:solidFill>
                      <a:srgbClr val="7030A0"/>
                    </a:solidFill>
                    <a:latin typeface="Arial" panose="020B0604020202020204" pitchFamily="34" charset="0"/>
                    <a:cs typeface="Arial" panose="020B0604020202020204" pitchFamily="34" charset="0"/>
                  </a:rPr>
                  <a:t> </a:t>
                </a:r>
                <a:endParaRPr lang="en-US" sz="2000" dirty="0">
                  <a:solidFill>
                    <a:srgbClr val="7030A0"/>
                  </a:solidFill>
                </a:endParaRPr>
              </a:p>
            </p:txBody>
          </p:sp>
        </mc:Choice>
        <mc:Fallback xmlns="">
          <p:sp>
            <p:nvSpPr>
              <p:cNvPr id="148" name="Rectangle 147">
                <a:extLst>
                  <a:ext uri="{FF2B5EF4-FFF2-40B4-BE49-F238E27FC236}">
                    <a16:creationId xmlns:a16="http://schemas.microsoft.com/office/drawing/2014/main" id="{47073006-F2C4-4785-B2F0-1A29F593DD8E}"/>
                  </a:ext>
                </a:extLst>
              </p:cNvPr>
              <p:cNvSpPr>
                <a:spLocks noRot="1" noChangeAspect="1" noMove="1" noResize="1" noEditPoints="1" noAdjustHandles="1" noChangeArrowheads="1" noChangeShapeType="1" noTextEdit="1"/>
              </p:cNvSpPr>
              <p:nvPr/>
            </p:nvSpPr>
            <p:spPr>
              <a:xfrm>
                <a:off x="9545214" y="2054439"/>
                <a:ext cx="2377061" cy="2554545"/>
              </a:xfrm>
              <a:prstGeom prst="rect">
                <a:avLst/>
              </a:prstGeom>
              <a:blipFill>
                <a:blip r:embed="rId6"/>
                <a:stretch>
                  <a:fillRect l="-4103" t="-1909" b="-3341"/>
                </a:stretch>
              </a:blipFill>
            </p:spPr>
            <p:txBody>
              <a:bodyPr/>
              <a:lstStyle/>
              <a:p>
                <a:r>
                  <a:rPr lang="en-US">
                    <a:noFill/>
                  </a:rPr>
                  <a:t> </a:t>
                </a:r>
              </a:p>
            </p:txBody>
          </p:sp>
        </mc:Fallback>
      </mc:AlternateContent>
    </p:spTree>
    <p:extLst>
      <p:ext uri="{BB962C8B-B14F-4D97-AF65-F5344CB8AC3E}">
        <p14:creationId xmlns:p14="http://schemas.microsoft.com/office/powerpoint/2010/main" val="2744142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solidFill>
                      <a:schemeClr val="bg1">
                        <a:lumMod val="50000"/>
                      </a:schemeClr>
                    </a:solidFill>
                  </a:rPr>
                  <a:t>Building PPs </a:t>
                </a:r>
              </a:p>
              <a:p>
                <a:pPr lvl="1"/>
                <a:r>
                  <a:rPr lang="en-US" dirty="0">
                    <a:solidFill>
                      <a:schemeClr val="bg1">
                        <a:lumMod val="50000"/>
                      </a:schemeClr>
                    </a:solidFill>
                  </a:rPr>
                  <a:t>Different techniques + model selection</a:t>
                </a:r>
              </a:p>
              <a:p>
                <a:pPr lvl="1"/>
                <a:endParaRPr lang="en-US" dirty="0">
                  <a:solidFill>
                    <a:srgbClr val="0070C0"/>
                  </a:solidFill>
                </a:endParaRPr>
              </a:p>
              <a:p>
                <a:r>
                  <a:rPr lang="en-US" dirty="0"/>
                  <a:t>Using PPs for ML serving</a:t>
                </a:r>
              </a:p>
              <a:p>
                <a:pPr lvl="1"/>
                <a:r>
                  <a:rPr lang="en-US" dirty="0">
                    <a:solidFill>
                      <a:srgbClr val="002060"/>
                    </a:solidFill>
                  </a:rPr>
                  <a:t>Inputs: available PPs, predicate, target accuracy</a:t>
                </a:r>
              </a:p>
              <a:p>
                <a:pPr lvl="1"/>
                <a:r>
                  <a:rPr lang="en-US" dirty="0">
                    <a:solidFill>
                      <a:srgbClr val="002060"/>
                    </a:solidFill>
                  </a:rPr>
                  <a:t>Goal: find PP combination </a:t>
                </a:r>
                <a14:m>
                  <m:oMath xmlns:m="http://schemas.openxmlformats.org/officeDocument/2006/math">
                    <m:r>
                      <a:rPr lang="en-US" b="0" i="1" smtClean="0">
                        <a:solidFill>
                          <a:srgbClr val="002060"/>
                        </a:solidFill>
                        <a:latin typeface="Cambria Math" panose="02040503050406030204" pitchFamily="18" charset="0"/>
                      </a:rPr>
                      <m:t>⇒</m:t>
                    </m:r>
                  </m:oMath>
                </a14:m>
                <a:r>
                  <a:rPr lang="en-US" dirty="0">
                    <a:solidFill>
                      <a:srgbClr val="002060"/>
                    </a:solidFill>
                  </a:rPr>
                  <a:t> max reduction / cost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2385917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24065-893D-48D8-A016-E877FA1B21E5}"/>
              </a:ext>
            </a:extLst>
          </p:cNvPr>
          <p:cNvSpPr>
            <a:spLocks noGrp="1"/>
          </p:cNvSpPr>
          <p:nvPr>
            <p:ph type="title"/>
          </p:nvPr>
        </p:nvSpPr>
        <p:spPr/>
        <p:txBody>
          <a:bodyPr/>
          <a:lstStyle/>
          <a:p>
            <a:r>
              <a:rPr lang="en-US" dirty="0"/>
              <a:t>System workflow</a:t>
            </a:r>
          </a:p>
        </p:txBody>
      </p:sp>
      <p:sp>
        <p:nvSpPr>
          <p:cNvPr id="3" name="Content Placeholder 2">
            <a:extLst>
              <a:ext uri="{FF2B5EF4-FFF2-40B4-BE49-F238E27FC236}">
                <a16:creationId xmlns:a16="http://schemas.microsoft.com/office/drawing/2014/main" id="{AE678963-AF91-40AD-8372-DF045AFD5839}"/>
              </a:ext>
            </a:extLst>
          </p:cNvPr>
          <p:cNvSpPr>
            <a:spLocks noGrp="1"/>
          </p:cNvSpPr>
          <p:nvPr>
            <p:ph idx="1"/>
          </p:nvPr>
        </p:nvSpPr>
        <p:spPr>
          <a:xfrm>
            <a:off x="1211749" y="5018697"/>
            <a:ext cx="5312195" cy="1671361"/>
          </a:xfrm>
        </p:spPr>
        <p:txBody>
          <a:bodyPr>
            <a:normAutofit/>
          </a:bodyPr>
          <a:lstStyle/>
          <a:p>
            <a:r>
              <a:rPr lang="en-US" dirty="0"/>
              <a:t>Building/Applying PPs</a:t>
            </a:r>
          </a:p>
          <a:p>
            <a:pPr lvl="1"/>
            <a:r>
              <a:rPr lang="en-US" dirty="0"/>
              <a:t>Ad-hoc mode</a:t>
            </a:r>
          </a:p>
          <a:p>
            <a:pPr marL="457200" lvl="1" indent="0">
              <a:buNone/>
            </a:pPr>
            <a:r>
              <a:rPr lang="en-US" dirty="0"/>
              <a:t>   </a:t>
            </a:r>
            <a:r>
              <a:rPr lang="en-US" dirty="0">
                <a:solidFill>
                  <a:srgbClr val="00359E"/>
                </a:solidFill>
              </a:rPr>
              <a:t>New query + new input, </a:t>
            </a:r>
          </a:p>
          <a:p>
            <a:pPr marL="457200" lvl="1" indent="0">
              <a:buNone/>
            </a:pPr>
            <a:r>
              <a:rPr lang="en-US" dirty="0">
                <a:solidFill>
                  <a:srgbClr val="00359E"/>
                </a:solidFill>
              </a:rPr>
              <a:t>   PPs trained from history</a:t>
            </a:r>
          </a:p>
        </p:txBody>
      </p:sp>
      <p:grpSp>
        <p:nvGrpSpPr>
          <p:cNvPr id="75" name="Group 74">
            <a:extLst>
              <a:ext uri="{FF2B5EF4-FFF2-40B4-BE49-F238E27FC236}">
                <a16:creationId xmlns:a16="http://schemas.microsoft.com/office/drawing/2014/main" id="{F0B04A8A-8683-4063-9C30-8512DBB2CC09}"/>
              </a:ext>
            </a:extLst>
          </p:cNvPr>
          <p:cNvGrpSpPr/>
          <p:nvPr/>
        </p:nvGrpSpPr>
        <p:grpSpPr>
          <a:xfrm>
            <a:off x="118071" y="1984864"/>
            <a:ext cx="11955858" cy="2398299"/>
            <a:chOff x="12767641" y="28827500"/>
            <a:chExt cx="12943101" cy="2344884"/>
          </a:xfrm>
        </p:grpSpPr>
        <p:grpSp>
          <p:nvGrpSpPr>
            <p:cNvPr id="76" name="Group 75">
              <a:extLst>
                <a:ext uri="{FF2B5EF4-FFF2-40B4-BE49-F238E27FC236}">
                  <a16:creationId xmlns:a16="http://schemas.microsoft.com/office/drawing/2014/main" id="{3DA81DFC-B6E2-4BA2-B486-7E019C518878}"/>
                </a:ext>
              </a:extLst>
            </p:cNvPr>
            <p:cNvGrpSpPr/>
            <p:nvPr/>
          </p:nvGrpSpPr>
          <p:grpSpPr>
            <a:xfrm>
              <a:off x="12767641" y="28827506"/>
              <a:ext cx="3969897" cy="2344878"/>
              <a:chOff x="1540292" y="2485174"/>
              <a:chExt cx="3129492" cy="1766200"/>
            </a:xfrm>
          </p:grpSpPr>
          <p:sp>
            <p:nvSpPr>
              <p:cNvPr id="122" name="Rectangle 121">
                <a:extLst>
                  <a:ext uri="{FF2B5EF4-FFF2-40B4-BE49-F238E27FC236}">
                    <a16:creationId xmlns:a16="http://schemas.microsoft.com/office/drawing/2014/main" id="{0DC6ACAE-84CE-4425-BBBA-6E5D5272D742}"/>
                  </a:ext>
                </a:extLst>
              </p:cNvPr>
              <p:cNvSpPr/>
              <p:nvPr/>
            </p:nvSpPr>
            <p:spPr>
              <a:xfrm>
                <a:off x="1540292" y="2485174"/>
                <a:ext cx="3129492" cy="1479052"/>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23" name="Straight Arrow Connector 122">
                <a:extLst>
                  <a:ext uri="{FF2B5EF4-FFF2-40B4-BE49-F238E27FC236}">
                    <a16:creationId xmlns:a16="http://schemas.microsoft.com/office/drawing/2014/main" id="{8A6D0AF4-E1FC-42DD-AF23-3A51971D3770}"/>
                  </a:ext>
                </a:extLst>
              </p:cNvPr>
              <p:cNvCxnSpPr>
                <a:cxnSpLocks/>
                <a:stCxn id="125" idx="2"/>
                <a:endCxn id="128" idx="1"/>
              </p:cNvCxnSpPr>
              <p:nvPr/>
            </p:nvCxnSpPr>
            <p:spPr>
              <a:xfrm flipH="1">
                <a:off x="2871807" y="2747405"/>
                <a:ext cx="982067" cy="396996"/>
              </a:xfrm>
              <a:prstGeom prst="straightConnector1">
                <a:avLst/>
              </a:prstGeom>
              <a:noFill/>
              <a:ln w="25400" cap="flat" cmpd="sng" algn="ctr">
                <a:solidFill>
                  <a:srgbClr val="ED7D31"/>
                </a:solidFill>
                <a:prstDash val="solid"/>
                <a:miter lim="800000"/>
                <a:tailEnd type="triangle"/>
              </a:ln>
              <a:effectLst/>
            </p:spPr>
          </p:cxnSp>
          <p:cxnSp>
            <p:nvCxnSpPr>
              <p:cNvPr id="124" name="Straight Arrow Connector 123">
                <a:extLst>
                  <a:ext uri="{FF2B5EF4-FFF2-40B4-BE49-F238E27FC236}">
                    <a16:creationId xmlns:a16="http://schemas.microsoft.com/office/drawing/2014/main" id="{4E21CC1A-2B59-493D-8AF0-5C8A22152EFB}"/>
                  </a:ext>
                </a:extLst>
              </p:cNvPr>
              <p:cNvCxnSpPr>
                <a:cxnSpLocks/>
                <a:endCxn id="131" idx="7"/>
              </p:cNvCxnSpPr>
              <p:nvPr/>
            </p:nvCxnSpPr>
            <p:spPr>
              <a:xfrm flipH="1">
                <a:off x="3352836" y="2876345"/>
                <a:ext cx="501748" cy="268056"/>
              </a:xfrm>
              <a:prstGeom prst="straightConnector1">
                <a:avLst/>
              </a:prstGeom>
              <a:noFill/>
              <a:ln w="25400" cap="flat" cmpd="sng" algn="ctr">
                <a:solidFill>
                  <a:srgbClr val="ED7D31"/>
                </a:solidFill>
                <a:prstDash val="solid"/>
                <a:miter lim="800000"/>
                <a:tailEnd type="triangle"/>
              </a:ln>
              <a:effectLst/>
            </p:spPr>
          </p:cxnSp>
          <p:sp>
            <p:nvSpPr>
              <p:cNvPr id="125" name="Can 18">
                <a:extLst>
                  <a:ext uri="{FF2B5EF4-FFF2-40B4-BE49-F238E27FC236}">
                    <a16:creationId xmlns:a16="http://schemas.microsoft.com/office/drawing/2014/main" id="{B6ADBF60-4091-4202-B4ED-8DAA5FD138CD}"/>
                  </a:ext>
                </a:extLst>
              </p:cNvPr>
              <p:cNvSpPr/>
              <p:nvPr/>
            </p:nvSpPr>
            <p:spPr>
              <a:xfrm>
                <a:off x="3853874" y="2522152"/>
                <a:ext cx="757052" cy="450505"/>
              </a:xfrm>
              <a:prstGeom prst="can">
                <a:avLst/>
              </a:prstGeom>
              <a:solidFill>
                <a:srgbClr val="4472C4">
                  <a:lumMod val="50000"/>
                </a:srgbClr>
              </a:solidFill>
              <a:ln w="12700" cap="flat" cmpd="sng" algn="ctr">
                <a:solidFill>
                  <a:srgbClr val="4472C4">
                    <a:shade val="50000"/>
                  </a:srgb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Georgia" panose="02040502050405020303" pitchFamily="18" charset="0"/>
                    <a:ea typeface="+mn-ea"/>
                    <a:cs typeface="+mn-cs"/>
                  </a:rPr>
                  <a:t>Input</a:t>
                </a:r>
              </a:p>
            </p:txBody>
          </p:sp>
          <p:sp>
            <p:nvSpPr>
              <p:cNvPr id="126" name="Can 19">
                <a:extLst>
                  <a:ext uri="{FF2B5EF4-FFF2-40B4-BE49-F238E27FC236}">
                    <a16:creationId xmlns:a16="http://schemas.microsoft.com/office/drawing/2014/main" id="{0012E724-E1D2-4CE5-8931-00E732231706}"/>
                  </a:ext>
                </a:extLst>
              </p:cNvPr>
              <p:cNvSpPr/>
              <p:nvPr/>
            </p:nvSpPr>
            <p:spPr>
              <a:xfrm>
                <a:off x="3700578" y="3460328"/>
                <a:ext cx="922954" cy="449132"/>
              </a:xfrm>
              <a:prstGeom prst="can">
                <a:avLst/>
              </a:prstGeom>
              <a:solidFill>
                <a:srgbClr val="4472C4">
                  <a:lumMod val="50000"/>
                </a:srgbClr>
              </a:solidFill>
              <a:ln w="12700" cap="flat" cmpd="sng" algn="ctr">
                <a:solidFill>
                  <a:srgbClr val="4472C4">
                    <a:shade val="50000"/>
                  </a:srgb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Georgia" panose="02040502050405020303" pitchFamily="18" charset="0"/>
                    <a:ea typeface="+mn-ea"/>
                    <a:cs typeface="+mn-cs"/>
                  </a:rPr>
                  <a:t>Results</a:t>
                </a:r>
              </a:p>
            </p:txBody>
          </p:sp>
          <p:sp>
            <p:nvSpPr>
              <p:cNvPr id="127" name="Right Arrow 35">
                <a:extLst>
                  <a:ext uri="{FF2B5EF4-FFF2-40B4-BE49-F238E27FC236}">
                    <a16:creationId xmlns:a16="http://schemas.microsoft.com/office/drawing/2014/main" id="{62DB9535-EF8E-4E72-A30E-84046EA83ACB}"/>
                  </a:ext>
                </a:extLst>
              </p:cNvPr>
              <p:cNvSpPr/>
              <p:nvPr/>
            </p:nvSpPr>
            <p:spPr>
              <a:xfrm rot="10800000">
                <a:off x="3455368" y="2618815"/>
                <a:ext cx="393200" cy="257177"/>
              </a:xfrm>
              <a:prstGeom prst="rightArrow">
                <a:avLst/>
              </a:prstGeom>
              <a:solidFill>
                <a:srgbClr val="70AD47">
                  <a:lumMod val="20000"/>
                  <a:lumOff val="80000"/>
                </a:srgbClr>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8" name="Oval 127">
                <a:extLst>
                  <a:ext uri="{FF2B5EF4-FFF2-40B4-BE49-F238E27FC236}">
                    <a16:creationId xmlns:a16="http://schemas.microsoft.com/office/drawing/2014/main" id="{E1BF29E9-F7B7-4240-8698-2936232B51C7}"/>
                  </a:ext>
                </a:extLst>
              </p:cNvPr>
              <p:cNvSpPr/>
              <p:nvPr/>
            </p:nvSpPr>
            <p:spPr>
              <a:xfrm>
                <a:off x="2845025" y="3117619"/>
                <a:ext cx="182880" cy="182880"/>
              </a:xfrm>
              <a:prstGeom prst="ellipse">
                <a:avLst/>
              </a:prstGeom>
              <a:solidFill>
                <a:srgbClr val="FFC000">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9" name="Oval 128">
                <a:extLst>
                  <a:ext uri="{FF2B5EF4-FFF2-40B4-BE49-F238E27FC236}">
                    <a16:creationId xmlns:a16="http://schemas.microsoft.com/office/drawing/2014/main" id="{218DAA65-6568-452A-82C6-A8AB74097D70}"/>
                  </a:ext>
                </a:extLst>
              </p:cNvPr>
              <p:cNvSpPr/>
              <p:nvPr/>
            </p:nvSpPr>
            <p:spPr>
              <a:xfrm>
                <a:off x="2936465" y="3571787"/>
                <a:ext cx="182880" cy="182880"/>
              </a:xfrm>
              <a:prstGeom prst="ellipse">
                <a:avLst/>
              </a:prstGeom>
              <a:solidFill>
                <a:srgbClr val="FFC000">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0" name="Oval 129">
                <a:extLst>
                  <a:ext uri="{FF2B5EF4-FFF2-40B4-BE49-F238E27FC236}">
                    <a16:creationId xmlns:a16="http://schemas.microsoft.com/office/drawing/2014/main" id="{07DBD11D-05D5-4736-8748-27F1C401A9A2}"/>
                  </a:ext>
                </a:extLst>
              </p:cNvPr>
              <p:cNvSpPr/>
              <p:nvPr/>
            </p:nvSpPr>
            <p:spPr>
              <a:xfrm>
                <a:off x="3008307" y="3325653"/>
                <a:ext cx="182880" cy="182880"/>
              </a:xfrm>
              <a:prstGeom prst="ellipse">
                <a:avLst/>
              </a:prstGeom>
              <a:solidFill>
                <a:srgbClr val="FFC000">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1" name="Oval 130">
                <a:extLst>
                  <a:ext uri="{FF2B5EF4-FFF2-40B4-BE49-F238E27FC236}">
                    <a16:creationId xmlns:a16="http://schemas.microsoft.com/office/drawing/2014/main" id="{55AC3AC1-5F8D-48D3-A4FB-55E1E8253438}"/>
                  </a:ext>
                </a:extLst>
              </p:cNvPr>
              <p:cNvSpPr/>
              <p:nvPr/>
            </p:nvSpPr>
            <p:spPr>
              <a:xfrm>
                <a:off x="3196738" y="3117619"/>
                <a:ext cx="182880" cy="182880"/>
              </a:xfrm>
              <a:prstGeom prst="ellipse">
                <a:avLst/>
              </a:prstGeom>
              <a:solidFill>
                <a:srgbClr val="FFC000">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2" name="Oval 131">
                <a:extLst>
                  <a:ext uri="{FF2B5EF4-FFF2-40B4-BE49-F238E27FC236}">
                    <a16:creationId xmlns:a16="http://schemas.microsoft.com/office/drawing/2014/main" id="{2BDF4797-D938-4416-A395-1C2F5FACACE4}"/>
                  </a:ext>
                </a:extLst>
              </p:cNvPr>
              <p:cNvSpPr/>
              <p:nvPr/>
            </p:nvSpPr>
            <p:spPr>
              <a:xfrm>
                <a:off x="3187311" y="3571787"/>
                <a:ext cx="182880" cy="182880"/>
              </a:xfrm>
              <a:prstGeom prst="ellipse">
                <a:avLst/>
              </a:prstGeom>
              <a:solidFill>
                <a:srgbClr val="FFC000">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33" name="Straight Arrow Connector 132">
                <a:extLst>
                  <a:ext uri="{FF2B5EF4-FFF2-40B4-BE49-F238E27FC236}">
                    <a16:creationId xmlns:a16="http://schemas.microsoft.com/office/drawing/2014/main" id="{A9B6830D-533A-4042-A3FB-15A3F889F48C}"/>
                  </a:ext>
                </a:extLst>
              </p:cNvPr>
              <p:cNvCxnSpPr>
                <a:cxnSpLocks/>
              </p:cNvCxnSpPr>
              <p:nvPr/>
            </p:nvCxnSpPr>
            <p:spPr>
              <a:xfrm>
                <a:off x="2974565" y="3229581"/>
                <a:ext cx="91440" cy="182880"/>
              </a:xfrm>
              <a:prstGeom prst="straightConnector1">
                <a:avLst/>
              </a:prstGeom>
              <a:noFill/>
              <a:ln w="6350" cap="flat" cmpd="sng" algn="ctr">
                <a:solidFill>
                  <a:srgbClr val="ED7D31"/>
                </a:solidFill>
                <a:prstDash val="solid"/>
                <a:miter lim="800000"/>
                <a:tailEnd type="triangle"/>
              </a:ln>
              <a:effectLst/>
            </p:spPr>
          </p:cxnSp>
          <p:cxnSp>
            <p:nvCxnSpPr>
              <p:cNvPr id="134" name="Straight Arrow Connector 133">
                <a:extLst>
                  <a:ext uri="{FF2B5EF4-FFF2-40B4-BE49-F238E27FC236}">
                    <a16:creationId xmlns:a16="http://schemas.microsoft.com/office/drawing/2014/main" id="{DA9E395F-A156-453A-ADFE-4A9E96152F23}"/>
                  </a:ext>
                </a:extLst>
              </p:cNvPr>
              <p:cNvCxnSpPr>
                <a:cxnSpLocks/>
              </p:cNvCxnSpPr>
              <p:nvPr/>
            </p:nvCxnSpPr>
            <p:spPr>
              <a:xfrm flipH="1">
                <a:off x="3134037" y="3237634"/>
                <a:ext cx="91440" cy="182880"/>
              </a:xfrm>
              <a:prstGeom prst="straightConnector1">
                <a:avLst/>
              </a:prstGeom>
              <a:noFill/>
              <a:ln w="6350" cap="flat" cmpd="sng" algn="ctr">
                <a:solidFill>
                  <a:srgbClr val="ED7D31"/>
                </a:solidFill>
                <a:prstDash val="solid"/>
                <a:miter lim="800000"/>
                <a:tailEnd type="triangle"/>
              </a:ln>
              <a:effectLst/>
            </p:spPr>
          </p:cxnSp>
          <p:cxnSp>
            <p:nvCxnSpPr>
              <p:cNvPr id="135" name="Straight Arrow Connector 134">
                <a:extLst>
                  <a:ext uri="{FF2B5EF4-FFF2-40B4-BE49-F238E27FC236}">
                    <a16:creationId xmlns:a16="http://schemas.microsoft.com/office/drawing/2014/main" id="{0308A5E6-9135-484B-9FBD-6475DBA7F0D4}"/>
                  </a:ext>
                </a:extLst>
              </p:cNvPr>
              <p:cNvCxnSpPr>
                <a:cxnSpLocks/>
              </p:cNvCxnSpPr>
              <p:nvPr/>
            </p:nvCxnSpPr>
            <p:spPr>
              <a:xfrm flipH="1">
                <a:off x="2991822" y="3486776"/>
                <a:ext cx="91440" cy="182880"/>
              </a:xfrm>
              <a:prstGeom prst="straightConnector1">
                <a:avLst/>
              </a:prstGeom>
              <a:noFill/>
              <a:ln w="6350" cap="flat" cmpd="sng" algn="ctr">
                <a:solidFill>
                  <a:srgbClr val="ED7D31"/>
                </a:solidFill>
                <a:prstDash val="solid"/>
                <a:miter lim="800000"/>
                <a:tailEnd type="triangle"/>
              </a:ln>
              <a:effectLst/>
            </p:spPr>
          </p:cxnSp>
          <p:cxnSp>
            <p:nvCxnSpPr>
              <p:cNvPr id="136" name="Straight Arrow Connector 135">
                <a:extLst>
                  <a:ext uri="{FF2B5EF4-FFF2-40B4-BE49-F238E27FC236}">
                    <a16:creationId xmlns:a16="http://schemas.microsoft.com/office/drawing/2014/main" id="{F08C6433-EC05-40D6-B798-4C5817A8F0AF}"/>
                  </a:ext>
                </a:extLst>
              </p:cNvPr>
              <p:cNvCxnSpPr>
                <a:cxnSpLocks/>
              </p:cNvCxnSpPr>
              <p:nvPr/>
            </p:nvCxnSpPr>
            <p:spPr>
              <a:xfrm>
                <a:off x="3141590" y="3477575"/>
                <a:ext cx="91440" cy="182880"/>
              </a:xfrm>
              <a:prstGeom prst="straightConnector1">
                <a:avLst/>
              </a:prstGeom>
              <a:noFill/>
              <a:ln w="6350" cap="flat" cmpd="sng" algn="ctr">
                <a:solidFill>
                  <a:srgbClr val="ED7D31"/>
                </a:solidFill>
                <a:prstDash val="solid"/>
                <a:miter lim="800000"/>
                <a:tailEnd type="triangle"/>
              </a:ln>
              <a:effectLst/>
            </p:spPr>
          </p:cxnSp>
          <p:cxnSp>
            <p:nvCxnSpPr>
              <p:cNvPr id="137" name="Straight Arrow Connector 136">
                <a:extLst>
                  <a:ext uri="{FF2B5EF4-FFF2-40B4-BE49-F238E27FC236}">
                    <a16:creationId xmlns:a16="http://schemas.microsoft.com/office/drawing/2014/main" id="{F6A3CE1A-D865-41E0-BE69-E008829CA149}"/>
                  </a:ext>
                </a:extLst>
              </p:cNvPr>
              <p:cNvCxnSpPr>
                <a:cxnSpLocks/>
                <a:stCxn id="131" idx="4"/>
                <a:endCxn id="132" idx="0"/>
              </p:cNvCxnSpPr>
              <p:nvPr/>
            </p:nvCxnSpPr>
            <p:spPr>
              <a:xfrm flipH="1">
                <a:off x="3278751" y="3300499"/>
                <a:ext cx="9427" cy="271288"/>
              </a:xfrm>
              <a:prstGeom prst="straightConnector1">
                <a:avLst/>
              </a:prstGeom>
              <a:noFill/>
              <a:ln w="6350" cap="flat" cmpd="sng" algn="ctr">
                <a:solidFill>
                  <a:srgbClr val="ED7D31"/>
                </a:solidFill>
                <a:prstDash val="solid"/>
                <a:miter lim="800000"/>
                <a:tailEnd type="triangle"/>
              </a:ln>
              <a:effectLst/>
            </p:spPr>
          </p:cxnSp>
          <p:sp>
            <p:nvSpPr>
              <p:cNvPr id="138" name="TextBox 137">
                <a:extLst>
                  <a:ext uri="{FF2B5EF4-FFF2-40B4-BE49-F238E27FC236}">
                    <a16:creationId xmlns:a16="http://schemas.microsoft.com/office/drawing/2014/main" id="{EBF8B0D2-0B4C-4B9C-A41C-3DE6FA4E1F32}"/>
                  </a:ext>
                </a:extLst>
              </p:cNvPr>
              <p:cNvSpPr txBox="1"/>
              <p:nvPr/>
            </p:nvSpPr>
            <p:spPr>
              <a:xfrm>
                <a:off x="2347670" y="3149558"/>
                <a:ext cx="508243" cy="27818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Georgia" panose="02040502050405020303" pitchFamily="18" charset="0"/>
                  </a:rPr>
                  <a:t>Plan</a:t>
                </a:r>
              </a:p>
            </p:txBody>
          </p:sp>
          <p:sp>
            <p:nvSpPr>
              <p:cNvPr id="139" name="Folded Corner 16">
                <a:extLst>
                  <a:ext uri="{FF2B5EF4-FFF2-40B4-BE49-F238E27FC236}">
                    <a16:creationId xmlns:a16="http://schemas.microsoft.com/office/drawing/2014/main" id="{867E8BDF-920C-4E51-90B5-B2331E1497B2}"/>
                  </a:ext>
                </a:extLst>
              </p:cNvPr>
              <p:cNvSpPr/>
              <p:nvPr/>
            </p:nvSpPr>
            <p:spPr>
              <a:xfrm>
                <a:off x="1571010" y="2518804"/>
                <a:ext cx="855608" cy="457200"/>
              </a:xfrm>
              <a:prstGeom prst="foldedCorner">
                <a:avLst/>
              </a:prstGeom>
              <a:solidFill>
                <a:srgbClr val="ED7D31">
                  <a:lumMod val="50000"/>
                </a:srgb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Georgia" panose="02040502050405020303" pitchFamily="18" charset="0"/>
                    <a:ea typeface="+mn-ea"/>
                    <a:cs typeface="+mn-cs"/>
                  </a:rPr>
                  <a:t>Query</a:t>
                </a:r>
              </a:p>
            </p:txBody>
          </p:sp>
          <p:sp>
            <p:nvSpPr>
              <p:cNvPr id="140" name="Right Arrow 34">
                <a:extLst>
                  <a:ext uri="{FF2B5EF4-FFF2-40B4-BE49-F238E27FC236}">
                    <a16:creationId xmlns:a16="http://schemas.microsoft.com/office/drawing/2014/main" id="{DFF136F7-E781-491D-B4CE-7B840087F8CC}"/>
                  </a:ext>
                </a:extLst>
              </p:cNvPr>
              <p:cNvSpPr/>
              <p:nvPr/>
            </p:nvSpPr>
            <p:spPr>
              <a:xfrm>
                <a:off x="2386210" y="2618816"/>
                <a:ext cx="403500" cy="257177"/>
              </a:xfrm>
              <a:prstGeom prst="rightArrow">
                <a:avLst/>
              </a:prstGeom>
              <a:solidFill>
                <a:srgbClr val="70AD47">
                  <a:lumMod val="20000"/>
                  <a:lumOff val="80000"/>
                </a:srgbClr>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1" name="Rounded Rectangle 21">
                <a:extLst>
                  <a:ext uri="{FF2B5EF4-FFF2-40B4-BE49-F238E27FC236}">
                    <a16:creationId xmlns:a16="http://schemas.microsoft.com/office/drawing/2014/main" id="{EB1B102C-BE54-450B-B4A3-47649717C827}"/>
                  </a:ext>
                </a:extLst>
              </p:cNvPr>
              <p:cNvSpPr/>
              <p:nvPr/>
            </p:nvSpPr>
            <p:spPr>
              <a:xfrm>
                <a:off x="2827636" y="2568338"/>
                <a:ext cx="612801" cy="358132"/>
              </a:xfrm>
              <a:prstGeom prst="roundRect">
                <a:avLst/>
              </a:prstGeom>
              <a:solidFill>
                <a:sysClr val="window" lastClr="FFFFFF"/>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black"/>
                    </a:solidFill>
                    <a:effectLst/>
                    <a:uLnTx/>
                    <a:uFillTx/>
                    <a:latin typeface="Georgia" panose="02040502050405020303" pitchFamily="18" charset="0"/>
                    <a:ea typeface="+mn-ea"/>
                    <a:cs typeface="+mn-cs"/>
                  </a:rPr>
                  <a:t>QO</a:t>
                </a:r>
              </a:p>
            </p:txBody>
          </p:sp>
          <p:cxnSp>
            <p:nvCxnSpPr>
              <p:cNvPr id="142" name="Straight Arrow Connector 141">
                <a:extLst>
                  <a:ext uri="{FF2B5EF4-FFF2-40B4-BE49-F238E27FC236}">
                    <a16:creationId xmlns:a16="http://schemas.microsoft.com/office/drawing/2014/main" id="{403E0FCA-8098-4174-B7F5-3DA6A15654BE}"/>
                  </a:ext>
                </a:extLst>
              </p:cNvPr>
              <p:cNvCxnSpPr>
                <a:cxnSpLocks/>
                <a:stCxn id="132" idx="5"/>
                <a:endCxn id="126" idx="2"/>
              </p:cNvCxnSpPr>
              <p:nvPr/>
            </p:nvCxnSpPr>
            <p:spPr>
              <a:xfrm flipV="1">
                <a:off x="3343409" y="3684894"/>
                <a:ext cx="357169" cy="42991"/>
              </a:xfrm>
              <a:prstGeom prst="straightConnector1">
                <a:avLst/>
              </a:prstGeom>
              <a:noFill/>
              <a:ln w="25400" cap="flat" cmpd="sng" algn="ctr">
                <a:solidFill>
                  <a:srgbClr val="ED7D31"/>
                </a:solidFill>
                <a:prstDash val="solid"/>
                <a:miter lim="800000"/>
                <a:tailEnd type="triangle"/>
              </a:ln>
              <a:effectLst/>
            </p:spPr>
          </p:cxnSp>
          <p:sp>
            <p:nvSpPr>
              <p:cNvPr id="143" name="Right Arrow 34">
                <a:extLst>
                  <a:ext uri="{FF2B5EF4-FFF2-40B4-BE49-F238E27FC236}">
                    <a16:creationId xmlns:a16="http://schemas.microsoft.com/office/drawing/2014/main" id="{332238D7-2095-493F-9166-FBCDCF7120AF}"/>
                  </a:ext>
                </a:extLst>
              </p:cNvPr>
              <p:cNvSpPr/>
              <p:nvPr/>
            </p:nvSpPr>
            <p:spPr>
              <a:xfrm rot="5400000">
                <a:off x="3075544" y="2838986"/>
                <a:ext cx="198215" cy="257177"/>
              </a:xfrm>
              <a:prstGeom prst="rightArrow">
                <a:avLst/>
              </a:prstGeom>
              <a:solidFill>
                <a:srgbClr val="70AD47">
                  <a:lumMod val="20000"/>
                  <a:lumOff val="80000"/>
                </a:srgbClr>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44" name="Straight Arrow Connector 143">
                <a:extLst>
                  <a:ext uri="{FF2B5EF4-FFF2-40B4-BE49-F238E27FC236}">
                    <a16:creationId xmlns:a16="http://schemas.microsoft.com/office/drawing/2014/main" id="{7F1F53E8-26C0-4DBE-B9A7-D0DF1BA34D46}"/>
                  </a:ext>
                </a:extLst>
              </p:cNvPr>
              <p:cNvCxnSpPr>
                <a:cxnSpLocks/>
                <a:stCxn id="129" idx="4"/>
              </p:cNvCxnSpPr>
              <p:nvPr/>
            </p:nvCxnSpPr>
            <p:spPr>
              <a:xfrm>
                <a:off x="3027905" y="3754667"/>
                <a:ext cx="672673" cy="49434"/>
              </a:xfrm>
              <a:prstGeom prst="straightConnector1">
                <a:avLst/>
              </a:prstGeom>
              <a:noFill/>
              <a:ln w="25400" cap="flat" cmpd="sng" algn="ctr">
                <a:solidFill>
                  <a:srgbClr val="ED7D31"/>
                </a:solidFill>
                <a:prstDash val="solid"/>
                <a:miter lim="800000"/>
                <a:tailEnd type="triangle"/>
              </a:ln>
              <a:effectLst/>
            </p:spPr>
          </p:cxnSp>
          <p:sp>
            <p:nvSpPr>
              <p:cNvPr id="145" name="TextBox 144">
                <a:extLst>
                  <a:ext uri="{FF2B5EF4-FFF2-40B4-BE49-F238E27FC236}">
                    <a16:creationId xmlns:a16="http://schemas.microsoft.com/office/drawing/2014/main" id="{4FB51C55-B374-4C2E-80C1-53EF0CD64EE9}"/>
                  </a:ext>
                </a:extLst>
              </p:cNvPr>
              <p:cNvSpPr txBox="1"/>
              <p:nvPr/>
            </p:nvSpPr>
            <p:spPr>
              <a:xfrm>
                <a:off x="1802389" y="3973187"/>
                <a:ext cx="2499765" cy="278187"/>
              </a:xfrm>
              <a:prstGeom prst="rect">
                <a:avLst/>
              </a:prstGeom>
              <a:noFill/>
            </p:spPr>
            <p:txBody>
              <a:bodyPr wrap="none" rtlCol="0">
                <a:spAutoFit/>
              </a:bodyPr>
              <a:lstStyle/>
              <a:p>
                <a:pPr marL="342900" marR="0" lvl="0" indent="-342900" algn="ctr" defTabSz="914400" eaLnBrk="1" fontAlgn="auto" latinLnBrk="0" hangingPunct="1">
                  <a:lnSpc>
                    <a:spcPct val="100000"/>
                  </a:lnSpc>
                  <a:spcBef>
                    <a:spcPts val="0"/>
                  </a:spcBef>
                  <a:spcAft>
                    <a:spcPts val="0"/>
                  </a:spcAft>
                  <a:buClrTx/>
                  <a:buSzTx/>
                  <a:buFont typeface="+mj-lt"/>
                  <a:buAutoNum type="alphaLcParenR"/>
                  <a:tabLst/>
                  <a:defRPr/>
                </a:pPr>
                <a:r>
                  <a:rPr kumimoji="0" lang="en-US" sz="1800" b="0" i="0" u="none" strike="noStrike" kern="0" cap="none" spc="0" normalizeH="0" baseline="0" noProof="0" dirty="0">
                    <a:ln>
                      <a:noFill/>
                    </a:ln>
                    <a:solidFill>
                      <a:prstClr val="black"/>
                    </a:solidFill>
                    <a:effectLst/>
                    <a:uLnTx/>
                    <a:uFillTx/>
                    <a:latin typeface="Georgia" panose="02040502050405020303" pitchFamily="18" charset="0"/>
                  </a:rPr>
                  <a:t>Baseline System w/o PPs</a:t>
                </a:r>
              </a:p>
            </p:txBody>
          </p:sp>
        </p:grpSp>
        <p:grpSp>
          <p:nvGrpSpPr>
            <p:cNvPr id="77" name="Group 76">
              <a:extLst>
                <a:ext uri="{FF2B5EF4-FFF2-40B4-BE49-F238E27FC236}">
                  <a16:creationId xmlns:a16="http://schemas.microsoft.com/office/drawing/2014/main" id="{6EEF5111-0259-40C9-955F-FD91E0D7062B}"/>
                </a:ext>
              </a:extLst>
            </p:cNvPr>
            <p:cNvGrpSpPr/>
            <p:nvPr/>
          </p:nvGrpSpPr>
          <p:grpSpPr>
            <a:xfrm>
              <a:off x="17179774" y="28827509"/>
              <a:ext cx="4127268" cy="2286501"/>
              <a:chOff x="18048422" y="28772972"/>
              <a:chExt cx="3467826" cy="2011180"/>
            </a:xfrm>
          </p:grpSpPr>
          <p:sp>
            <p:nvSpPr>
              <p:cNvPr id="109" name="Rectangle 108">
                <a:extLst>
                  <a:ext uri="{FF2B5EF4-FFF2-40B4-BE49-F238E27FC236}">
                    <a16:creationId xmlns:a16="http://schemas.microsoft.com/office/drawing/2014/main" id="{29283D66-EEB1-4820-BCA8-90799DE79CD7}"/>
                  </a:ext>
                </a:extLst>
              </p:cNvPr>
              <p:cNvSpPr/>
              <p:nvPr/>
            </p:nvSpPr>
            <p:spPr>
              <a:xfrm>
                <a:off x="18048422" y="28772972"/>
                <a:ext cx="3467826" cy="1700646"/>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0" name="Horizontal Scroll 20">
                <a:extLst>
                  <a:ext uri="{FF2B5EF4-FFF2-40B4-BE49-F238E27FC236}">
                    <a16:creationId xmlns:a16="http://schemas.microsoft.com/office/drawing/2014/main" id="{2A36DE03-15BD-4F65-ABEC-3D825C894413}"/>
                  </a:ext>
                </a:extLst>
              </p:cNvPr>
              <p:cNvSpPr/>
              <p:nvPr/>
            </p:nvSpPr>
            <p:spPr>
              <a:xfrm>
                <a:off x="19375964" y="29888543"/>
                <a:ext cx="845804" cy="574877"/>
              </a:xfrm>
              <a:prstGeom prst="horizontalScroll">
                <a:avLst/>
              </a:prstGeom>
              <a:solidFill>
                <a:srgbClr val="70AD47">
                  <a:lumMod val="50000"/>
                </a:srgb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Georgia" panose="02040502050405020303" pitchFamily="18" charset="0"/>
                    <a:ea typeface="+mn-ea"/>
                    <a:cs typeface="+mn-cs"/>
                  </a:rPr>
                  <a:t>PPs</a:t>
                </a:r>
              </a:p>
            </p:txBody>
          </p:sp>
          <p:sp>
            <p:nvSpPr>
              <p:cNvPr id="111" name="Folded Corner 16">
                <a:extLst>
                  <a:ext uri="{FF2B5EF4-FFF2-40B4-BE49-F238E27FC236}">
                    <a16:creationId xmlns:a16="http://schemas.microsoft.com/office/drawing/2014/main" id="{C3FAA67C-50B7-438C-B79D-9158F3C08616}"/>
                  </a:ext>
                </a:extLst>
              </p:cNvPr>
              <p:cNvSpPr/>
              <p:nvPr/>
            </p:nvSpPr>
            <p:spPr>
              <a:xfrm>
                <a:off x="18163192" y="28920821"/>
                <a:ext cx="1004115" cy="516925"/>
              </a:xfrm>
              <a:prstGeom prst="foldedCorner">
                <a:avLst/>
              </a:prstGeom>
              <a:solidFill>
                <a:srgbClr val="ED7D31">
                  <a:lumMod val="50000"/>
                </a:srgb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Light" panose="020F0302020204030204"/>
                    <a:ea typeface="+mn-ea"/>
                    <a:cs typeface="+mn-cs"/>
                  </a:rPr>
                  <a:t>Query</a:t>
                </a:r>
              </a:p>
            </p:txBody>
          </p:sp>
          <p:sp>
            <p:nvSpPr>
              <p:cNvPr id="112" name="Folded Corner 16">
                <a:extLst>
                  <a:ext uri="{FF2B5EF4-FFF2-40B4-BE49-F238E27FC236}">
                    <a16:creationId xmlns:a16="http://schemas.microsoft.com/office/drawing/2014/main" id="{56440E03-4F90-46B4-8FAC-363D84E8FEE4}"/>
                  </a:ext>
                </a:extLst>
              </p:cNvPr>
              <p:cNvSpPr/>
              <p:nvPr/>
            </p:nvSpPr>
            <p:spPr>
              <a:xfrm>
                <a:off x="18121545" y="28860484"/>
                <a:ext cx="1004115" cy="516925"/>
              </a:xfrm>
              <a:prstGeom prst="foldedCorner">
                <a:avLst/>
              </a:prstGeom>
              <a:solidFill>
                <a:srgbClr val="ED7D31">
                  <a:lumMod val="50000"/>
                </a:srgb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Light" panose="020F0302020204030204"/>
                    <a:ea typeface="+mn-ea"/>
                    <a:cs typeface="+mn-cs"/>
                  </a:rPr>
                  <a:t>Query</a:t>
                </a:r>
              </a:p>
            </p:txBody>
          </p:sp>
          <p:sp>
            <p:nvSpPr>
              <p:cNvPr id="113" name="Folded Corner 16">
                <a:extLst>
                  <a:ext uri="{FF2B5EF4-FFF2-40B4-BE49-F238E27FC236}">
                    <a16:creationId xmlns:a16="http://schemas.microsoft.com/office/drawing/2014/main" id="{1610222A-0C55-4B7F-85C7-7D3DE3A34A25}"/>
                  </a:ext>
                </a:extLst>
              </p:cNvPr>
              <p:cNvSpPr/>
              <p:nvPr/>
            </p:nvSpPr>
            <p:spPr>
              <a:xfrm>
                <a:off x="18079898" y="28800147"/>
                <a:ext cx="1087409" cy="516925"/>
              </a:xfrm>
              <a:prstGeom prst="foldedCorner">
                <a:avLst/>
              </a:prstGeom>
              <a:solidFill>
                <a:srgbClr val="ED7D31">
                  <a:lumMod val="50000"/>
                </a:srgb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Georgia" panose="02040502050405020303" pitchFamily="18" charset="0"/>
                    <a:ea typeface="+mn-ea"/>
                    <a:cs typeface="+mn-cs"/>
                  </a:rPr>
                  <a:t>Queries</a:t>
                </a:r>
              </a:p>
            </p:txBody>
          </p:sp>
          <p:sp>
            <p:nvSpPr>
              <p:cNvPr id="114" name="Can 19">
                <a:extLst>
                  <a:ext uri="{FF2B5EF4-FFF2-40B4-BE49-F238E27FC236}">
                    <a16:creationId xmlns:a16="http://schemas.microsoft.com/office/drawing/2014/main" id="{339EAAAA-4BA1-46EF-AA25-C40940AAA62D}"/>
                  </a:ext>
                </a:extLst>
              </p:cNvPr>
              <p:cNvSpPr/>
              <p:nvPr/>
            </p:nvSpPr>
            <p:spPr>
              <a:xfrm>
                <a:off x="20459763" y="28800148"/>
                <a:ext cx="1013509" cy="637600"/>
              </a:xfrm>
              <a:prstGeom prst="can">
                <a:avLst/>
              </a:prstGeom>
              <a:solidFill>
                <a:srgbClr val="4472C4">
                  <a:lumMod val="50000"/>
                </a:srgbClr>
              </a:solidFill>
              <a:ln w="12700" cap="flat" cmpd="sng" algn="ctr">
                <a:solidFill>
                  <a:srgbClr val="4472C4">
                    <a:shade val="50000"/>
                  </a:srgb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Georgia" panose="02040502050405020303" pitchFamily="18" charset="0"/>
                    <a:ea typeface="+mn-ea"/>
                    <a:cs typeface="+mn-cs"/>
                  </a:rPr>
                  <a:t>Results</a:t>
                </a:r>
              </a:p>
            </p:txBody>
          </p:sp>
          <p:sp>
            <p:nvSpPr>
              <p:cNvPr id="115" name="Can 18">
                <a:extLst>
                  <a:ext uri="{FF2B5EF4-FFF2-40B4-BE49-F238E27FC236}">
                    <a16:creationId xmlns:a16="http://schemas.microsoft.com/office/drawing/2014/main" id="{F109080F-AC8B-4C12-AD81-DD23049CEC00}"/>
                  </a:ext>
                </a:extLst>
              </p:cNvPr>
              <p:cNvSpPr/>
              <p:nvPr/>
            </p:nvSpPr>
            <p:spPr>
              <a:xfrm>
                <a:off x="19304504" y="28834068"/>
                <a:ext cx="973949" cy="509355"/>
              </a:xfrm>
              <a:prstGeom prst="can">
                <a:avLst/>
              </a:prstGeom>
              <a:solidFill>
                <a:srgbClr val="4472C4">
                  <a:lumMod val="50000"/>
                </a:srgbClr>
              </a:solidFill>
              <a:ln w="12700" cap="flat" cmpd="sng" algn="ctr">
                <a:solidFill>
                  <a:srgbClr val="4472C4">
                    <a:shade val="50000"/>
                  </a:srgb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Georgia" panose="02040502050405020303" pitchFamily="18" charset="0"/>
                    <a:ea typeface="+mn-ea"/>
                    <a:cs typeface="+mn-cs"/>
                  </a:rPr>
                  <a:t>Inputs</a:t>
                </a:r>
              </a:p>
            </p:txBody>
          </p:sp>
          <p:sp>
            <p:nvSpPr>
              <p:cNvPr id="116" name="Rounded Rectangle 21">
                <a:extLst>
                  <a:ext uri="{FF2B5EF4-FFF2-40B4-BE49-F238E27FC236}">
                    <a16:creationId xmlns:a16="http://schemas.microsoft.com/office/drawing/2014/main" id="{78260400-3C66-4C68-AECB-95009C30A365}"/>
                  </a:ext>
                </a:extLst>
              </p:cNvPr>
              <p:cNvSpPr/>
              <p:nvPr/>
            </p:nvSpPr>
            <p:spPr>
              <a:xfrm>
                <a:off x="19007725" y="29536543"/>
                <a:ext cx="1559815" cy="334127"/>
              </a:xfrm>
              <a:prstGeom prst="roundRect">
                <a:avLst/>
              </a:prstGeom>
              <a:solidFill>
                <a:sysClr val="window" lastClr="FFFFFF"/>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FF0000"/>
                    </a:solidFill>
                    <a:effectLst/>
                    <a:uLnTx/>
                    <a:uFillTx/>
                    <a:latin typeface="Georgia" panose="02040502050405020303" pitchFamily="18" charset="0"/>
                    <a:ea typeface="+mn-ea"/>
                    <a:cs typeface="+mn-cs"/>
                  </a:rPr>
                  <a:t>PP Trainer</a:t>
                </a:r>
              </a:p>
            </p:txBody>
          </p:sp>
          <p:sp>
            <p:nvSpPr>
              <p:cNvPr id="117" name="Right Arrow 34">
                <a:extLst>
                  <a:ext uri="{FF2B5EF4-FFF2-40B4-BE49-F238E27FC236}">
                    <a16:creationId xmlns:a16="http://schemas.microsoft.com/office/drawing/2014/main" id="{15D9D524-AF65-4B68-9217-CE54B891B6F5}"/>
                  </a:ext>
                </a:extLst>
              </p:cNvPr>
              <p:cNvSpPr/>
              <p:nvPr/>
            </p:nvSpPr>
            <p:spPr>
              <a:xfrm rot="3011039">
                <a:off x="18916711" y="29318484"/>
                <a:ext cx="304587" cy="282410"/>
              </a:xfrm>
              <a:prstGeom prst="rightArrow">
                <a:avLst/>
              </a:prstGeom>
              <a:solidFill>
                <a:srgbClr val="70AD47">
                  <a:lumMod val="20000"/>
                  <a:lumOff val="80000"/>
                </a:srgbClr>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8" name="Right Arrow 34">
                <a:extLst>
                  <a:ext uri="{FF2B5EF4-FFF2-40B4-BE49-F238E27FC236}">
                    <a16:creationId xmlns:a16="http://schemas.microsoft.com/office/drawing/2014/main" id="{5B817D4E-40C8-4695-AADA-B315E460A2F9}"/>
                  </a:ext>
                </a:extLst>
              </p:cNvPr>
              <p:cNvSpPr/>
              <p:nvPr/>
            </p:nvSpPr>
            <p:spPr>
              <a:xfrm rot="5400000">
                <a:off x="19647695" y="29334240"/>
                <a:ext cx="290031" cy="282410"/>
              </a:xfrm>
              <a:prstGeom prst="rightArrow">
                <a:avLst/>
              </a:prstGeom>
              <a:solidFill>
                <a:srgbClr val="70AD47">
                  <a:lumMod val="20000"/>
                  <a:lumOff val="80000"/>
                </a:srgbClr>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9" name="Right Arrow 34">
                <a:extLst>
                  <a:ext uri="{FF2B5EF4-FFF2-40B4-BE49-F238E27FC236}">
                    <a16:creationId xmlns:a16="http://schemas.microsoft.com/office/drawing/2014/main" id="{CFD6EF53-D8F0-44C3-8D5D-FE0D64DFBDB3}"/>
                  </a:ext>
                </a:extLst>
              </p:cNvPr>
              <p:cNvSpPr/>
              <p:nvPr/>
            </p:nvSpPr>
            <p:spPr>
              <a:xfrm rot="7414779">
                <a:off x="20407564" y="29366391"/>
                <a:ext cx="290031" cy="282410"/>
              </a:xfrm>
              <a:prstGeom prst="rightArrow">
                <a:avLst/>
              </a:prstGeom>
              <a:solidFill>
                <a:srgbClr val="70AD47">
                  <a:lumMod val="20000"/>
                  <a:lumOff val="80000"/>
                </a:srgbClr>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0" name="Right Arrow 34">
                <a:extLst>
                  <a:ext uri="{FF2B5EF4-FFF2-40B4-BE49-F238E27FC236}">
                    <a16:creationId xmlns:a16="http://schemas.microsoft.com/office/drawing/2014/main" id="{353D477E-2C00-402F-AD35-DEB01E943935}"/>
                  </a:ext>
                </a:extLst>
              </p:cNvPr>
              <p:cNvSpPr/>
              <p:nvPr/>
            </p:nvSpPr>
            <p:spPr>
              <a:xfrm rot="5400000">
                <a:off x="19642584" y="29852913"/>
                <a:ext cx="290031" cy="282410"/>
              </a:xfrm>
              <a:prstGeom prst="rightArrow">
                <a:avLst/>
              </a:prstGeom>
              <a:solidFill>
                <a:srgbClr val="70AD47">
                  <a:lumMod val="20000"/>
                  <a:lumOff val="80000"/>
                </a:srgbClr>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1" name="TextBox 120">
                <a:extLst>
                  <a:ext uri="{FF2B5EF4-FFF2-40B4-BE49-F238E27FC236}">
                    <a16:creationId xmlns:a16="http://schemas.microsoft.com/office/drawing/2014/main" id="{DFF908E1-FDB4-454F-A998-2605935D39CC}"/>
                  </a:ext>
                </a:extLst>
              </p:cNvPr>
              <p:cNvSpPr txBox="1"/>
              <p:nvPr/>
            </p:nvSpPr>
            <p:spPr>
              <a:xfrm>
                <a:off x="18746292" y="30466527"/>
                <a:ext cx="2139321" cy="317625"/>
              </a:xfrm>
              <a:prstGeom prst="rect">
                <a:avLst/>
              </a:prstGeom>
              <a:noFill/>
            </p:spPr>
            <p:txBody>
              <a:bodyPr wrap="none" rtlCol="0">
                <a:spAutoFit/>
              </a:bodyPr>
              <a:lstStyle/>
              <a:p>
                <a:pPr marL="342900" marR="0" lvl="0" indent="-342900" algn="ctr" defTabSz="914400" eaLnBrk="1" fontAlgn="auto" latinLnBrk="0" hangingPunct="1">
                  <a:lnSpc>
                    <a:spcPct val="100000"/>
                  </a:lnSpc>
                  <a:spcBef>
                    <a:spcPts val="0"/>
                  </a:spcBef>
                  <a:spcAft>
                    <a:spcPts val="0"/>
                  </a:spcAft>
                  <a:buClrTx/>
                  <a:buSzTx/>
                  <a:buFont typeface="+mj-lt"/>
                  <a:buAutoNum type="alphaLcParenR" startAt="2"/>
                  <a:tabLst/>
                  <a:defRPr/>
                </a:pPr>
                <a:r>
                  <a:rPr kumimoji="0" lang="en-US" sz="1800" b="0" i="0" u="none" strike="noStrike" kern="0" cap="none" spc="0" normalizeH="0" baseline="0" noProof="0" dirty="0">
                    <a:ln>
                      <a:noFill/>
                    </a:ln>
                    <a:solidFill>
                      <a:prstClr val="black"/>
                    </a:solidFill>
                    <a:effectLst/>
                    <a:uLnTx/>
                    <a:uFillTx/>
                    <a:latin typeface="Georgia" panose="02040502050405020303" pitchFamily="18" charset="0"/>
                  </a:rPr>
                  <a:t>Constructing PPs.</a:t>
                </a:r>
              </a:p>
            </p:txBody>
          </p:sp>
        </p:grpSp>
        <p:grpSp>
          <p:nvGrpSpPr>
            <p:cNvPr id="78" name="Group 77">
              <a:extLst>
                <a:ext uri="{FF2B5EF4-FFF2-40B4-BE49-F238E27FC236}">
                  <a16:creationId xmlns:a16="http://schemas.microsoft.com/office/drawing/2014/main" id="{C873A761-9705-4AA4-9F37-3EEFCA72B280}"/>
                </a:ext>
              </a:extLst>
            </p:cNvPr>
            <p:cNvGrpSpPr/>
            <p:nvPr/>
          </p:nvGrpSpPr>
          <p:grpSpPr>
            <a:xfrm>
              <a:off x="21639490" y="28827500"/>
              <a:ext cx="4071252" cy="2275323"/>
              <a:chOff x="21639490" y="28721210"/>
              <a:chExt cx="3436538" cy="2011063"/>
            </a:xfrm>
          </p:grpSpPr>
          <p:sp>
            <p:nvSpPr>
              <p:cNvPr id="79" name="Rectangle 78">
                <a:extLst>
                  <a:ext uri="{FF2B5EF4-FFF2-40B4-BE49-F238E27FC236}">
                    <a16:creationId xmlns:a16="http://schemas.microsoft.com/office/drawing/2014/main" id="{CEE8AFE0-8B07-4F77-84A3-E2BD125F90DB}"/>
                  </a:ext>
                </a:extLst>
              </p:cNvPr>
              <p:cNvSpPr/>
              <p:nvPr/>
            </p:nvSpPr>
            <p:spPr>
              <a:xfrm>
                <a:off x="21639490" y="28721210"/>
                <a:ext cx="3436538" cy="1735587"/>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80" name="Straight Arrow Connector 79">
                <a:extLst>
                  <a:ext uri="{FF2B5EF4-FFF2-40B4-BE49-F238E27FC236}">
                    <a16:creationId xmlns:a16="http://schemas.microsoft.com/office/drawing/2014/main" id="{AF532B03-36F8-4ADF-89DD-7D965661252A}"/>
                  </a:ext>
                </a:extLst>
              </p:cNvPr>
              <p:cNvCxnSpPr>
                <a:cxnSpLocks/>
                <a:stCxn id="82" idx="2"/>
                <a:endCxn id="104" idx="7"/>
              </p:cNvCxnSpPr>
              <p:nvPr/>
            </p:nvCxnSpPr>
            <p:spPr>
              <a:xfrm flipH="1">
                <a:off x="23722441" y="29069459"/>
                <a:ext cx="457625" cy="363124"/>
              </a:xfrm>
              <a:prstGeom prst="straightConnector1">
                <a:avLst/>
              </a:prstGeom>
              <a:noFill/>
              <a:ln w="25400" cap="flat" cmpd="sng" algn="ctr">
                <a:solidFill>
                  <a:srgbClr val="ED7D31"/>
                </a:solidFill>
                <a:prstDash val="solid"/>
                <a:miter lim="800000"/>
                <a:tailEnd type="triangle"/>
              </a:ln>
              <a:effectLst/>
            </p:spPr>
          </p:cxnSp>
          <p:cxnSp>
            <p:nvCxnSpPr>
              <p:cNvPr id="81" name="Straight Arrow Connector 80">
                <a:extLst>
                  <a:ext uri="{FF2B5EF4-FFF2-40B4-BE49-F238E27FC236}">
                    <a16:creationId xmlns:a16="http://schemas.microsoft.com/office/drawing/2014/main" id="{ADDE88A2-45AC-4082-A2E2-EBE295FFD4C1}"/>
                  </a:ext>
                </a:extLst>
              </p:cNvPr>
              <p:cNvCxnSpPr>
                <a:cxnSpLocks/>
                <a:endCxn id="105" idx="7"/>
              </p:cNvCxnSpPr>
              <p:nvPr/>
            </p:nvCxnSpPr>
            <p:spPr>
              <a:xfrm flipH="1">
                <a:off x="23951796" y="29255580"/>
                <a:ext cx="241757" cy="259789"/>
              </a:xfrm>
              <a:prstGeom prst="straightConnector1">
                <a:avLst/>
              </a:prstGeom>
              <a:noFill/>
              <a:ln w="25400" cap="flat" cmpd="sng" algn="ctr">
                <a:solidFill>
                  <a:srgbClr val="ED7D31"/>
                </a:solidFill>
                <a:prstDash val="solid"/>
                <a:miter lim="800000"/>
                <a:tailEnd type="triangle"/>
              </a:ln>
              <a:effectLst/>
            </p:spPr>
          </p:cxnSp>
          <p:sp>
            <p:nvSpPr>
              <p:cNvPr id="82" name="Can 18">
                <a:extLst>
                  <a:ext uri="{FF2B5EF4-FFF2-40B4-BE49-F238E27FC236}">
                    <a16:creationId xmlns:a16="http://schemas.microsoft.com/office/drawing/2014/main" id="{C7BD2043-8C8F-4B94-BC7B-2D3D64F83DED}"/>
                  </a:ext>
                </a:extLst>
              </p:cNvPr>
              <p:cNvSpPr/>
              <p:nvPr/>
            </p:nvSpPr>
            <p:spPr>
              <a:xfrm>
                <a:off x="24180066" y="28814781"/>
                <a:ext cx="831329" cy="509355"/>
              </a:xfrm>
              <a:prstGeom prst="can">
                <a:avLst/>
              </a:prstGeom>
              <a:solidFill>
                <a:srgbClr val="4472C4">
                  <a:lumMod val="50000"/>
                </a:srgbClr>
              </a:solidFill>
              <a:ln w="12700" cap="flat" cmpd="sng" algn="ctr">
                <a:solidFill>
                  <a:srgbClr val="4472C4">
                    <a:shade val="50000"/>
                  </a:srgb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Georgia" panose="02040502050405020303" pitchFamily="18" charset="0"/>
                    <a:ea typeface="+mn-ea"/>
                    <a:cs typeface="+mn-cs"/>
                  </a:rPr>
                  <a:t>Input</a:t>
                </a:r>
              </a:p>
            </p:txBody>
          </p:sp>
          <p:sp>
            <p:nvSpPr>
              <p:cNvPr id="83" name="Can 19">
                <a:extLst>
                  <a:ext uri="{FF2B5EF4-FFF2-40B4-BE49-F238E27FC236}">
                    <a16:creationId xmlns:a16="http://schemas.microsoft.com/office/drawing/2014/main" id="{B1FB3C7E-5F2A-4BE2-B166-4098707B2676}"/>
                  </a:ext>
                </a:extLst>
              </p:cNvPr>
              <p:cNvSpPr/>
              <p:nvPr/>
            </p:nvSpPr>
            <p:spPr>
              <a:xfrm>
                <a:off x="24011730" y="29875512"/>
                <a:ext cx="1013509" cy="507803"/>
              </a:xfrm>
              <a:prstGeom prst="can">
                <a:avLst/>
              </a:prstGeom>
              <a:solidFill>
                <a:srgbClr val="4472C4">
                  <a:lumMod val="50000"/>
                </a:srgbClr>
              </a:solidFill>
              <a:ln w="12700" cap="flat" cmpd="sng" algn="ctr">
                <a:solidFill>
                  <a:srgbClr val="4472C4">
                    <a:shade val="50000"/>
                  </a:srgb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Georgia" panose="02040502050405020303" pitchFamily="18" charset="0"/>
                    <a:ea typeface="+mn-ea"/>
                    <a:cs typeface="+mn-cs"/>
                  </a:rPr>
                  <a:t>Results</a:t>
                </a:r>
              </a:p>
            </p:txBody>
          </p:sp>
          <p:sp>
            <p:nvSpPr>
              <p:cNvPr id="84" name="Right Arrow 35">
                <a:extLst>
                  <a:ext uri="{FF2B5EF4-FFF2-40B4-BE49-F238E27FC236}">
                    <a16:creationId xmlns:a16="http://schemas.microsoft.com/office/drawing/2014/main" id="{C685CD92-566D-40B6-835F-A0984F0922C1}"/>
                  </a:ext>
                </a:extLst>
              </p:cNvPr>
              <p:cNvSpPr/>
              <p:nvPr/>
            </p:nvSpPr>
            <p:spPr>
              <a:xfrm rot="10800000">
                <a:off x="23742461" y="28924071"/>
                <a:ext cx="431778" cy="290773"/>
              </a:xfrm>
              <a:prstGeom prst="rightArrow">
                <a:avLst/>
              </a:prstGeom>
              <a:solidFill>
                <a:srgbClr val="70AD47">
                  <a:lumMod val="20000"/>
                  <a:lumOff val="80000"/>
                </a:srgbClr>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5" name="Oval 84">
                <a:extLst>
                  <a:ext uri="{FF2B5EF4-FFF2-40B4-BE49-F238E27FC236}">
                    <a16:creationId xmlns:a16="http://schemas.microsoft.com/office/drawing/2014/main" id="{A6CC9A89-EC34-405C-BF31-FD195365D734}"/>
                  </a:ext>
                </a:extLst>
              </p:cNvPr>
              <p:cNvSpPr/>
              <p:nvPr/>
            </p:nvSpPr>
            <p:spPr>
              <a:xfrm>
                <a:off x="23072235" y="29663471"/>
                <a:ext cx="200823" cy="206770"/>
              </a:xfrm>
              <a:prstGeom prst="ellipse">
                <a:avLst/>
              </a:prstGeom>
              <a:solidFill>
                <a:srgbClr val="FFC000">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6" name="Oval 85">
                <a:extLst>
                  <a:ext uri="{FF2B5EF4-FFF2-40B4-BE49-F238E27FC236}">
                    <a16:creationId xmlns:a16="http://schemas.microsoft.com/office/drawing/2014/main" id="{0743078C-414F-4240-8F3E-1D1FB3C16B1F}"/>
                  </a:ext>
                </a:extLst>
              </p:cNvPr>
              <p:cNvSpPr/>
              <p:nvPr/>
            </p:nvSpPr>
            <p:spPr>
              <a:xfrm>
                <a:off x="23172647" y="30176968"/>
                <a:ext cx="200823" cy="206770"/>
              </a:xfrm>
              <a:prstGeom prst="ellipse">
                <a:avLst/>
              </a:prstGeom>
              <a:solidFill>
                <a:srgbClr val="FFC000">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7" name="Oval 86">
                <a:extLst>
                  <a:ext uri="{FF2B5EF4-FFF2-40B4-BE49-F238E27FC236}">
                    <a16:creationId xmlns:a16="http://schemas.microsoft.com/office/drawing/2014/main" id="{F91E7A8F-F2CD-4C1F-AA1A-27309F259977}"/>
                  </a:ext>
                </a:extLst>
              </p:cNvPr>
              <p:cNvSpPr/>
              <p:nvPr/>
            </p:nvSpPr>
            <p:spPr>
              <a:xfrm>
                <a:off x="23251537" y="29898681"/>
                <a:ext cx="200823" cy="206770"/>
              </a:xfrm>
              <a:prstGeom prst="ellipse">
                <a:avLst/>
              </a:prstGeom>
              <a:solidFill>
                <a:srgbClr val="FFC000">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8" name="Oval 87">
                <a:extLst>
                  <a:ext uri="{FF2B5EF4-FFF2-40B4-BE49-F238E27FC236}">
                    <a16:creationId xmlns:a16="http://schemas.microsoft.com/office/drawing/2014/main" id="{42919FBB-2A11-4685-AB5E-A14A36B9215D}"/>
                  </a:ext>
                </a:extLst>
              </p:cNvPr>
              <p:cNvSpPr/>
              <p:nvPr/>
            </p:nvSpPr>
            <p:spPr>
              <a:xfrm>
                <a:off x="23458456" y="29663471"/>
                <a:ext cx="200823" cy="206770"/>
              </a:xfrm>
              <a:prstGeom prst="ellipse">
                <a:avLst/>
              </a:prstGeom>
              <a:solidFill>
                <a:srgbClr val="FFC000">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9" name="Oval 88">
                <a:extLst>
                  <a:ext uri="{FF2B5EF4-FFF2-40B4-BE49-F238E27FC236}">
                    <a16:creationId xmlns:a16="http://schemas.microsoft.com/office/drawing/2014/main" id="{0761F82E-1EF0-49AE-A47C-9A5C237B2E11}"/>
                  </a:ext>
                </a:extLst>
              </p:cNvPr>
              <p:cNvSpPr/>
              <p:nvPr/>
            </p:nvSpPr>
            <p:spPr>
              <a:xfrm>
                <a:off x="23448104" y="30176968"/>
                <a:ext cx="200823" cy="206770"/>
              </a:xfrm>
              <a:prstGeom prst="ellipse">
                <a:avLst/>
              </a:prstGeom>
              <a:solidFill>
                <a:srgbClr val="FFC000">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90" name="Straight Arrow Connector 89">
                <a:extLst>
                  <a:ext uri="{FF2B5EF4-FFF2-40B4-BE49-F238E27FC236}">
                    <a16:creationId xmlns:a16="http://schemas.microsoft.com/office/drawing/2014/main" id="{6199B3A2-C3FA-491C-B495-D3335B3F9C75}"/>
                  </a:ext>
                </a:extLst>
              </p:cNvPr>
              <p:cNvCxnSpPr>
                <a:cxnSpLocks/>
              </p:cNvCxnSpPr>
              <p:nvPr/>
            </p:nvCxnSpPr>
            <p:spPr>
              <a:xfrm>
                <a:off x="23214485" y="29790059"/>
                <a:ext cx="100412" cy="206770"/>
              </a:xfrm>
              <a:prstGeom prst="straightConnector1">
                <a:avLst/>
              </a:prstGeom>
              <a:noFill/>
              <a:ln w="6350" cap="flat" cmpd="sng" algn="ctr">
                <a:solidFill>
                  <a:srgbClr val="ED7D31"/>
                </a:solidFill>
                <a:prstDash val="solid"/>
                <a:miter lim="800000"/>
                <a:tailEnd type="triangle"/>
              </a:ln>
              <a:effectLst/>
            </p:spPr>
          </p:cxnSp>
          <p:cxnSp>
            <p:nvCxnSpPr>
              <p:cNvPr id="91" name="Straight Arrow Connector 90">
                <a:extLst>
                  <a:ext uri="{FF2B5EF4-FFF2-40B4-BE49-F238E27FC236}">
                    <a16:creationId xmlns:a16="http://schemas.microsoft.com/office/drawing/2014/main" id="{04E2DE02-49C5-4A97-8ED7-11344E8A6241}"/>
                  </a:ext>
                </a:extLst>
              </p:cNvPr>
              <p:cNvCxnSpPr>
                <a:cxnSpLocks/>
              </p:cNvCxnSpPr>
              <p:nvPr/>
            </p:nvCxnSpPr>
            <p:spPr>
              <a:xfrm flipH="1">
                <a:off x="23389603" y="29799164"/>
                <a:ext cx="100412" cy="206770"/>
              </a:xfrm>
              <a:prstGeom prst="straightConnector1">
                <a:avLst/>
              </a:prstGeom>
              <a:noFill/>
              <a:ln w="6350" cap="flat" cmpd="sng" algn="ctr">
                <a:solidFill>
                  <a:srgbClr val="ED7D31"/>
                </a:solidFill>
                <a:prstDash val="solid"/>
                <a:miter lim="800000"/>
                <a:tailEnd type="triangle"/>
              </a:ln>
              <a:effectLst/>
            </p:spPr>
          </p:cxnSp>
          <p:cxnSp>
            <p:nvCxnSpPr>
              <p:cNvPr id="92" name="Straight Arrow Connector 91">
                <a:extLst>
                  <a:ext uri="{FF2B5EF4-FFF2-40B4-BE49-F238E27FC236}">
                    <a16:creationId xmlns:a16="http://schemas.microsoft.com/office/drawing/2014/main" id="{8B325403-98EC-4C1F-B66F-CEA18EC8E0EF}"/>
                  </a:ext>
                </a:extLst>
              </p:cNvPr>
              <p:cNvCxnSpPr>
                <a:cxnSpLocks/>
              </p:cNvCxnSpPr>
              <p:nvPr/>
            </p:nvCxnSpPr>
            <p:spPr>
              <a:xfrm flipH="1">
                <a:off x="23233435" y="30080852"/>
                <a:ext cx="100412" cy="206770"/>
              </a:xfrm>
              <a:prstGeom prst="straightConnector1">
                <a:avLst/>
              </a:prstGeom>
              <a:noFill/>
              <a:ln w="6350" cap="flat" cmpd="sng" algn="ctr">
                <a:solidFill>
                  <a:srgbClr val="ED7D31"/>
                </a:solidFill>
                <a:prstDash val="solid"/>
                <a:miter lim="800000"/>
                <a:tailEnd type="triangle"/>
              </a:ln>
              <a:effectLst/>
            </p:spPr>
          </p:cxnSp>
          <p:cxnSp>
            <p:nvCxnSpPr>
              <p:cNvPr id="93" name="Straight Arrow Connector 92">
                <a:extLst>
                  <a:ext uri="{FF2B5EF4-FFF2-40B4-BE49-F238E27FC236}">
                    <a16:creationId xmlns:a16="http://schemas.microsoft.com/office/drawing/2014/main" id="{EA888152-E481-4831-885F-808C3E689E3B}"/>
                  </a:ext>
                </a:extLst>
              </p:cNvPr>
              <p:cNvCxnSpPr>
                <a:cxnSpLocks/>
              </p:cNvCxnSpPr>
              <p:nvPr/>
            </p:nvCxnSpPr>
            <p:spPr>
              <a:xfrm>
                <a:off x="23397897" y="30070449"/>
                <a:ext cx="100412" cy="206770"/>
              </a:xfrm>
              <a:prstGeom prst="straightConnector1">
                <a:avLst/>
              </a:prstGeom>
              <a:noFill/>
              <a:ln w="6350" cap="flat" cmpd="sng" algn="ctr">
                <a:solidFill>
                  <a:srgbClr val="ED7D31"/>
                </a:solidFill>
                <a:prstDash val="solid"/>
                <a:miter lim="800000"/>
                <a:tailEnd type="triangle"/>
              </a:ln>
              <a:effectLst/>
            </p:spPr>
          </p:cxnSp>
          <p:cxnSp>
            <p:nvCxnSpPr>
              <p:cNvPr id="94" name="Straight Arrow Connector 93">
                <a:extLst>
                  <a:ext uri="{FF2B5EF4-FFF2-40B4-BE49-F238E27FC236}">
                    <a16:creationId xmlns:a16="http://schemas.microsoft.com/office/drawing/2014/main" id="{60F7D2CA-2BD4-4DC9-9CC7-4D4B999B2B8D}"/>
                  </a:ext>
                </a:extLst>
              </p:cNvPr>
              <p:cNvCxnSpPr>
                <a:cxnSpLocks/>
                <a:stCxn id="88" idx="4"/>
                <a:endCxn id="89" idx="0"/>
              </p:cNvCxnSpPr>
              <p:nvPr/>
            </p:nvCxnSpPr>
            <p:spPr>
              <a:xfrm flipH="1">
                <a:off x="23548515" y="29870241"/>
                <a:ext cx="10352" cy="306727"/>
              </a:xfrm>
              <a:prstGeom prst="straightConnector1">
                <a:avLst/>
              </a:prstGeom>
              <a:noFill/>
              <a:ln w="6350" cap="flat" cmpd="sng" algn="ctr">
                <a:solidFill>
                  <a:srgbClr val="ED7D31"/>
                </a:solidFill>
                <a:prstDash val="solid"/>
                <a:miter lim="800000"/>
                <a:tailEnd type="triangle"/>
              </a:ln>
              <a:effectLst/>
            </p:spPr>
          </p:cxnSp>
          <p:sp>
            <p:nvSpPr>
              <p:cNvPr id="95" name="TextBox 94">
                <a:extLst>
                  <a:ext uri="{FF2B5EF4-FFF2-40B4-BE49-F238E27FC236}">
                    <a16:creationId xmlns:a16="http://schemas.microsoft.com/office/drawing/2014/main" id="{985CE9BF-638B-4376-81A8-377B1BC79E19}"/>
                  </a:ext>
                </a:extLst>
              </p:cNvPr>
              <p:cNvSpPr txBox="1"/>
              <p:nvPr/>
            </p:nvSpPr>
            <p:spPr>
              <a:xfrm>
                <a:off x="22535959" y="29884208"/>
                <a:ext cx="636223" cy="32643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0000"/>
                    </a:solidFill>
                    <a:effectLst/>
                    <a:uLnTx/>
                    <a:uFillTx/>
                    <a:latin typeface="Georgia" panose="02040502050405020303" pitchFamily="18" charset="0"/>
                  </a:rPr>
                  <a:t>Plan*</a:t>
                </a:r>
              </a:p>
            </p:txBody>
          </p:sp>
          <p:sp>
            <p:nvSpPr>
              <p:cNvPr id="96" name="Folded Corner 16">
                <a:extLst>
                  <a:ext uri="{FF2B5EF4-FFF2-40B4-BE49-F238E27FC236}">
                    <a16:creationId xmlns:a16="http://schemas.microsoft.com/office/drawing/2014/main" id="{92CB598C-84C1-4EB3-8629-A6E08B8AD713}"/>
                  </a:ext>
                </a:extLst>
              </p:cNvPr>
              <p:cNvSpPr/>
              <p:nvPr/>
            </p:nvSpPr>
            <p:spPr>
              <a:xfrm>
                <a:off x="21673222" y="28810995"/>
                <a:ext cx="939555" cy="516925"/>
              </a:xfrm>
              <a:prstGeom prst="foldedCorner">
                <a:avLst/>
              </a:prstGeom>
              <a:solidFill>
                <a:srgbClr val="ED7D31">
                  <a:lumMod val="50000"/>
                </a:srgb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Georgia" panose="02040502050405020303" pitchFamily="18" charset="0"/>
                    <a:ea typeface="+mn-ea"/>
                    <a:cs typeface="+mn-cs"/>
                  </a:rPr>
                  <a:t>Query</a:t>
                </a:r>
              </a:p>
            </p:txBody>
          </p:sp>
          <p:sp>
            <p:nvSpPr>
              <p:cNvPr id="97" name="Right Arrow 34">
                <a:extLst>
                  <a:ext uri="{FF2B5EF4-FFF2-40B4-BE49-F238E27FC236}">
                    <a16:creationId xmlns:a16="http://schemas.microsoft.com/office/drawing/2014/main" id="{2725E84B-0AC0-46A9-AA86-AD9240E4785E}"/>
                  </a:ext>
                </a:extLst>
              </p:cNvPr>
              <p:cNvSpPr/>
              <p:nvPr/>
            </p:nvSpPr>
            <p:spPr>
              <a:xfrm>
                <a:off x="22568404" y="28924072"/>
                <a:ext cx="443089" cy="290773"/>
              </a:xfrm>
              <a:prstGeom prst="rightArrow">
                <a:avLst/>
              </a:prstGeom>
              <a:solidFill>
                <a:srgbClr val="70AD47">
                  <a:lumMod val="20000"/>
                  <a:lumOff val="80000"/>
                </a:srgbClr>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8" name="Rounded Rectangle 21">
                <a:extLst>
                  <a:ext uri="{FF2B5EF4-FFF2-40B4-BE49-F238E27FC236}">
                    <a16:creationId xmlns:a16="http://schemas.microsoft.com/office/drawing/2014/main" id="{E0C37A46-D96C-41A9-B283-2BE2A4217FB6}"/>
                  </a:ext>
                </a:extLst>
              </p:cNvPr>
              <p:cNvSpPr/>
              <p:nvPr/>
            </p:nvSpPr>
            <p:spPr>
              <a:xfrm>
                <a:off x="23063708" y="28883333"/>
                <a:ext cx="672925" cy="404916"/>
              </a:xfrm>
              <a:prstGeom prst="roundRect">
                <a:avLst/>
              </a:prstGeom>
              <a:solidFill>
                <a:sysClr val="window" lastClr="FFFFFF"/>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FF0000"/>
                    </a:solidFill>
                    <a:effectLst/>
                    <a:uLnTx/>
                    <a:uFillTx/>
                    <a:latin typeface="Georgia" panose="02040502050405020303" pitchFamily="18" charset="0"/>
                    <a:ea typeface="+mn-ea"/>
                    <a:cs typeface="+mn-cs"/>
                  </a:rPr>
                  <a:t>QO*</a:t>
                </a:r>
              </a:p>
            </p:txBody>
          </p:sp>
          <p:cxnSp>
            <p:nvCxnSpPr>
              <p:cNvPr id="99" name="Straight Arrow Connector 98">
                <a:extLst>
                  <a:ext uri="{FF2B5EF4-FFF2-40B4-BE49-F238E27FC236}">
                    <a16:creationId xmlns:a16="http://schemas.microsoft.com/office/drawing/2014/main" id="{111563B4-8C0B-4E12-8D47-7FB70866F380}"/>
                  </a:ext>
                </a:extLst>
              </p:cNvPr>
              <p:cNvCxnSpPr>
                <a:cxnSpLocks/>
                <a:stCxn id="89" idx="5"/>
                <a:endCxn id="83" idx="2"/>
              </p:cNvCxnSpPr>
              <p:nvPr/>
            </p:nvCxnSpPr>
            <p:spPr>
              <a:xfrm flipV="1">
                <a:off x="23619517" y="30129414"/>
                <a:ext cx="392212" cy="224044"/>
              </a:xfrm>
              <a:prstGeom prst="straightConnector1">
                <a:avLst/>
              </a:prstGeom>
              <a:noFill/>
              <a:ln w="25400" cap="flat" cmpd="sng" algn="ctr">
                <a:solidFill>
                  <a:srgbClr val="ED7D31"/>
                </a:solidFill>
                <a:prstDash val="solid"/>
                <a:miter lim="800000"/>
                <a:tailEnd type="triangle"/>
              </a:ln>
              <a:effectLst/>
            </p:spPr>
          </p:cxnSp>
          <p:sp>
            <p:nvSpPr>
              <p:cNvPr id="100" name="Right Arrow 34">
                <a:extLst>
                  <a:ext uri="{FF2B5EF4-FFF2-40B4-BE49-F238E27FC236}">
                    <a16:creationId xmlns:a16="http://schemas.microsoft.com/office/drawing/2014/main" id="{696543B8-8432-413C-9EEC-F60FFC1B0D05}"/>
                  </a:ext>
                </a:extLst>
              </p:cNvPr>
              <p:cNvSpPr/>
              <p:nvPr/>
            </p:nvSpPr>
            <p:spPr>
              <a:xfrm rot="5400000">
                <a:off x="23281561" y="29288891"/>
                <a:ext cx="224108" cy="282410"/>
              </a:xfrm>
              <a:prstGeom prst="rightArrow">
                <a:avLst/>
              </a:prstGeom>
              <a:solidFill>
                <a:srgbClr val="70AD47">
                  <a:lumMod val="20000"/>
                  <a:lumOff val="80000"/>
                </a:srgbClr>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01" name="Straight Arrow Connector 100">
                <a:extLst>
                  <a:ext uri="{FF2B5EF4-FFF2-40B4-BE49-F238E27FC236}">
                    <a16:creationId xmlns:a16="http://schemas.microsoft.com/office/drawing/2014/main" id="{653DE15B-3EB7-4493-B3D1-FC75616C087B}"/>
                  </a:ext>
                </a:extLst>
              </p:cNvPr>
              <p:cNvCxnSpPr>
                <a:cxnSpLocks/>
                <a:stCxn id="86" idx="4"/>
              </p:cNvCxnSpPr>
              <p:nvPr/>
            </p:nvCxnSpPr>
            <p:spPr>
              <a:xfrm flipV="1">
                <a:off x="23273058" y="30004642"/>
                <a:ext cx="738671" cy="379096"/>
              </a:xfrm>
              <a:prstGeom prst="straightConnector1">
                <a:avLst/>
              </a:prstGeom>
              <a:noFill/>
              <a:ln w="25400" cap="flat" cmpd="sng" algn="ctr">
                <a:solidFill>
                  <a:srgbClr val="ED7D31"/>
                </a:solidFill>
                <a:prstDash val="solid"/>
                <a:miter lim="800000"/>
                <a:tailEnd type="triangle"/>
              </a:ln>
              <a:effectLst/>
            </p:spPr>
          </p:cxnSp>
          <p:sp>
            <p:nvSpPr>
              <p:cNvPr id="102" name="Horizontal Scroll 20">
                <a:extLst>
                  <a:ext uri="{FF2B5EF4-FFF2-40B4-BE49-F238E27FC236}">
                    <a16:creationId xmlns:a16="http://schemas.microsoft.com/office/drawing/2014/main" id="{20DCBC99-EF45-4B9F-99CB-E92A47C4964A}"/>
                  </a:ext>
                </a:extLst>
              </p:cNvPr>
              <p:cNvSpPr/>
              <p:nvPr/>
            </p:nvSpPr>
            <p:spPr>
              <a:xfrm>
                <a:off x="22161119" y="29302622"/>
                <a:ext cx="665667" cy="464234"/>
              </a:xfrm>
              <a:prstGeom prst="horizontalScroll">
                <a:avLst/>
              </a:prstGeom>
              <a:solidFill>
                <a:srgbClr val="70AD47">
                  <a:lumMod val="50000"/>
                </a:srgb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Georgia" panose="02040502050405020303" pitchFamily="18" charset="0"/>
                    <a:ea typeface="+mn-ea"/>
                    <a:cs typeface="+mn-cs"/>
                  </a:rPr>
                  <a:t>PPs</a:t>
                </a:r>
              </a:p>
            </p:txBody>
          </p:sp>
          <p:sp>
            <p:nvSpPr>
              <p:cNvPr id="103" name="Right Arrow 34">
                <a:extLst>
                  <a:ext uri="{FF2B5EF4-FFF2-40B4-BE49-F238E27FC236}">
                    <a16:creationId xmlns:a16="http://schemas.microsoft.com/office/drawing/2014/main" id="{BAFC236D-3661-4819-98F4-C00A6A21AEC6}"/>
                  </a:ext>
                </a:extLst>
              </p:cNvPr>
              <p:cNvSpPr/>
              <p:nvPr/>
            </p:nvSpPr>
            <p:spPr>
              <a:xfrm rot="19150138">
                <a:off x="22855610" y="29163106"/>
                <a:ext cx="312103" cy="290773"/>
              </a:xfrm>
              <a:prstGeom prst="rightArrow">
                <a:avLst/>
              </a:prstGeom>
              <a:solidFill>
                <a:srgbClr val="70AD47">
                  <a:lumMod val="20000"/>
                  <a:lumOff val="80000"/>
                </a:srgbClr>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4" name="Oval 103">
                <a:extLst>
                  <a:ext uri="{FF2B5EF4-FFF2-40B4-BE49-F238E27FC236}">
                    <a16:creationId xmlns:a16="http://schemas.microsoft.com/office/drawing/2014/main" id="{ED25DFFF-736D-47BA-8658-5E52D0D9C905}"/>
                  </a:ext>
                </a:extLst>
              </p:cNvPr>
              <p:cNvSpPr/>
              <p:nvPr/>
            </p:nvSpPr>
            <p:spPr>
              <a:xfrm>
                <a:off x="23551028" y="29402302"/>
                <a:ext cx="200823" cy="206770"/>
              </a:xfrm>
              <a:prstGeom prst="ellipse">
                <a:avLst/>
              </a:prstGeom>
              <a:pattFill prst="divot">
                <a:fgClr>
                  <a:srgbClr val="70AD47">
                    <a:lumMod val="50000"/>
                  </a:srgbClr>
                </a:fgClr>
                <a:bgClr>
                  <a:sysClr val="window" lastClr="FFFFFF"/>
                </a:bgClr>
              </a:pattFill>
              <a:ln w="25400" cap="flat" cmpd="sng" algn="ctr">
                <a:solidFill>
                  <a:srgbClr val="70AD47">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5" name="Oval 104">
                <a:extLst>
                  <a:ext uri="{FF2B5EF4-FFF2-40B4-BE49-F238E27FC236}">
                    <a16:creationId xmlns:a16="http://schemas.microsoft.com/office/drawing/2014/main" id="{70225BD2-2148-475E-9191-0D1DE0B2B73B}"/>
                  </a:ext>
                </a:extLst>
              </p:cNvPr>
              <p:cNvSpPr/>
              <p:nvPr/>
            </p:nvSpPr>
            <p:spPr>
              <a:xfrm>
                <a:off x="23780382" y="29485088"/>
                <a:ext cx="200823" cy="206770"/>
              </a:xfrm>
              <a:prstGeom prst="ellipse">
                <a:avLst/>
              </a:prstGeom>
              <a:pattFill prst="divot">
                <a:fgClr>
                  <a:srgbClr val="70AD47">
                    <a:lumMod val="50000"/>
                  </a:srgbClr>
                </a:fgClr>
                <a:bgClr>
                  <a:sysClr val="window" lastClr="FFFFFF"/>
                </a:bgClr>
              </a:pattFill>
              <a:ln w="25400" cap="flat" cmpd="sng" algn="ctr">
                <a:solidFill>
                  <a:srgbClr val="70AD47">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06" name="Straight Arrow Connector 105">
                <a:extLst>
                  <a:ext uri="{FF2B5EF4-FFF2-40B4-BE49-F238E27FC236}">
                    <a16:creationId xmlns:a16="http://schemas.microsoft.com/office/drawing/2014/main" id="{902CDE92-3C47-453F-9659-90A3FB808B02}"/>
                  </a:ext>
                </a:extLst>
              </p:cNvPr>
              <p:cNvCxnSpPr>
                <a:cxnSpLocks/>
                <a:stCxn id="104" idx="3"/>
                <a:endCxn id="85" idx="7"/>
              </p:cNvCxnSpPr>
              <p:nvPr/>
            </p:nvCxnSpPr>
            <p:spPr>
              <a:xfrm flipH="1">
                <a:off x="23243648" y="29578792"/>
                <a:ext cx="336789" cy="114960"/>
              </a:xfrm>
              <a:prstGeom prst="straightConnector1">
                <a:avLst/>
              </a:prstGeom>
              <a:noFill/>
              <a:ln w="25400" cap="flat" cmpd="sng" algn="ctr">
                <a:solidFill>
                  <a:srgbClr val="ED7D31"/>
                </a:solidFill>
                <a:prstDash val="solid"/>
                <a:miter lim="800000"/>
                <a:tailEnd type="triangle"/>
              </a:ln>
              <a:effectLst/>
            </p:spPr>
          </p:cxnSp>
          <p:cxnSp>
            <p:nvCxnSpPr>
              <p:cNvPr id="107" name="Straight Arrow Connector 106">
                <a:extLst>
                  <a:ext uri="{FF2B5EF4-FFF2-40B4-BE49-F238E27FC236}">
                    <a16:creationId xmlns:a16="http://schemas.microsoft.com/office/drawing/2014/main" id="{6CF863F5-BD82-4889-A461-BA13554B257A}"/>
                  </a:ext>
                </a:extLst>
              </p:cNvPr>
              <p:cNvCxnSpPr>
                <a:cxnSpLocks/>
                <a:stCxn id="105" idx="3"/>
                <a:endCxn id="88" idx="7"/>
              </p:cNvCxnSpPr>
              <p:nvPr/>
            </p:nvCxnSpPr>
            <p:spPr>
              <a:xfrm flipH="1">
                <a:off x="23629869" y="29661578"/>
                <a:ext cx="179923" cy="32174"/>
              </a:xfrm>
              <a:prstGeom prst="straightConnector1">
                <a:avLst/>
              </a:prstGeom>
              <a:noFill/>
              <a:ln w="25400" cap="flat" cmpd="sng" algn="ctr">
                <a:solidFill>
                  <a:srgbClr val="ED7D31"/>
                </a:solidFill>
                <a:prstDash val="solid"/>
                <a:miter lim="800000"/>
                <a:tailEnd type="triangle"/>
              </a:ln>
              <a:effectLst/>
            </p:spPr>
          </p:cxnSp>
          <p:sp>
            <p:nvSpPr>
              <p:cNvPr id="108" name="TextBox 107">
                <a:extLst>
                  <a:ext uri="{FF2B5EF4-FFF2-40B4-BE49-F238E27FC236}">
                    <a16:creationId xmlns:a16="http://schemas.microsoft.com/office/drawing/2014/main" id="{B19B61C1-05CC-4B0D-A9E0-ECD23F42EABC}"/>
                  </a:ext>
                </a:extLst>
              </p:cNvPr>
              <p:cNvSpPr txBox="1"/>
              <p:nvPr/>
            </p:nvSpPr>
            <p:spPr>
              <a:xfrm>
                <a:off x="22297480" y="30405836"/>
                <a:ext cx="2085386" cy="326437"/>
              </a:xfrm>
              <a:prstGeom prst="rect">
                <a:avLst/>
              </a:prstGeom>
              <a:noFill/>
            </p:spPr>
            <p:txBody>
              <a:bodyPr wrap="none" rtlCol="0">
                <a:spAutoFit/>
              </a:bodyPr>
              <a:lstStyle/>
              <a:p>
                <a:pPr marL="342900" marR="0" lvl="0" indent="-342900" algn="ctr" defTabSz="914400" eaLnBrk="1" fontAlgn="auto" latinLnBrk="0" hangingPunct="1">
                  <a:lnSpc>
                    <a:spcPct val="100000"/>
                  </a:lnSpc>
                  <a:spcBef>
                    <a:spcPts val="0"/>
                  </a:spcBef>
                  <a:spcAft>
                    <a:spcPts val="0"/>
                  </a:spcAft>
                  <a:buClrTx/>
                  <a:buSzTx/>
                  <a:buFont typeface="+mj-lt"/>
                  <a:buAutoNum type="alphaLcParenR" startAt="3"/>
                  <a:tabLst/>
                  <a:defRPr/>
                </a:pPr>
                <a:r>
                  <a:rPr kumimoji="0" lang="en-US" sz="1800" b="0" i="0" u="none" strike="noStrike" kern="0" cap="none" spc="0" normalizeH="0" baseline="0" noProof="0" dirty="0">
                    <a:ln>
                      <a:noFill/>
                    </a:ln>
                    <a:solidFill>
                      <a:prstClr val="black"/>
                    </a:solidFill>
                    <a:effectLst/>
                    <a:uLnTx/>
                    <a:uFillTx/>
                    <a:latin typeface="Georgia" panose="02040502050405020303" pitchFamily="18" charset="0"/>
                  </a:rPr>
                  <a:t>Full system w/ PPs</a:t>
                </a:r>
              </a:p>
            </p:txBody>
          </p:sp>
        </p:grpSp>
      </p:grpSp>
      <p:sp>
        <p:nvSpPr>
          <p:cNvPr id="146" name="Rectangle 145">
            <a:extLst>
              <a:ext uri="{FF2B5EF4-FFF2-40B4-BE49-F238E27FC236}">
                <a16:creationId xmlns:a16="http://schemas.microsoft.com/office/drawing/2014/main" id="{1804E987-8793-432E-8A46-ADB70FBD67DB}"/>
              </a:ext>
            </a:extLst>
          </p:cNvPr>
          <p:cNvSpPr/>
          <p:nvPr/>
        </p:nvSpPr>
        <p:spPr>
          <a:xfrm>
            <a:off x="5691724" y="5054504"/>
            <a:ext cx="5514756" cy="1938992"/>
          </a:xfrm>
          <a:prstGeom prst="rect">
            <a:avLst/>
          </a:prstGeom>
        </p:spPr>
        <p:txBody>
          <a:bodyPr wrap="square">
            <a:spAutoFit/>
          </a:bodyPr>
          <a:lstStyle/>
          <a:p>
            <a:pPr marL="742950" lvl="1" indent="-285750">
              <a:buFont typeface="Arial" panose="020B0604020202020204" pitchFamily="34" charset="0"/>
              <a:buChar char="•"/>
            </a:pPr>
            <a:endParaRPr lang="en-US" sz="2400" dirty="0"/>
          </a:p>
          <a:p>
            <a:pPr marL="742950" lvl="1" indent="-285750">
              <a:buFont typeface="Arial" panose="020B0604020202020204" pitchFamily="34" charset="0"/>
              <a:buChar char="•"/>
            </a:pPr>
            <a:r>
              <a:rPr lang="en-US" sz="2400" dirty="0"/>
              <a:t>Piggyback mode</a:t>
            </a:r>
          </a:p>
          <a:p>
            <a:pPr lvl="1"/>
            <a:r>
              <a:rPr lang="en-US" sz="2400" dirty="0"/>
              <a:t>    </a:t>
            </a:r>
            <a:r>
              <a:rPr lang="en-US" sz="2400" dirty="0">
                <a:solidFill>
                  <a:srgbClr val="00359E"/>
                </a:solidFill>
              </a:rPr>
              <a:t>Online query, </a:t>
            </a:r>
          </a:p>
          <a:p>
            <a:pPr lvl="1"/>
            <a:r>
              <a:rPr lang="en-US" sz="2400" dirty="0">
                <a:solidFill>
                  <a:srgbClr val="00359E"/>
                </a:solidFill>
              </a:rPr>
              <a:t>    PPs trained from the initial inputs</a:t>
            </a:r>
          </a:p>
          <a:p>
            <a:pPr lvl="1"/>
            <a:endParaRPr lang="en-US" sz="2400" dirty="0"/>
          </a:p>
        </p:txBody>
      </p:sp>
    </p:spTree>
    <p:extLst>
      <p:ext uri="{BB962C8B-B14F-4D97-AF65-F5344CB8AC3E}">
        <p14:creationId xmlns:p14="http://schemas.microsoft.com/office/powerpoint/2010/main" val="3982718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8054" y="1333743"/>
            <a:ext cx="5142772" cy="43825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2D9906-E31E-400E-AAF8-67EB4E55DD9E}"/>
              </a:ext>
            </a:extLst>
          </p:cNvPr>
          <p:cNvSpPr>
            <a:spLocks noGrp="1"/>
          </p:cNvSpPr>
          <p:nvPr>
            <p:ph type="title"/>
          </p:nvPr>
        </p:nvSpPr>
        <p:spPr>
          <a:xfrm>
            <a:off x="838200" y="365126"/>
            <a:ext cx="10515600" cy="882650"/>
          </a:xfrm>
        </p:spPr>
        <p:txBody>
          <a:bodyPr>
            <a:normAutofit/>
          </a:bodyPr>
          <a:lstStyle/>
          <a:p>
            <a:r>
              <a:rPr lang="en-US" sz="3200" dirty="0">
                <a:latin typeface="Arial" panose="020B0604020202020204" pitchFamily="34" charset="0"/>
                <a:cs typeface="Arial" panose="020B0604020202020204" pitchFamily="34" charset="0"/>
              </a:rPr>
              <a:t>Technical challenges in using PPs</a:t>
            </a:r>
          </a:p>
        </p:txBody>
      </p:sp>
      <p:sp>
        <p:nvSpPr>
          <p:cNvPr id="13" name="Cloud 12">
            <a:extLst>
              <a:ext uri="{FF2B5EF4-FFF2-40B4-BE49-F238E27FC236}">
                <a16:creationId xmlns:a16="http://schemas.microsoft.com/office/drawing/2014/main" id="{5DCA895A-694E-4D5C-A906-07EC1E7713D8}"/>
              </a:ext>
            </a:extLst>
          </p:cNvPr>
          <p:cNvSpPr/>
          <p:nvPr/>
        </p:nvSpPr>
        <p:spPr>
          <a:xfrm rot="11271312">
            <a:off x="396239" y="1496512"/>
            <a:ext cx="5023170" cy="2894566"/>
          </a:xfrm>
          <a:prstGeom prst="cloud">
            <a:avLst/>
          </a:prstGeom>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5" name="Picture 4" descr="Image result for image">
            <a:extLst>
              <a:ext uri="{FF2B5EF4-FFF2-40B4-BE49-F238E27FC236}">
                <a16:creationId xmlns:a16="http://schemas.microsoft.com/office/drawing/2014/main" id="{8332E475-01E6-44AB-96B2-BC5B7C48716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769564" y="2336834"/>
            <a:ext cx="1162399" cy="87179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 result for image">
            <a:extLst>
              <a:ext uri="{FF2B5EF4-FFF2-40B4-BE49-F238E27FC236}">
                <a16:creationId xmlns:a16="http://schemas.microsoft.com/office/drawing/2014/main" id="{2D22D498-43B5-43F6-B97C-618F4095BB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9898" y="1960578"/>
            <a:ext cx="1169337" cy="105663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7AF4F5E5-F723-4DD5-A411-B6C8E7AF041A}"/>
              </a:ext>
            </a:extLst>
          </p:cNvPr>
          <p:cNvSpPr/>
          <p:nvPr/>
        </p:nvSpPr>
        <p:spPr>
          <a:xfrm>
            <a:off x="3866920" y="1965625"/>
            <a:ext cx="849592" cy="369332"/>
          </a:xfrm>
          <a:prstGeom prst="rect">
            <a:avLst/>
          </a:prstGeom>
        </p:spPr>
        <p:txBody>
          <a:bodyPr wrap="none">
            <a:spAutoFit/>
          </a:bodyPr>
          <a:lstStyle/>
          <a:p>
            <a:r>
              <a:rPr lang="en-US" dirty="0"/>
              <a:t>Images</a:t>
            </a:r>
          </a:p>
        </p:txBody>
      </p:sp>
      <p:sp>
        <p:nvSpPr>
          <p:cNvPr id="18" name="Rectangle 17">
            <a:extLst>
              <a:ext uri="{FF2B5EF4-FFF2-40B4-BE49-F238E27FC236}">
                <a16:creationId xmlns:a16="http://schemas.microsoft.com/office/drawing/2014/main" id="{50638E73-0526-48C9-834B-BE56EE2F5B6C}"/>
              </a:ext>
            </a:extLst>
          </p:cNvPr>
          <p:cNvSpPr/>
          <p:nvPr/>
        </p:nvSpPr>
        <p:spPr>
          <a:xfrm>
            <a:off x="1579233" y="2882316"/>
            <a:ext cx="817853" cy="369332"/>
          </a:xfrm>
          <a:prstGeom prst="rect">
            <a:avLst/>
          </a:prstGeom>
        </p:spPr>
        <p:txBody>
          <a:bodyPr wrap="none">
            <a:spAutoFit/>
          </a:bodyPr>
          <a:lstStyle/>
          <a:p>
            <a:r>
              <a:rPr lang="en-US" dirty="0"/>
              <a:t>Videos</a:t>
            </a:r>
          </a:p>
        </p:txBody>
      </p:sp>
      <p:pic>
        <p:nvPicPr>
          <p:cNvPr id="19" name="Picture 10" descr="Image result for video">
            <a:extLst>
              <a:ext uri="{FF2B5EF4-FFF2-40B4-BE49-F238E27FC236}">
                <a16:creationId xmlns:a16="http://schemas.microsoft.com/office/drawing/2014/main" id="{00BA8FC8-79C4-4717-ADEE-BCA1BD1CFACE}"/>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653002" y="2639791"/>
            <a:ext cx="981805" cy="8075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Image result for video">
            <a:extLst>
              <a:ext uri="{FF2B5EF4-FFF2-40B4-BE49-F238E27FC236}">
                <a16:creationId xmlns:a16="http://schemas.microsoft.com/office/drawing/2014/main" id="{AD90C9E9-E6B5-4B2F-BDF2-F6F9B97B1C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2220" y="3190082"/>
            <a:ext cx="1418449" cy="81465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descr="Image result for document">
            <a:extLst>
              <a:ext uri="{FF2B5EF4-FFF2-40B4-BE49-F238E27FC236}">
                <a16:creationId xmlns:a16="http://schemas.microsoft.com/office/drawing/2014/main" id="{C735957B-BDFC-4B9D-8202-1C2FFFB11762}"/>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1635854" y="1842029"/>
            <a:ext cx="875843" cy="1072908"/>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CA07DCF4-7C4B-4BC4-918C-B93DA092A2D3}"/>
              </a:ext>
            </a:extLst>
          </p:cNvPr>
          <p:cNvSpPr/>
          <p:nvPr/>
        </p:nvSpPr>
        <p:spPr>
          <a:xfrm>
            <a:off x="1087862" y="2095945"/>
            <a:ext cx="546945" cy="369332"/>
          </a:xfrm>
          <a:prstGeom prst="rect">
            <a:avLst/>
          </a:prstGeom>
        </p:spPr>
        <p:txBody>
          <a:bodyPr wrap="square">
            <a:spAutoFit/>
          </a:bodyPr>
          <a:lstStyle/>
          <a:p>
            <a:r>
              <a:rPr lang="en-US" dirty="0"/>
              <a:t>Doc</a:t>
            </a:r>
          </a:p>
        </p:txBody>
      </p:sp>
      <p:pic>
        <p:nvPicPr>
          <p:cNvPr id="23" name="Picture 20" descr="Image result for audio">
            <a:extLst>
              <a:ext uri="{FF2B5EF4-FFF2-40B4-BE49-F238E27FC236}">
                <a16:creationId xmlns:a16="http://schemas.microsoft.com/office/drawing/2014/main" id="{E1C484D9-D332-4C0F-86D8-D417C2C6781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39504" y="3170164"/>
            <a:ext cx="1037287" cy="923048"/>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B632DD7F-D945-459E-BFA5-55B31417982C}"/>
              </a:ext>
            </a:extLst>
          </p:cNvPr>
          <p:cNvSpPr/>
          <p:nvPr/>
        </p:nvSpPr>
        <p:spPr>
          <a:xfrm>
            <a:off x="3734019" y="3443660"/>
            <a:ext cx="808807" cy="369332"/>
          </a:xfrm>
          <a:prstGeom prst="rect">
            <a:avLst/>
          </a:prstGeom>
        </p:spPr>
        <p:txBody>
          <a:bodyPr wrap="square">
            <a:spAutoFit/>
          </a:bodyPr>
          <a:lstStyle/>
          <a:p>
            <a:r>
              <a:rPr lang="en-US" dirty="0"/>
              <a:t>Audio</a:t>
            </a:r>
          </a:p>
        </p:txBody>
      </p:sp>
      <p:sp>
        <p:nvSpPr>
          <p:cNvPr id="28" name="Scroll: Vertical 27">
            <a:extLst>
              <a:ext uri="{FF2B5EF4-FFF2-40B4-BE49-F238E27FC236}">
                <a16:creationId xmlns:a16="http://schemas.microsoft.com/office/drawing/2014/main" id="{C74F72F8-C7BC-4EDA-976E-CB168CCB755B}"/>
              </a:ext>
            </a:extLst>
          </p:cNvPr>
          <p:cNvSpPr/>
          <p:nvPr/>
        </p:nvSpPr>
        <p:spPr>
          <a:xfrm rot="10800000">
            <a:off x="5563035" y="2003660"/>
            <a:ext cx="6351762" cy="2983944"/>
          </a:xfrm>
          <a:prstGeom prst="verticalScroll">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0070C0"/>
              </a:solidFill>
            </a:endParaRPr>
          </a:p>
        </p:txBody>
      </p:sp>
      <p:sp>
        <p:nvSpPr>
          <p:cNvPr id="29" name="Rectangle 28">
            <a:extLst>
              <a:ext uri="{FF2B5EF4-FFF2-40B4-BE49-F238E27FC236}">
                <a16:creationId xmlns:a16="http://schemas.microsoft.com/office/drawing/2014/main" id="{9C0765BC-7266-4F6D-9EA2-E4C348570A43}"/>
              </a:ext>
            </a:extLst>
          </p:cNvPr>
          <p:cNvSpPr/>
          <p:nvPr/>
        </p:nvSpPr>
        <p:spPr>
          <a:xfrm>
            <a:off x="6037246" y="2172784"/>
            <a:ext cx="5371637" cy="2279407"/>
          </a:xfrm>
          <a:prstGeom prst="rect">
            <a:avLst/>
          </a:prstGeom>
        </p:spPr>
        <p:txBody>
          <a:bodyPr wrap="square">
            <a:spAutoFit/>
          </a:bodyPr>
          <a:lstStyle/>
          <a:p>
            <a:r>
              <a:rPr lang="en-US" sz="2200" dirty="0"/>
              <a:t>Complex query predicates</a:t>
            </a:r>
          </a:p>
          <a:p>
            <a:pPr marL="342900" indent="-342900">
              <a:lnSpc>
                <a:spcPct val="200000"/>
              </a:lnSpc>
              <a:buFont typeface="Arial" panose="020B0604020202020204" pitchFamily="34" charset="0"/>
              <a:buChar char="•"/>
            </a:pPr>
            <a:r>
              <a:rPr lang="en-US" sz="2100" dirty="0">
                <a:solidFill>
                  <a:srgbClr val="C00000"/>
                </a:solidFill>
              </a:rPr>
              <a:t>Large space of possible predicates</a:t>
            </a:r>
          </a:p>
          <a:p>
            <a:pPr marL="342900" indent="-342900">
              <a:lnSpc>
                <a:spcPct val="200000"/>
              </a:lnSpc>
              <a:buFont typeface="Arial" panose="020B0604020202020204" pitchFamily="34" charset="0"/>
              <a:buChar char="•"/>
            </a:pPr>
            <a:r>
              <a:rPr lang="en-US" sz="2100" dirty="0">
                <a:solidFill>
                  <a:srgbClr val="C00000"/>
                </a:solidFill>
              </a:rPr>
              <a:t>Costly to train/store a PP for each predicate</a:t>
            </a:r>
          </a:p>
          <a:p>
            <a:pPr marL="342900" indent="-342900">
              <a:lnSpc>
                <a:spcPct val="200000"/>
              </a:lnSpc>
              <a:buFont typeface="Arial" panose="020B0604020202020204" pitchFamily="34" charset="0"/>
              <a:buChar char="•"/>
            </a:pPr>
            <a:r>
              <a:rPr lang="en-US" sz="2100" dirty="0">
                <a:solidFill>
                  <a:srgbClr val="C00000"/>
                </a:solidFill>
              </a:rPr>
              <a:t>PPs for complex predicates do not generalize</a:t>
            </a:r>
          </a:p>
        </p:txBody>
      </p:sp>
      <p:sp>
        <p:nvSpPr>
          <p:cNvPr id="4" name="Rectangle 3">
            <a:extLst>
              <a:ext uri="{FF2B5EF4-FFF2-40B4-BE49-F238E27FC236}">
                <a16:creationId xmlns:a16="http://schemas.microsoft.com/office/drawing/2014/main" id="{5956541B-45AF-4F53-949D-47A7E433B51D}"/>
              </a:ext>
            </a:extLst>
          </p:cNvPr>
          <p:cNvSpPr/>
          <p:nvPr/>
        </p:nvSpPr>
        <p:spPr>
          <a:xfrm>
            <a:off x="570505" y="4487613"/>
            <a:ext cx="4548927" cy="1061829"/>
          </a:xfrm>
          <a:prstGeom prst="rect">
            <a:avLst/>
          </a:prstGeom>
        </p:spPr>
        <p:txBody>
          <a:bodyPr wrap="square">
            <a:spAutoFit/>
          </a:bodyPr>
          <a:lstStyle/>
          <a:p>
            <a:r>
              <a:rPr lang="en-US" sz="2100" dirty="0"/>
              <a:t>Generate PPs for arbitrary ML workload:</a:t>
            </a:r>
            <a:endParaRPr lang="en-US" sz="2100" dirty="0">
              <a:solidFill>
                <a:schemeClr val="bg1"/>
              </a:solidFill>
              <a:highlight>
                <a:srgbClr val="FF0000"/>
              </a:highlight>
            </a:endParaRPr>
          </a:p>
          <a:p>
            <a:pPr marL="285750" indent="-285750">
              <a:buFontTx/>
              <a:buChar char="-"/>
            </a:pPr>
            <a:r>
              <a:rPr lang="en-US" sz="2100" dirty="0">
                <a:solidFill>
                  <a:srgbClr val="7030A0"/>
                </a:solidFill>
              </a:rPr>
              <a:t>High dimensional, </a:t>
            </a:r>
            <a:r>
              <a:rPr lang="en-US" sz="2100" dirty="0">
                <a:solidFill>
                  <a:srgbClr val="C00000"/>
                </a:solidFill>
              </a:rPr>
              <a:t> Sparse or dense …</a:t>
            </a:r>
            <a:r>
              <a:rPr lang="en-US" sz="2100" dirty="0">
                <a:solidFill>
                  <a:srgbClr val="7030A0"/>
                </a:solidFill>
              </a:rPr>
              <a:t> </a:t>
            </a:r>
          </a:p>
          <a:p>
            <a:pPr marL="285750" indent="-285750">
              <a:buFontTx/>
              <a:buChar char="-"/>
            </a:pPr>
            <a:r>
              <a:rPr lang="en-US" sz="2100" dirty="0">
                <a:solidFill>
                  <a:schemeClr val="accent6">
                    <a:lumMod val="75000"/>
                  </a:schemeClr>
                </a:solidFill>
              </a:rPr>
              <a:t>Linearly separable or not</a:t>
            </a:r>
            <a:endParaRPr lang="en-US" sz="2100" dirty="0">
              <a:solidFill>
                <a:schemeClr val="accent1">
                  <a:lumMod val="75000"/>
                </a:schemeClr>
              </a:solidFill>
            </a:endParaRPr>
          </a:p>
        </p:txBody>
      </p:sp>
    </p:spTree>
    <p:extLst>
      <p:ext uri="{BB962C8B-B14F-4D97-AF65-F5344CB8AC3E}">
        <p14:creationId xmlns:p14="http://schemas.microsoft.com/office/powerpoint/2010/main" val="112435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D9906-E31E-400E-AAF8-67EB4E55DD9E}"/>
              </a:ext>
            </a:extLst>
          </p:cNvPr>
          <p:cNvSpPr>
            <a:spLocks noGrp="1"/>
          </p:cNvSpPr>
          <p:nvPr>
            <p:ph type="title"/>
          </p:nvPr>
        </p:nvSpPr>
        <p:spPr>
          <a:xfrm>
            <a:off x="838200" y="365126"/>
            <a:ext cx="10515600" cy="882650"/>
          </a:xfrm>
        </p:spPr>
        <p:txBody>
          <a:bodyPr>
            <a:normAutofit/>
          </a:bodyPr>
          <a:lstStyle/>
          <a:p>
            <a:r>
              <a:rPr lang="en-US" sz="3200" dirty="0">
                <a:latin typeface="Arial" panose="020B0604020202020204" pitchFamily="34" charset="0"/>
                <a:cs typeface="Arial" panose="020B0604020202020204" pitchFamily="34" charset="0"/>
              </a:rPr>
              <a:t>Can PPs work with complex/ad-hoc query predicates?</a:t>
            </a:r>
          </a:p>
        </p:txBody>
      </p:sp>
      <p:sp>
        <p:nvSpPr>
          <p:cNvPr id="3" name="Content Placeholder 2">
            <a:extLst>
              <a:ext uri="{FF2B5EF4-FFF2-40B4-BE49-F238E27FC236}">
                <a16:creationId xmlns:a16="http://schemas.microsoft.com/office/drawing/2014/main" id="{CC41B48C-4EDC-4988-9F7F-0DB012E3EA5C}"/>
              </a:ext>
            </a:extLst>
          </p:cNvPr>
          <p:cNvSpPr>
            <a:spLocks noGrp="1"/>
          </p:cNvSpPr>
          <p:nvPr>
            <p:ph idx="1"/>
          </p:nvPr>
        </p:nvSpPr>
        <p:spPr>
          <a:xfrm>
            <a:off x="838200" y="1333501"/>
            <a:ext cx="10515600" cy="4929187"/>
          </a:xfrm>
        </p:spPr>
        <p:txBody>
          <a:bodyPr/>
          <a:lstStyle/>
          <a:p>
            <a:r>
              <a:rPr lang="en-US" sz="2400" dirty="0">
                <a:latin typeface="Arial" panose="020B0604020202020204" pitchFamily="34" charset="0"/>
                <a:cs typeface="Arial" panose="020B0604020202020204" pitchFamily="34" charset="0"/>
              </a:rPr>
              <a:t>Problem</a:t>
            </a:r>
          </a:p>
          <a:p>
            <a:pPr lvl="1"/>
            <a:r>
              <a:rPr lang="en-US" sz="2000" dirty="0">
                <a:solidFill>
                  <a:srgbClr val="002060"/>
                </a:solidFill>
                <a:cs typeface="Arial" panose="020B0604020202020204" pitchFamily="34" charset="0"/>
              </a:rPr>
              <a:t>Many possible predicates</a:t>
            </a:r>
          </a:p>
          <a:p>
            <a:pPr lvl="1"/>
            <a:r>
              <a:rPr lang="en-US" sz="2000" dirty="0">
                <a:solidFill>
                  <a:srgbClr val="002060"/>
                </a:solidFill>
                <a:cs typeface="Arial" panose="020B0604020202020204" pitchFamily="34" charset="0"/>
              </a:rPr>
              <a:t>Costly to train/store a PP for every predicate</a:t>
            </a:r>
          </a:p>
          <a:p>
            <a:pPr lvl="1"/>
            <a:r>
              <a:rPr lang="en-US" sz="2000" dirty="0">
                <a:solidFill>
                  <a:srgbClr val="002060"/>
                </a:solidFill>
              </a:rPr>
              <a:t>PPs trained for complex predicates do not generalize</a:t>
            </a:r>
          </a:p>
          <a:p>
            <a:pPr>
              <a:lnSpc>
                <a:spcPct val="150000"/>
              </a:lnSpc>
            </a:pPr>
            <a:r>
              <a:rPr lang="en-US" sz="2400" dirty="0">
                <a:solidFill>
                  <a:prstClr val="black"/>
                </a:solidFill>
                <a:latin typeface="Arial" panose="020B0604020202020204" pitchFamily="34" charset="0"/>
                <a:cs typeface="Arial" panose="020B0604020202020204" pitchFamily="34" charset="0"/>
              </a:rPr>
              <a:t>Our Solution</a:t>
            </a:r>
          </a:p>
          <a:p>
            <a:pPr marL="914400" lvl="1" indent="-457200">
              <a:lnSpc>
                <a:spcPct val="100000"/>
              </a:lnSpc>
              <a:buFont typeface="+mj-lt"/>
              <a:buAutoNum type="arabicPeriod"/>
            </a:pPr>
            <a:r>
              <a:rPr lang="en-US" sz="2000" dirty="0">
                <a:solidFill>
                  <a:prstClr val="black"/>
                </a:solidFill>
                <a:latin typeface="Arial" panose="020B0604020202020204" pitchFamily="34" charset="0"/>
                <a:cs typeface="Arial" panose="020B0604020202020204" pitchFamily="34" charset="0"/>
              </a:rPr>
              <a:t>Build PPs for simple predicates</a:t>
            </a:r>
          </a:p>
          <a:p>
            <a:pPr marL="914400" lvl="1" indent="-457200">
              <a:lnSpc>
                <a:spcPct val="100000"/>
              </a:lnSpc>
              <a:buFont typeface="+mj-lt"/>
              <a:buAutoNum type="arabicPeriod"/>
            </a:pPr>
            <a:r>
              <a:rPr lang="en-US" sz="2000" dirty="0">
                <a:solidFill>
                  <a:prstClr val="black"/>
                </a:solidFill>
                <a:latin typeface="Arial" panose="020B0604020202020204" pitchFamily="34" charset="0"/>
                <a:cs typeface="Arial" panose="020B0604020202020204" pitchFamily="34" charset="0"/>
              </a:rPr>
              <a:t>Use QO to assemble PP combinations</a:t>
            </a:r>
          </a:p>
        </p:txBody>
      </p:sp>
      <p:sp>
        <p:nvSpPr>
          <p:cNvPr id="21" name="Rectangle 20">
            <a:extLst>
              <a:ext uri="{FF2B5EF4-FFF2-40B4-BE49-F238E27FC236}">
                <a16:creationId xmlns:a16="http://schemas.microsoft.com/office/drawing/2014/main" id="{34551736-1549-4DB2-99B3-5F476E5A9C24}"/>
              </a:ext>
            </a:extLst>
          </p:cNvPr>
          <p:cNvSpPr/>
          <p:nvPr/>
        </p:nvSpPr>
        <p:spPr>
          <a:xfrm>
            <a:off x="7715564" y="5886748"/>
            <a:ext cx="3773918" cy="461665"/>
          </a:xfrm>
          <a:prstGeom prst="rect">
            <a:avLst/>
          </a:prstGeom>
        </p:spPr>
        <p:txBody>
          <a:bodyPr wrap="none">
            <a:spAutoFit/>
          </a:bodyPr>
          <a:lstStyle/>
          <a:p>
            <a:r>
              <a:rPr lang="en-US" sz="2400" dirty="0">
                <a:highlight>
                  <a:srgbClr val="FFFF00"/>
                </a:highlight>
              </a:rPr>
              <a:t># PPs trained &lt;&lt; # predicates</a:t>
            </a:r>
          </a:p>
        </p:txBody>
      </p:sp>
      <p:grpSp>
        <p:nvGrpSpPr>
          <p:cNvPr id="5" name="Group 4">
            <a:extLst>
              <a:ext uri="{FF2B5EF4-FFF2-40B4-BE49-F238E27FC236}">
                <a16:creationId xmlns:a16="http://schemas.microsoft.com/office/drawing/2014/main" id="{58A7572D-E171-4535-88C2-69957A5E9030}"/>
              </a:ext>
            </a:extLst>
          </p:cNvPr>
          <p:cNvGrpSpPr/>
          <p:nvPr/>
        </p:nvGrpSpPr>
        <p:grpSpPr>
          <a:xfrm>
            <a:off x="6718529" y="3101537"/>
            <a:ext cx="5116772" cy="2686348"/>
            <a:chOff x="3779579" y="3898859"/>
            <a:chExt cx="3514428" cy="1873725"/>
          </a:xfrm>
        </p:grpSpPr>
        <p:sp>
          <p:nvSpPr>
            <p:cNvPr id="18" name="Cloud 17">
              <a:extLst>
                <a:ext uri="{FF2B5EF4-FFF2-40B4-BE49-F238E27FC236}">
                  <a16:creationId xmlns:a16="http://schemas.microsoft.com/office/drawing/2014/main" id="{1FD19954-74A5-470C-B24B-E78AE9E45807}"/>
                </a:ext>
              </a:extLst>
            </p:cNvPr>
            <p:cNvSpPr/>
            <p:nvPr/>
          </p:nvSpPr>
          <p:spPr>
            <a:xfrm>
              <a:off x="5071215" y="4007070"/>
              <a:ext cx="2222792" cy="1765514"/>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000"/>
            </a:p>
          </p:txBody>
        </p: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FF2FDC8A-DF9E-4E32-A32B-21948E7E28E2}"/>
                    </a:ext>
                  </a:extLst>
                </p:cNvPr>
                <p:cNvSpPr/>
                <p:nvPr/>
              </p:nvSpPr>
              <p:spPr>
                <a:xfrm>
                  <a:off x="3779579" y="3898859"/>
                  <a:ext cx="949426" cy="279076"/>
                </a:xfrm>
                <a:prstGeom prst="rect">
                  <a:avLst/>
                </a:prstGeom>
                <a:ln>
                  <a:solidFill>
                    <a:srgbClr val="FF0000"/>
                  </a:solidFill>
                </a:ln>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latin typeface="Cambria Math" panose="02040503050406030204" pitchFamily="18" charset="0"/>
                          </a:rPr>
                          <m:t>Red</m:t>
                        </m:r>
                        <m:r>
                          <a:rPr lang="en-US" sz="2000" b="0" i="1" smtClean="0">
                            <a:latin typeface="Cambria Math" panose="02040503050406030204" pitchFamily="18" charset="0"/>
                          </a:rPr>
                          <m:t>∧</m:t>
                        </m:r>
                        <m:r>
                          <m:rPr>
                            <m:sty m:val="p"/>
                          </m:rPr>
                          <a:rPr lang="en-US" sz="2000" b="0" i="0" smtClean="0">
                            <a:latin typeface="Cambria Math" panose="02040503050406030204" pitchFamily="18" charset="0"/>
                          </a:rPr>
                          <m:t>SUV</m:t>
                        </m:r>
                      </m:oMath>
                    </m:oMathPara>
                  </a14:m>
                  <a:endParaRPr lang="en-US" sz="2000" dirty="0"/>
                </a:p>
              </p:txBody>
            </p:sp>
          </mc:Choice>
          <mc:Fallback xmlns="">
            <p:sp>
              <p:nvSpPr>
                <p:cNvPr id="22" name="Rectangle 21">
                  <a:extLst>
                    <a:ext uri="{FF2B5EF4-FFF2-40B4-BE49-F238E27FC236}">
                      <a16:creationId xmlns:a16="http://schemas.microsoft.com/office/drawing/2014/main" id="{FF2FDC8A-DF9E-4E32-A32B-21948E7E28E2}"/>
                    </a:ext>
                  </a:extLst>
                </p:cNvPr>
                <p:cNvSpPr>
                  <a:spLocks noRot="1" noChangeAspect="1" noMove="1" noResize="1" noEditPoints="1" noAdjustHandles="1" noChangeArrowheads="1" noChangeShapeType="1" noTextEdit="1"/>
                </p:cNvSpPr>
                <p:nvPr/>
              </p:nvSpPr>
              <p:spPr>
                <a:xfrm>
                  <a:off x="3779579" y="3898859"/>
                  <a:ext cx="949426" cy="279076"/>
                </a:xfrm>
                <a:prstGeom prst="rect">
                  <a:avLst/>
                </a:prstGeom>
                <a:blipFill>
                  <a:blip r:embed="rId4"/>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E34389D1-7EB9-4049-B2D3-34354B2CA125}"/>
                    </a:ext>
                  </a:extLst>
                </p:cNvPr>
                <p:cNvSpPr/>
                <p:nvPr/>
              </p:nvSpPr>
              <p:spPr>
                <a:xfrm>
                  <a:off x="5453340" y="4460683"/>
                  <a:ext cx="614190" cy="279076"/>
                </a:xfrm>
                <a:prstGeom prst="rect">
                  <a:avLst/>
                </a:prstGeom>
                <a:solidFill>
                  <a:srgbClr val="FFFF00"/>
                </a:solidFill>
                <a:ln>
                  <a:no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m:rPr>
                                <m:sty m:val="p"/>
                              </m:rPr>
                              <a:rPr lang="en-US" sz="2000" b="0" i="0" smtClean="0">
                                <a:latin typeface="Cambria Math" panose="02040503050406030204" pitchFamily="18" charset="0"/>
                              </a:rPr>
                              <m:t>PP</m:t>
                            </m:r>
                          </m:e>
                          <m:sub>
                            <m:r>
                              <m:rPr>
                                <m:sty m:val="p"/>
                              </m:rPr>
                              <a:rPr lang="en-US" sz="2000" b="0" i="0" smtClean="0">
                                <a:latin typeface="Cambria Math" panose="02040503050406030204" pitchFamily="18" charset="0"/>
                              </a:rPr>
                              <m:t>Red</m:t>
                            </m:r>
                          </m:sub>
                        </m:sSub>
                      </m:oMath>
                    </m:oMathPara>
                  </a14:m>
                  <a:endParaRPr lang="en-US" sz="2000" dirty="0"/>
                </a:p>
              </p:txBody>
            </p:sp>
          </mc:Choice>
          <mc:Fallback xmlns="">
            <p:sp>
              <p:nvSpPr>
                <p:cNvPr id="23" name="Rectangle 22">
                  <a:extLst>
                    <a:ext uri="{FF2B5EF4-FFF2-40B4-BE49-F238E27FC236}">
                      <a16:creationId xmlns:a16="http://schemas.microsoft.com/office/drawing/2014/main" id="{E34389D1-7EB9-4049-B2D3-34354B2CA125}"/>
                    </a:ext>
                  </a:extLst>
                </p:cNvPr>
                <p:cNvSpPr>
                  <a:spLocks noRot="1" noChangeAspect="1" noMove="1" noResize="1" noEditPoints="1" noAdjustHandles="1" noChangeArrowheads="1" noChangeShapeType="1" noTextEdit="1"/>
                </p:cNvSpPr>
                <p:nvPr/>
              </p:nvSpPr>
              <p:spPr>
                <a:xfrm>
                  <a:off x="5453340" y="4460683"/>
                  <a:ext cx="614190" cy="279076"/>
                </a:xfrm>
                <a:prstGeom prst="rect">
                  <a:avLst/>
                </a:prstGeom>
                <a:blipFill>
                  <a:blip r:embed="rId5"/>
                  <a:stretch>
                    <a:fillRect b="-307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068E3784-5300-4F0C-893A-A08A139FB1D6}"/>
                    </a:ext>
                  </a:extLst>
                </p:cNvPr>
                <p:cNvSpPr/>
                <p:nvPr/>
              </p:nvSpPr>
              <p:spPr>
                <a:xfrm>
                  <a:off x="5513359" y="5135326"/>
                  <a:ext cx="824200" cy="279076"/>
                </a:xfrm>
                <a:prstGeom prst="rect">
                  <a:avLst/>
                </a:prstGeom>
                <a:solidFill>
                  <a:srgbClr val="FFFF00"/>
                </a:solidFill>
                <a:ln>
                  <a:no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m:rPr>
                                <m:sty m:val="p"/>
                              </m:rPr>
                              <a:rPr lang="en-US" sz="2000">
                                <a:latin typeface="Cambria Math" panose="02040503050406030204" pitchFamily="18" charset="0"/>
                              </a:rPr>
                              <m:t>PP</m:t>
                            </m:r>
                          </m:e>
                          <m:sub>
                            <m:r>
                              <m:rPr>
                                <m:sty m:val="p"/>
                              </m:rPr>
                              <a:rPr lang="en-US" sz="2000" b="0" i="0" smtClean="0">
                                <a:latin typeface="Cambria Math" panose="02040503050406030204" pitchFamily="18" charset="0"/>
                              </a:rPr>
                              <m:t>SUV</m:t>
                            </m:r>
                          </m:sub>
                        </m:sSub>
                      </m:oMath>
                    </m:oMathPara>
                  </a14:m>
                  <a:endParaRPr lang="en-US" sz="2000" dirty="0"/>
                </a:p>
              </p:txBody>
            </p:sp>
          </mc:Choice>
          <mc:Fallback xmlns="">
            <p:sp>
              <p:nvSpPr>
                <p:cNvPr id="24" name="Rectangle 23">
                  <a:extLst>
                    <a:ext uri="{FF2B5EF4-FFF2-40B4-BE49-F238E27FC236}">
                      <a16:creationId xmlns:a16="http://schemas.microsoft.com/office/drawing/2014/main" id="{068E3784-5300-4F0C-893A-A08A139FB1D6}"/>
                    </a:ext>
                  </a:extLst>
                </p:cNvPr>
                <p:cNvSpPr>
                  <a:spLocks noRot="1" noChangeAspect="1" noMove="1" noResize="1" noEditPoints="1" noAdjustHandles="1" noChangeArrowheads="1" noChangeShapeType="1" noTextEdit="1"/>
                </p:cNvSpPr>
                <p:nvPr/>
              </p:nvSpPr>
              <p:spPr>
                <a:xfrm>
                  <a:off x="5513359" y="5135326"/>
                  <a:ext cx="824200" cy="279076"/>
                </a:xfrm>
                <a:prstGeom prst="rect">
                  <a:avLst/>
                </a:prstGeom>
                <a:blipFill>
                  <a:blip r:embed="rId6"/>
                  <a:stretch>
                    <a:fillRect b="-151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DC119BCA-E51C-4023-8D54-21E7E5FB04B0}"/>
                    </a:ext>
                  </a:extLst>
                </p:cNvPr>
                <p:cNvSpPr/>
                <p:nvPr/>
              </p:nvSpPr>
              <p:spPr>
                <a:xfrm>
                  <a:off x="6245599" y="4283135"/>
                  <a:ext cx="87549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n-US">
                                <a:latin typeface="Cambria Math" panose="02040503050406030204" pitchFamily="18" charset="0"/>
                              </a:rPr>
                              <m:t>PP</m:t>
                            </m:r>
                          </m:e>
                          <m:sub>
                            <m:r>
                              <m:rPr>
                                <m:sty m:val="p"/>
                              </m:rPr>
                              <a:rPr lang="en-US" b="0" i="0" smtClean="0">
                                <a:latin typeface="Cambria Math" panose="02040503050406030204" pitchFamily="18" charset="0"/>
                              </a:rPr>
                              <m:t>Blue</m:t>
                            </m:r>
                          </m:sub>
                        </m:sSub>
                      </m:oMath>
                    </m:oMathPara>
                  </a14:m>
                  <a:endParaRPr lang="en-US" dirty="0"/>
                </a:p>
              </p:txBody>
            </p:sp>
          </mc:Choice>
          <mc:Fallback xmlns="">
            <p:sp>
              <p:nvSpPr>
                <p:cNvPr id="25" name="Rectangle 24">
                  <a:extLst>
                    <a:ext uri="{FF2B5EF4-FFF2-40B4-BE49-F238E27FC236}">
                      <a16:creationId xmlns:a16="http://schemas.microsoft.com/office/drawing/2014/main" id="{DC119BCA-E51C-4023-8D54-21E7E5FB04B0}"/>
                    </a:ext>
                  </a:extLst>
                </p:cNvPr>
                <p:cNvSpPr>
                  <a:spLocks noRot="1" noChangeAspect="1" noMove="1" noResize="1" noEditPoints="1" noAdjustHandles="1" noChangeArrowheads="1" noChangeShapeType="1" noTextEdit="1"/>
                </p:cNvSpPr>
                <p:nvPr/>
              </p:nvSpPr>
              <p:spPr>
                <a:xfrm>
                  <a:off x="6245599" y="4283135"/>
                  <a:ext cx="875496"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FAA238C9-EE3A-4708-84F1-C8E9E11A1AE9}"/>
                    </a:ext>
                  </a:extLst>
                </p:cNvPr>
                <p:cNvSpPr/>
                <p:nvPr/>
              </p:nvSpPr>
              <p:spPr>
                <a:xfrm>
                  <a:off x="6080979" y="4853688"/>
                  <a:ext cx="576138" cy="2790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m:rPr>
                                <m:sty m:val="p"/>
                              </m:rPr>
                              <a:rPr lang="en-US" sz="2000">
                                <a:latin typeface="Cambria Math" panose="02040503050406030204" pitchFamily="18" charset="0"/>
                              </a:rPr>
                              <m:t>PP</m:t>
                            </m:r>
                          </m:e>
                          <m:sub>
                            <m:r>
                              <m:rPr>
                                <m:sty m:val="p"/>
                              </m:rPr>
                              <a:rPr lang="en-US" sz="2000" b="0" i="0" smtClean="0">
                                <a:latin typeface="Cambria Math" panose="02040503050406030204" pitchFamily="18" charset="0"/>
                              </a:rPr>
                              <m:t>van</m:t>
                            </m:r>
                          </m:sub>
                        </m:sSub>
                      </m:oMath>
                    </m:oMathPara>
                  </a14:m>
                  <a:endParaRPr lang="en-US" sz="2000" dirty="0"/>
                </a:p>
              </p:txBody>
            </p:sp>
          </mc:Choice>
          <mc:Fallback xmlns="">
            <p:sp>
              <p:nvSpPr>
                <p:cNvPr id="26" name="Rectangle 25">
                  <a:extLst>
                    <a:ext uri="{FF2B5EF4-FFF2-40B4-BE49-F238E27FC236}">
                      <a16:creationId xmlns:a16="http://schemas.microsoft.com/office/drawing/2014/main" id="{FAA238C9-EE3A-4708-84F1-C8E9E11A1AE9}"/>
                    </a:ext>
                  </a:extLst>
                </p:cNvPr>
                <p:cNvSpPr>
                  <a:spLocks noRot="1" noChangeAspect="1" noMove="1" noResize="1" noEditPoints="1" noAdjustHandles="1" noChangeArrowheads="1" noChangeShapeType="1" noTextEdit="1"/>
                </p:cNvSpPr>
                <p:nvPr/>
              </p:nvSpPr>
              <p:spPr>
                <a:xfrm>
                  <a:off x="6080979" y="4853688"/>
                  <a:ext cx="576138" cy="279076"/>
                </a:xfrm>
                <a:prstGeom prst="rect">
                  <a:avLst/>
                </a:prstGeom>
                <a:blipFill>
                  <a:blip r:embed="rId8"/>
                  <a:stretch>
                    <a:fillRect/>
                  </a:stretch>
                </a:blipFill>
              </p:spPr>
              <p:txBody>
                <a:bodyPr/>
                <a:lstStyle/>
                <a:p>
                  <a:r>
                    <a:rPr lang="en-US">
                      <a:noFill/>
                    </a:rPr>
                    <a:t> </a:t>
                  </a:r>
                </a:p>
              </p:txBody>
            </p:sp>
          </mc:Fallback>
        </mc:AlternateContent>
        <p:sp>
          <p:nvSpPr>
            <p:cNvPr id="27" name="Arrow: Right 26">
              <a:extLst>
                <a:ext uri="{FF2B5EF4-FFF2-40B4-BE49-F238E27FC236}">
                  <a16:creationId xmlns:a16="http://schemas.microsoft.com/office/drawing/2014/main" id="{72937086-76EE-462F-94CD-1ED2A97DA1B5}"/>
                </a:ext>
              </a:extLst>
            </p:cNvPr>
            <p:cNvSpPr/>
            <p:nvPr/>
          </p:nvSpPr>
          <p:spPr>
            <a:xfrm rot="12985874">
              <a:off x="4952509" y="4085676"/>
              <a:ext cx="467699" cy="54688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FA22D7C1-C435-40C2-A67E-9E0E9B5F3EC9}"/>
                    </a:ext>
                  </a:extLst>
                </p:cNvPr>
                <p:cNvSpPr/>
                <p:nvPr/>
              </p:nvSpPr>
              <p:spPr>
                <a:xfrm>
                  <a:off x="4128315" y="4617222"/>
                  <a:ext cx="456040" cy="279076"/>
                </a:xfrm>
                <a:prstGeom prst="rect">
                  <a:avLst/>
                </a:prstGeom>
                <a:ln>
                  <a:solidFill>
                    <a:srgbClr val="FF0000"/>
                  </a:solidFill>
                </a:ln>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latin typeface="Cambria Math" panose="02040503050406030204" pitchFamily="18" charset="0"/>
                          </a:rPr>
                          <m:t>Red</m:t>
                        </m:r>
                      </m:oMath>
                    </m:oMathPara>
                  </a14:m>
                  <a:endParaRPr lang="en-US" sz="2000" dirty="0"/>
                </a:p>
              </p:txBody>
            </p:sp>
          </mc:Choice>
          <mc:Fallback xmlns="">
            <p:sp>
              <p:nvSpPr>
                <p:cNvPr id="28" name="Rectangle 27">
                  <a:extLst>
                    <a:ext uri="{FF2B5EF4-FFF2-40B4-BE49-F238E27FC236}">
                      <a16:creationId xmlns:a16="http://schemas.microsoft.com/office/drawing/2014/main" id="{FA22D7C1-C435-40C2-A67E-9E0E9B5F3EC9}"/>
                    </a:ext>
                  </a:extLst>
                </p:cNvPr>
                <p:cNvSpPr>
                  <a:spLocks noRot="1" noChangeAspect="1" noMove="1" noResize="1" noEditPoints="1" noAdjustHandles="1" noChangeArrowheads="1" noChangeShapeType="1" noTextEdit="1"/>
                </p:cNvSpPr>
                <p:nvPr/>
              </p:nvSpPr>
              <p:spPr>
                <a:xfrm>
                  <a:off x="4128315" y="4617222"/>
                  <a:ext cx="456040" cy="279076"/>
                </a:xfrm>
                <a:prstGeom prst="rect">
                  <a:avLst/>
                </a:prstGeom>
                <a:blipFill>
                  <a:blip r:embed="rId9"/>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25DCD1A4-E83D-45D8-B309-FAD4D0D589C7}"/>
                    </a:ext>
                  </a:extLst>
                </p:cNvPr>
                <p:cNvSpPr/>
                <p:nvPr/>
              </p:nvSpPr>
              <p:spPr>
                <a:xfrm>
                  <a:off x="4114123" y="5260656"/>
                  <a:ext cx="474757" cy="279076"/>
                </a:xfrm>
                <a:prstGeom prst="rect">
                  <a:avLst/>
                </a:prstGeom>
                <a:ln>
                  <a:solidFill>
                    <a:srgbClr val="FF0000"/>
                  </a:solidFill>
                </a:ln>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latin typeface="Cambria Math" panose="02040503050406030204" pitchFamily="18" charset="0"/>
                          </a:rPr>
                          <m:t>SUV</m:t>
                        </m:r>
                      </m:oMath>
                    </m:oMathPara>
                  </a14:m>
                  <a:endParaRPr lang="en-US" sz="2000" dirty="0"/>
                </a:p>
              </p:txBody>
            </p:sp>
          </mc:Choice>
          <mc:Fallback xmlns="">
            <p:sp>
              <p:nvSpPr>
                <p:cNvPr id="29" name="Rectangle 28">
                  <a:extLst>
                    <a:ext uri="{FF2B5EF4-FFF2-40B4-BE49-F238E27FC236}">
                      <a16:creationId xmlns:a16="http://schemas.microsoft.com/office/drawing/2014/main" id="{25DCD1A4-E83D-45D8-B309-FAD4D0D589C7}"/>
                    </a:ext>
                  </a:extLst>
                </p:cNvPr>
                <p:cNvSpPr>
                  <a:spLocks noRot="1" noChangeAspect="1" noMove="1" noResize="1" noEditPoints="1" noAdjustHandles="1" noChangeArrowheads="1" noChangeShapeType="1" noTextEdit="1"/>
                </p:cNvSpPr>
                <p:nvPr/>
              </p:nvSpPr>
              <p:spPr>
                <a:xfrm>
                  <a:off x="4114123" y="5260656"/>
                  <a:ext cx="474757" cy="279076"/>
                </a:xfrm>
                <a:prstGeom prst="rect">
                  <a:avLst/>
                </a:prstGeom>
                <a:blipFill>
                  <a:blip r:embed="rId10"/>
                  <a:stretch>
                    <a:fillRect/>
                  </a:stretch>
                </a:blipFill>
                <a:ln>
                  <a:solidFill>
                    <a:srgbClr val="FF0000"/>
                  </a:solidFill>
                </a:ln>
              </p:spPr>
              <p:txBody>
                <a:bodyPr/>
                <a:lstStyle/>
                <a:p>
                  <a:r>
                    <a:rPr lang="en-US">
                      <a:noFill/>
                    </a:rPr>
                    <a:t> </a:t>
                  </a:r>
                </a:p>
              </p:txBody>
            </p:sp>
          </mc:Fallback>
        </mc:AlternateContent>
        <p:sp>
          <p:nvSpPr>
            <p:cNvPr id="30" name="Arrow: Right 29">
              <a:extLst>
                <a:ext uri="{FF2B5EF4-FFF2-40B4-BE49-F238E27FC236}">
                  <a16:creationId xmlns:a16="http://schemas.microsoft.com/office/drawing/2014/main" id="{FEAA332C-1D74-4940-ACED-A1EEE1559A29}"/>
                </a:ext>
              </a:extLst>
            </p:cNvPr>
            <p:cNvSpPr/>
            <p:nvPr/>
          </p:nvSpPr>
          <p:spPr>
            <a:xfrm rot="8942637">
              <a:off x="4989304" y="5136142"/>
              <a:ext cx="467699" cy="54688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1" name="Arrow: Right 30">
              <a:extLst>
                <a:ext uri="{FF2B5EF4-FFF2-40B4-BE49-F238E27FC236}">
                  <a16:creationId xmlns:a16="http://schemas.microsoft.com/office/drawing/2014/main" id="{23A34BD7-A818-4F84-ADC5-3DFE410B64C2}"/>
                </a:ext>
              </a:extLst>
            </p:cNvPr>
            <p:cNvSpPr/>
            <p:nvPr/>
          </p:nvSpPr>
          <p:spPr>
            <a:xfrm rot="11093737">
              <a:off x="4871948" y="4573781"/>
              <a:ext cx="467699" cy="54688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1834721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02B77C8-3E6B-4810-8414-465A628E5711}"/>
              </a:ext>
            </a:extLst>
          </p:cNvPr>
          <p:cNvSpPr/>
          <p:nvPr/>
        </p:nvSpPr>
        <p:spPr>
          <a:xfrm>
            <a:off x="838200" y="1333501"/>
            <a:ext cx="4775791" cy="395493"/>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2D9906-E31E-400E-AAF8-67EB4E55DD9E}"/>
              </a:ext>
            </a:extLst>
          </p:cNvPr>
          <p:cNvSpPr>
            <a:spLocks noGrp="1"/>
          </p:cNvSpPr>
          <p:nvPr>
            <p:ph type="title"/>
          </p:nvPr>
        </p:nvSpPr>
        <p:spPr>
          <a:xfrm>
            <a:off x="838200" y="365126"/>
            <a:ext cx="10515600" cy="882650"/>
          </a:xfrm>
        </p:spPr>
        <p:txBody>
          <a:bodyPr>
            <a:normAutofit/>
          </a:bodyPr>
          <a:lstStyle/>
          <a:p>
            <a:r>
              <a:rPr lang="en-US" sz="3200" dirty="0">
                <a:latin typeface="Arial" panose="020B0604020202020204" pitchFamily="34" charset="0"/>
                <a:cs typeface="Arial" panose="020B0604020202020204" pitchFamily="34" charset="0"/>
              </a:rPr>
              <a:t>Example: QO + PPs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C41B48C-4EDC-4988-9F7F-0DB012E3EA5C}"/>
                  </a:ext>
                </a:extLst>
              </p:cNvPr>
              <p:cNvSpPr>
                <a:spLocks noGrp="1"/>
              </p:cNvSpPr>
              <p:nvPr>
                <p:ph idx="1"/>
              </p:nvPr>
            </p:nvSpPr>
            <p:spPr>
              <a:xfrm>
                <a:off x="838200" y="1333501"/>
                <a:ext cx="10515600" cy="4929187"/>
              </a:xfrm>
            </p:spPr>
            <p:txBody>
              <a:bodyPr/>
              <a:lstStyle/>
              <a:p>
                <a:pPr marL="0" indent="0">
                  <a:buNone/>
                </a:pPr>
                <a:r>
                  <a:rPr lang="en-US" sz="2000" dirty="0"/>
                  <a:t>Predicate: </a:t>
                </a:r>
                <a14:m>
                  <m:oMath xmlns:m="http://schemas.openxmlformats.org/officeDocument/2006/math">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𝜎</m:t>
                            </m:r>
                          </m:e>
                          <m:sub>
                            <m:r>
                              <m:rPr>
                                <m:sty m:val="p"/>
                              </m:rPr>
                              <a:rPr lang="en-US" sz="2000">
                                <a:latin typeface="Cambria Math" panose="02040503050406030204" pitchFamily="18" charset="0"/>
                              </a:rPr>
                              <m:t>orange</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𝜎</m:t>
                            </m:r>
                          </m:e>
                          <m:sub>
                            <m:r>
                              <m:rPr>
                                <m:sty m:val="p"/>
                              </m:rPr>
                              <a:rPr lang="en-US" sz="2000">
                                <a:latin typeface="Cambria Math" panose="02040503050406030204" pitchFamily="18" charset="0"/>
                              </a:rPr>
                              <m:t>banana</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𝜎</m:t>
                        </m:r>
                      </m:e>
                      <m:sub>
                        <m:r>
                          <m:rPr>
                            <m:sty m:val="p"/>
                          </m:rPr>
                          <a:rPr lang="en-US" sz="2000">
                            <a:latin typeface="Cambria Math" panose="02040503050406030204" pitchFamily="18" charset="0"/>
                          </a:rPr>
                          <m:t>cat</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𝜎</m:t>
                        </m:r>
                      </m:e>
                      <m:sub>
                        <m:r>
                          <m:rPr>
                            <m:sty m:val="p"/>
                          </m:rPr>
                          <a:rPr lang="en-US" sz="2000">
                            <a:latin typeface="Cambria Math" panose="02040503050406030204" pitchFamily="18" charset="0"/>
                          </a:rPr>
                          <m:t>dog</m:t>
                        </m:r>
                      </m:sub>
                    </m:sSub>
                  </m:oMath>
                </a14:m>
                <a:r>
                  <a:rPr lang="en-US" sz="2000" dirty="0"/>
                  <a:t>		</a:t>
                </a:r>
              </a:p>
              <a:p>
                <a:r>
                  <a:rPr lang="en-US" sz="2000" dirty="0"/>
                  <a:t>Conventional QO: sort predicates by reduction/cost</a:t>
                </a:r>
                <a:endParaRPr lang="en-US" sz="1600" dirty="0"/>
              </a:p>
              <a:p>
                <a:endParaRPr lang="en-US" sz="2000" dirty="0"/>
              </a:p>
              <a:p>
                <a:r>
                  <a:rPr lang="en-US" sz="2000" dirty="0"/>
                  <a:t>Our QO:  </a:t>
                </a:r>
              </a:p>
              <a:p>
                <a:pPr marL="914400" lvl="1" indent="-457200">
                  <a:buFont typeface="+mj-lt"/>
                  <a:buAutoNum type="arabicPeriod"/>
                </a:pPr>
                <a:r>
                  <a:rPr lang="en-US" sz="2000" dirty="0">
                    <a:solidFill>
                      <a:srgbClr val="C00000"/>
                    </a:solidFill>
                  </a:rPr>
                  <a:t>explores necessary conditions to the predicate (to improve </a:t>
                </a:r>
                <a:r>
                  <a:rPr lang="en-US" sz="2000" dirty="0" err="1">
                    <a:solidFill>
                      <a:srgbClr val="C00000"/>
                    </a:solidFill>
                  </a:rPr>
                  <a:t>matchability</a:t>
                </a:r>
                <a:r>
                  <a:rPr lang="en-US" sz="2000" dirty="0">
                    <a:solidFill>
                      <a:srgbClr val="C00000"/>
                    </a:solidFill>
                  </a:rPr>
                  <a:t> and high speedup)</a:t>
                </a:r>
                <a:endParaRPr lang="en-US" sz="1600" dirty="0">
                  <a:solidFill>
                    <a:srgbClr val="C00000"/>
                  </a:solidFill>
                </a:endParaRPr>
              </a:p>
            </p:txBody>
          </p:sp>
        </mc:Choice>
        <mc:Fallback xmlns="">
          <p:sp>
            <p:nvSpPr>
              <p:cNvPr id="3" name="Content Placeholder 2">
                <a:extLst>
                  <a:ext uri="{FF2B5EF4-FFF2-40B4-BE49-F238E27FC236}">
                    <a16:creationId xmlns:a16="http://schemas.microsoft.com/office/drawing/2014/main" id="{CC41B48C-4EDC-4988-9F7F-0DB012E3EA5C}"/>
                  </a:ext>
                </a:extLst>
              </p:cNvPr>
              <p:cNvSpPr>
                <a:spLocks noGrp="1" noRot="1" noChangeAspect="1" noMove="1" noResize="1" noEditPoints="1" noAdjustHandles="1" noChangeArrowheads="1" noChangeShapeType="1" noTextEdit="1"/>
              </p:cNvSpPr>
              <p:nvPr>
                <p:ph idx="1"/>
              </p:nvPr>
            </p:nvSpPr>
            <p:spPr>
              <a:xfrm>
                <a:off x="838200" y="1333501"/>
                <a:ext cx="10515600" cy="4929187"/>
              </a:xfrm>
              <a:blipFill>
                <a:blip r:embed="rId3"/>
                <a:stretch>
                  <a:fillRect l="-638" t="-743" r="-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369E73A2-AF91-44AC-B850-1FB5E43D0FFF}"/>
                  </a:ext>
                </a:extLst>
              </p:cNvPr>
              <p:cNvSpPr/>
              <p:nvPr/>
            </p:nvSpPr>
            <p:spPr>
              <a:xfrm>
                <a:off x="1450683" y="3472746"/>
                <a:ext cx="9903117" cy="1924629"/>
              </a:xfrm>
              <a:prstGeom prst="rect">
                <a:avLst/>
              </a:prstGeom>
            </p:spPr>
            <p:txBody>
              <a:bodyPr wrap="square">
                <a:spAutoFit/>
              </a:bodyPr>
              <a:lstStyle/>
              <a:p>
                <a:r>
                  <a:rPr lang="en-US" dirty="0"/>
                  <a:t> </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𝜎</m:t>
                            </m:r>
                          </m:e>
                          <m:sub>
                            <m:r>
                              <m:rPr>
                                <m:sty m:val="p"/>
                              </m:rPr>
                              <a:rPr lang="en-US">
                                <a:latin typeface="Cambria Math" panose="02040503050406030204" pitchFamily="18" charset="0"/>
                              </a:rPr>
                              <m:t>orange</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𝜎</m:t>
                            </m:r>
                          </m:e>
                          <m:sub>
                            <m:r>
                              <m:rPr>
                                <m:sty m:val="p"/>
                              </m:rPr>
                              <a:rPr lang="en-US">
                                <a:latin typeface="Cambria Math" panose="02040503050406030204" pitchFamily="18" charset="0"/>
                              </a:rPr>
                              <m:t>banana</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𝜎</m:t>
                        </m:r>
                      </m:e>
                      <m:sub>
                        <m:r>
                          <m:rPr>
                            <m:sty m:val="p"/>
                          </m:rPr>
                          <a:rPr lang="en-US">
                            <a:latin typeface="Cambria Math" panose="02040503050406030204" pitchFamily="18" charset="0"/>
                          </a:rPr>
                          <m:t>cat</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𝜎</m:t>
                        </m:r>
                      </m:e>
                      <m:sub>
                        <m:r>
                          <m:rPr>
                            <m:sty m:val="p"/>
                          </m:rPr>
                          <a:rPr lang="en-US">
                            <a:latin typeface="Cambria Math" panose="02040503050406030204" pitchFamily="18" charset="0"/>
                          </a:rPr>
                          <m:t>dog</m:t>
                        </m:r>
                      </m:sub>
                    </m:sSub>
                    <m:r>
                      <a:rPr lang="en-US" i="1">
                        <a:latin typeface="Cambria Math" panose="02040503050406030204" pitchFamily="18" charset="0"/>
                      </a:rPr>
                      <m:t> </m:t>
                    </m:r>
                  </m:oMath>
                </a14:m>
                <a:r>
                  <a:rPr lang="en-US" i="1" dirty="0">
                    <a:latin typeface="Cambria Math" panose="02040503050406030204" pitchFamily="18" charset="0"/>
                  </a:rPr>
                  <a:t>				</a:t>
                </a:r>
                <a:endParaRPr lang="en-US" dirty="0">
                  <a:latin typeface="Cambria Math" panose="02040503050406030204" pitchFamily="18" charset="0"/>
                </a:endParaRPr>
              </a:p>
              <a:p>
                <a14:m>
                  <m:oMath xmlns:m="http://schemas.openxmlformats.org/officeDocument/2006/math">
                    <m:r>
                      <a:rPr lang="en-US" i="1" smtClean="0">
                        <a:solidFill>
                          <a:schemeClr val="tx1"/>
                        </a:solidFill>
                        <a:latin typeface="Cambria Math" panose="02040503050406030204" pitchFamily="18" charset="0"/>
                      </a:rPr>
                      <m:t>⇒</m:t>
                    </m:r>
                    <m:d>
                      <m:dPr>
                        <m:ctrlPr>
                          <a:rPr lang="en-US" i="1" smtClean="0">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PP</m:t>
                            </m:r>
                          </m:e>
                          <m:sub>
                            <m:r>
                              <m:rPr>
                                <m:sty m:val="p"/>
                              </m:rPr>
                              <a:rPr lang="en-US">
                                <a:solidFill>
                                  <a:schemeClr val="tx1"/>
                                </a:solidFill>
                                <a:latin typeface="Cambria Math" panose="02040503050406030204" pitchFamily="18" charset="0"/>
                              </a:rPr>
                              <m:t>dog</m:t>
                            </m:r>
                          </m:sub>
                        </m:sSub>
                        <m:r>
                          <a:rPr lang="en-US">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PP</m:t>
                            </m:r>
                          </m:e>
                          <m:sub>
                            <m:r>
                              <m:rPr>
                                <m:sty m:val="p"/>
                              </m:rPr>
                              <a:rPr lang="en-US">
                                <a:solidFill>
                                  <a:schemeClr val="tx1"/>
                                </a:solidFill>
                                <a:latin typeface="Cambria Math" panose="02040503050406030204" pitchFamily="18" charset="0"/>
                              </a:rPr>
                              <m:t>cat</m:t>
                            </m:r>
                          </m:sub>
                        </m:sSub>
                      </m:e>
                    </m:d>
                    <m:r>
                      <a:rPr lang="en-US">
                        <a:solidFill>
                          <a:schemeClr val="tx1"/>
                        </a:solidFill>
                        <a:latin typeface="Cambria Math" panose="02040503050406030204" pitchFamily="18" charset="0"/>
                      </a:rPr>
                      <m:t>∧</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PP</m:t>
                            </m:r>
                          </m:e>
                          <m:sub>
                            <m:r>
                              <m:rPr>
                                <m:sty m:val="p"/>
                              </m:rPr>
                              <a:rPr lang="en-US">
                                <a:solidFill>
                                  <a:schemeClr val="tx1"/>
                                </a:solidFill>
                                <a:latin typeface="Cambria Math" panose="02040503050406030204" pitchFamily="18" charset="0"/>
                              </a:rPr>
                              <m:t>orange</m:t>
                            </m:r>
                          </m:sub>
                        </m:sSub>
                        <m:r>
                          <a:rPr lang="en-US">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PP</m:t>
                            </m:r>
                          </m:e>
                          <m:sub>
                            <m:r>
                              <m:rPr>
                                <m:sty m:val="p"/>
                              </m:rPr>
                              <a:rPr lang="en-US">
                                <a:solidFill>
                                  <a:schemeClr val="tx1"/>
                                </a:solidFill>
                                <a:latin typeface="Cambria Math" panose="02040503050406030204" pitchFamily="18" charset="0"/>
                              </a:rPr>
                              <m:t>banana</m:t>
                            </m:r>
                          </m:sub>
                        </m:sSub>
                      </m:e>
                    </m:d>
                  </m:oMath>
                </a14:m>
                <a:r>
                  <a:rPr lang="en-US" dirty="0">
                    <a:solidFill>
                      <a:srgbClr val="C0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p>
              <a:p>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PP</m:t>
                        </m:r>
                      </m:e>
                      <m:sub>
                        <m:r>
                          <m:rPr>
                            <m:sty m:val="p"/>
                          </m:rPr>
                          <a:rPr lang="en-US">
                            <a:latin typeface="Cambria Math" panose="02040503050406030204" pitchFamily="18" charset="0"/>
                          </a:rPr>
                          <m:t>dog</m:t>
                        </m:r>
                      </m:sub>
                    </m:sSub>
                    <m:r>
                      <a:rPr lang="en-US">
                        <a:latin typeface="Cambria Math" panose="02040503050406030204" pitchFamily="18" charset="0"/>
                      </a:rPr>
                      <m:t>∧</m:t>
                    </m:r>
                    <m:sSub>
                      <m:sSubPr>
                        <m:ctrlPr>
                          <a:rPr lang="en-US" i="1">
                            <a:latin typeface="Cambria Math" panose="02040503050406030204" pitchFamily="18" charset="0"/>
                          </a:rPr>
                        </m:ctrlPr>
                      </m:sSubPr>
                      <m:e>
                        <m:r>
                          <m:rPr>
                            <m:sty m:val="p"/>
                          </m:rPr>
                          <a:rPr lang="en-US" b="0" i="0" smtClean="0">
                            <a:latin typeface="Cambria Math" panose="02040503050406030204" pitchFamily="18" charset="0"/>
                          </a:rPr>
                          <m:t>PP</m:t>
                        </m:r>
                      </m:e>
                      <m:sub>
                        <m:r>
                          <m:rPr>
                            <m:sty m:val="p"/>
                          </m:rPr>
                          <a:rPr lang="en-US">
                            <a:latin typeface="Cambria Math" panose="02040503050406030204" pitchFamily="18" charset="0"/>
                          </a:rPr>
                          <m:t>cat</m:t>
                        </m:r>
                      </m:sub>
                    </m:sSub>
                  </m:oMath>
                </a14:m>
                <a:r>
                  <a:rPr lang="en-US" dirty="0">
                    <a:latin typeface="Arial" panose="020B0604020202020204" pitchFamily="34" charset="0"/>
                    <a:cs typeface="Arial" panose="020B0604020202020204" pitchFamily="34" charset="0"/>
                  </a:rPr>
                  <a:t>					</a:t>
                </a:r>
              </a:p>
              <a:p>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PP</m:t>
                        </m:r>
                      </m:e>
                      <m:sub>
                        <m:r>
                          <m:rPr>
                            <m:sty m:val="p"/>
                          </m:rPr>
                          <a:rPr lang="en-US">
                            <a:latin typeface="Cambria Math" panose="02040503050406030204" pitchFamily="18" charset="0"/>
                          </a:rPr>
                          <m:t>orange</m:t>
                        </m:r>
                      </m:sub>
                    </m:sSub>
                    <m:r>
                      <a:rPr lang="en-US">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PP</m:t>
                        </m:r>
                      </m:e>
                      <m:sub>
                        <m:r>
                          <m:rPr>
                            <m:sty m:val="p"/>
                          </m:rPr>
                          <a:rPr lang="en-US">
                            <a:latin typeface="Cambria Math" panose="02040503050406030204" pitchFamily="18" charset="0"/>
                          </a:rPr>
                          <m:t>banana</m:t>
                        </m:r>
                      </m:sub>
                    </m:sSub>
                    <m:r>
                      <a:rPr lang="en-US" i="1">
                        <a:latin typeface="Cambria Math" panose="02040503050406030204" pitchFamily="18" charset="0"/>
                      </a:rPr>
                      <m:t> </m:t>
                    </m:r>
                  </m:oMath>
                </a14:m>
                <a:r>
                  <a:rPr lang="en-US" dirty="0">
                    <a:latin typeface="Arial" panose="020B0604020202020204" pitchFamily="34" charset="0"/>
                    <a:cs typeface="Arial" panose="020B0604020202020204" pitchFamily="34" charset="0"/>
                  </a:rPr>
                  <a:t>				</a:t>
                </a:r>
                <a:endParaRPr lang="en-US" i="1" dirty="0">
                  <a:latin typeface="Cambria Math" panose="02040503050406030204" pitchFamily="18" charset="0"/>
                </a:endParaRPr>
              </a:p>
              <a:p>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PP</m:t>
                        </m:r>
                      </m:e>
                      <m:sub>
                        <m:r>
                          <m:rPr>
                            <m:sty m:val="p"/>
                          </m:rPr>
                          <a:rPr lang="en-US">
                            <a:latin typeface="Cambria Math" panose="02040503050406030204" pitchFamily="18" charset="0"/>
                          </a:rPr>
                          <m:t>cat</m:t>
                        </m:r>
                      </m:sub>
                    </m:sSub>
                    <m:r>
                      <a:rPr lang="en-US" i="1">
                        <a:latin typeface="Cambria Math" panose="02040503050406030204" pitchFamily="18" charset="0"/>
                      </a:rPr>
                      <m:t> </m:t>
                    </m:r>
                  </m:oMath>
                </a14:m>
                <a:r>
                  <a:rPr lang="en-US" dirty="0">
                    <a:latin typeface="Arial" panose="020B0604020202020204" pitchFamily="34" charset="0"/>
                    <a:cs typeface="Arial" panose="020B0604020202020204" pitchFamily="34" charset="0"/>
                  </a:rPr>
                  <a:t>						</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m:t>
                        </m:r>
                        <m:r>
                          <m:rPr>
                            <m:sty m:val="p"/>
                          </m:rPr>
                          <a:rPr lang="en-US">
                            <a:latin typeface="Cambria Math" panose="02040503050406030204" pitchFamily="18" charset="0"/>
                          </a:rPr>
                          <m:t>PP</m:t>
                        </m:r>
                      </m:e>
                      <m:sub>
                        <m:r>
                          <m:rPr>
                            <m:sty m:val="p"/>
                          </m:rPr>
                          <a:rPr lang="en-US">
                            <a:latin typeface="Cambria Math" panose="02040503050406030204" pitchFamily="18" charset="0"/>
                          </a:rPr>
                          <m:t>dog</m:t>
                        </m:r>
                      </m:sub>
                    </m:sSub>
                  </m:oMath>
                </a14:m>
                <a:r>
                  <a:rPr lang="en-US" dirty="0">
                    <a:latin typeface="Arial" panose="020B0604020202020204" pitchFamily="34" charset="0"/>
                    <a:cs typeface="Arial" panose="020B0604020202020204" pitchFamily="34" charset="0"/>
                  </a:rPr>
                  <a:t> 						</a:t>
                </a:r>
                <a:endParaRPr lang="en-US" dirty="0"/>
              </a:p>
            </p:txBody>
          </p:sp>
        </mc:Choice>
        <mc:Fallback xmlns="">
          <p:sp>
            <p:nvSpPr>
              <p:cNvPr id="4" name="Rectangle 3">
                <a:extLst>
                  <a:ext uri="{FF2B5EF4-FFF2-40B4-BE49-F238E27FC236}">
                    <a16:creationId xmlns:a16="http://schemas.microsoft.com/office/drawing/2014/main" id="{369E73A2-AF91-44AC-B850-1FB5E43D0FFF}"/>
                  </a:ext>
                </a:extLst>
              </p:cNvPr>
              <p:cNvSpPr>
                <a:spLocks noRot="1" noChangeAspect="1" noMove="1" noResize="1" noEditPoints="1" noAdjustHandles="1" noChangeArrowheads="1" noChangeShapeType="1" noTextEdit="1"/>
              </p:cNvSpPr>
              <p:nvPr/>
            </p:nvSpPr>
            <p:spPr>
              <a:xfrm>
                <a:off x="1450683" y="3472746"/>
                <a:ext cx="9903117" cy="1924629"/>
              </a:xfrm>
              <a:prstGeom prst="rect">
                <a:avLst/>
              </a:prstGeom>
              <a:blipFill>
                <a:blip r:embed="rId4"/>
                <a:stretch>
                  <a:fillRect b="-1270"/>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D2A3910B-FE37-4A3B-8DC8-60B24BC10FF7}"/>
              </a:ext>
            </a:extLst>
          </p:cNvPr>
          <p:cNvSpPr txBox="1"/>
          <p:nvPr/>
        </p:nvSpPr>
        <p:spPr>
          <a:xfrm rot="16200000">
            <a:off x="275008" y="4363551"/>
            <a:ext cx="1799723" cy="369332"/>
          </a:xfrm>
          <a:prstGeom prst="rect">
            <a:avLst/>
          </a:prstGeom>
          <a:noFill/>
        </p:spPr>
        <p:txBody>
          <a:bodyPr wrap="none" rtlCol="0">
            <a:spAutoFit/>
          </a:bodyPr>
          <a:lstStyle/>
          <a:p>
            <a:r>
              <a:rPr lang="en-US" dirty="0"/>
              <a:t>Necessary </a:t>
            </a:r>
            <a:r>
              <a:rPr lang="en-US" dirty="0" err="1"/>
              <a:t>conds</a:t>
            </a:r>
            <a:r>
              <a:rPr lang="en-US" dirty="0"/>
              <a:t>.</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2EC7B579-FC44-41B7-97E1-5EA6D451A9C5}"/>
                  </a:ext>
                </a:extLst>
              </p:cNvPr>
              <p:cNvSpPr/>
              <p:nvPr/>
            </p:nvSpPr>
            <p:spPr>
              <a:xfrm>
                <a:off x="6740626" y="3462254"/>
                <a:ext cx="4231030" cy="395493"/>
              </a:xfrm>
              <a:prstGeom prst="rect">
                <a:avLst/>
              </a:prstGeom>
            </p:spPr>
            <p:txBody>
              <a:bodyPr wrap="none">
                <a:spAutoFit/>
              </a:bodyPr>
              <a:lstStyle/>
              <a:p>
                <a:r>
                  <a:rPr lang="en-US" dirty="0">
                    <a:solidFill>
                      <a:schemeClr val="accent1">
                        <a:lumMod val="75000"/>
                      </a:schemeClr>
                    </a:solidFill>
                  </a:rPr>
                  <a:t>Available: </a:t>
                </a:r>
                <a14:m>
                  <m:oMath xmlns:m="http://schemas.openxmlformats.org/officeDocument/2006/math">
                    <m:sSub>
                      <m:sSubPr>
                        <m:ctrlPr>
                          <a:rPr lang="en-US" i="1" smtClean="0">
                            <a:solidFill>
                              <a:schemeClr val="accent1">
                                <a:lumMod val="75000"/>
                              </a:schemeClr>
                            </a:solidFill>
                            <a:latin typeface="Cambria Math" panose="02040503050406030204" pitchFamily="18" charset="0"/>
                          </a:rPr>
                        </m:ctrlPr>
                      </m:sSubPr>
                      <m:e>
                        <m:r>
                          <m:rPr>
                            <m:sty m:val="p"/>
                          </m:rPr>
                          <a:rPr lang="en-US">
                            <a:solidFill>
                              <a:schemeClr val="accent1">
                                <a:lumMod val="75000"/>
                              </a:schemeClr>
                            </a:solidFill>
                            <a:latin typeface="Cambria Math" panose="02040503050406030204" pitchFamily="18" charset="0"/>
                          </a:rPr>
                          <m:t>PP</m:t>
                        </m:r>
                      </m:e>
                      <m:sub>
                        <m:r>
                          <m:rPr>
                            <m:sty m:val="p"/>
                          </m:rPr>
                          <a:rPr lang="en-US">
                            <a:solidFill>
                              <a:schemeClr val="accent1">
                                <a:lumMod val="75000"/>
                              </a:schemeClr>
                            </a:solidFill>
                            <a:latin typeface="Cambria Math" panose="02040503050406030204" pitchFamily="18" charset="0"/>
                          </a:rPr>
                          <m:t>cat</m:t>
                        </m:r>
                      </m:sub>
                    </m:sSub>
                    <m:r>
                      <a:rPr lang="en-US" b="0" i="0" smtClean="0">
                        <a:solidFill>
                          <a:schemeClr val="accent1">
                            <a:lumMod val="75000"/>
                          </a:schemeClr>
                        </a:solidFill>
                        <a:latin typeface="Cambria Math" panose="02040503050406030204" pitchFamily="18" charset="0"/>
                      </a:rPr>
                      <m:t>,</m:t>
                    </m:r>
                    <m:sSub>
                      <m:sSubPr>
                        <m:ctrlPr>
                          <a:rPr lang="en-US" i="1">
                            <a:solidFill>
                              <a:schemeClr val="accent1">
                                <a:lumMod val="75000"/>
                              </a:schemeClr>
                            </a:solidFill>
                            <a:latin typeface="Cambria Math" panose="02040503050406030204" pitchFamily="18" charset="0"/>
                          </a:rPr>
                        </m:ctrlPr>
                      </m:sSubPr>
                      <m:e>
                        <m:r>
                          <m:rPr>
                            <m:sty m:val="p"/>
                          </m:rPr>
                          <a:rPr lang="en-US">
                            <a:solidFill>
                              <a:schemeClr val="accent1">
                                <a:lumMod val="75000"/>
                              </a:schemeClr>
                            </a:solidFill>
                            <a:latin typeface="Cambria Math" panose="02040503050406030204" pitchFamily="18" charset="0"/>
                          </a:rPr>
                          <m:t>PP</m:t>
                        </m:r>
                      </m:e>
                      <m:sub>
                        <m:r>
                          <m:rPr>
                            <m:sty m:val="p"/>
                          </m:rPr>
                          <a:rPr lang="en-US" b="0" i="0" smtClean="0">
                            <a:solidFill>
                              <a:schemeClr val="accent1">
                                <a:lumMod val="75000"/>
                              </a:schemeClr>
                            </a:solidFill>
                            <a:latin typeface="Cambria Math" panose="02040503050406030204" pitchFamily="18" charset="0"/>
                          </a:rPr>
                          <m:t>dog</m:t>
                        </m:r>
                      </m:sub>
                    </m:sSub>
                    <m:r>
                      <a:rPr lang="en-US" b="0" i="1" smtClean="0">
                        <a:solidFill>
                          <a:schemeClr val="accent1">
                            <a:lumMod val="75000"/>
                          </a:schemeClr>
                        </a:solidFill>
                        <a:latin typeface="Cambria Math" panose="02040503050406030204" pitchFamily="18" charset="0"/>
                      </a:rPr>
                      <m:t>,</m:t>
                    </m:r>
                    <m:sSub>
                      <m:sSubPr>
                        <m:ctrlPr>
                          <a:rPr lang="en-US" i="1">
                            <a:solidFill>
                              <a:schemeClr val="accent1">
                                <a:lumMod val="75000"/>
                              </a:schemeClr>
                            </a:solidFill>
                            <a:latin typeface="Cambria Math" panose="02040503050406030204" pitchFamily="18" charset="0"/>
                          </a:rPr>
                        </m:ctrlPr>
                      </m:sSubPr>
                      <m:e>
                        <m:r>
                          <m:rPr>
                            <m:sty m:val="p"/>
                          </m:rPr>
                          <a:rPr lang="en-US">
                            <a:solidFill>
                              <a:schemeClr val="accent1">
                                <a:lumMod val="75000"/>
                              </a:schemeClr>
                            </a:solidFill>
                            <a:latin typeface="Cambria Math" panose="02040503050406030204" pitchFamily="18" charset="0"/>
                          </a:rPr>
                          <m:t>PP</m:t>
                        </m:r>
                      </m:e>
                      <m:sub>
                        <m:r>
                          <m:rPr>
                            <m:sty m:val="p"/>
                          </m:rPr>
                          <a:rPr lang="en-US" b="0" i="0" smtClean="0">
                            <a:solidFill>
                              <a:schemeClr val="accent1">
                                <a:lumMod val="75000"/>
                              </a:schemeClr>
                            </a:solidFill>
                            <a:latin typeface="Cambria Math" panose="02040503050406030204" pitchFamily="18" charset="0"/>
                          </a:rPr>
                          <m:t>orange</m:t>
                        </m:r>
                      </m:sub>
                    </m:sSub>
                    <m:r>
                      <a:rPr lang="en-US" b="0" i="1" smtClean="0">
                        <a:solidFill>
                          <a:schemeClr val="accent1">
                            <a:lumMod val="75000"/>
                          </a:schemeClr>
                        </a:solidFill>
                        <a:latin typeface="Cambria Math" panose="02040503050406030204" pitchFamily="18" charset="0"/>
                      </a:rPr>
                      <m:t>,</m:t>
                    </m:r>
                    <m:sSub>
                      <m:sSubPr>
                        <m:ctrlPr>
                          <a:rPr lang="en-US" i="1">
                            <a:solidFill>
                              <a:schemeClr val="accent1">
                                <a:lumMod val="75000"/>
                              </a:schemeClr>
                            </a:solidFill>
                            <a:latin typeface="Cambria Math" panose="02040503050406030204" pitchFamily="18" charset="0"/>
                          </a:rPr>
                        </m:ctrlPr>
                      </m:sSubPr>
                      <m:e>
                        <m:r>
                          <m:rPr>
                            <m:sty m:val="p"/>
                          </m:rPr>
                          <a:rPr lang="en-US">
                            <a:solidFill>
                              <a:schemeClr val="accent1">
                                <a:lumMod val="75000"/>
                              </a:schemeClr>
                            </a:solidFill>
                            <a:latin typeface="Cambria Math" panose="02040503050406030204" pitchFamily="18" charset="0"/>
                          </a:rPr>
                          <m:t>PP</m:t>
                        </m:r>
                      </m:e>
                      <m:sub>
                        <m:r>
                          <m:rPr>
                            <m:sty m:val="p"/>
                          </m:rPr>
                          <a:rPr lang="en-US" b="0" i="0" smtClean="0">
                            <a:solidFill>
                              <a:schemeClr val="accent1">
                                <a:lumMod val="75000"/>
                              </a:schemeClr>
                            </a:solidFill>
                            <a:latin typeface="Cambria Math" panose="02040503050406030204" pitchFamily="18" charset="0"/>
                          </a:rPr>
                          <m:t>banana</m:t>
                        </m:r>
                      </m:sub>
                    </m:sSub>
                  </m:oMath>
                </a14:m>
                <a:endParaRPr lang="en-US" dirty="0">
                  <a:solidFill>
                    <a:schemeClr val="accent1">
                      <a:lumMod val="75000"/>
                    </a:schemeClr>
                  </a:solidFill>
                </a:endParaRPr>
              </a:p>
            </p:txBody>
          </p:sp>
        </mc:Choice>
        <mc:Fallback xmlns="">
          <p:sp>
            <p:nvSpPr>
              <p:cNvPr id="8" name="Rectangle 7">
                <a:extLst>
                  <a:ext uri="{FF2B5EF4-FFF2-40B4-BE49-F238E27FC236}">
                    <a16:creationId xmlns:a16="http://schemas.microsoft.com/office/drawing/2014/main" id="{2EC7B579-FC44-41B7-97E1-5EA6D451A9C5}"/>
                  </a:ext>
                </a:extLst>
              </p:cNvPr>
              <p:cNvSpPr>
                <a:spLocks noRot="1" noChangeAspect="1" noMove="1" noResize="1" noEditPoints="1" noAdjustHandles="1" noChangeArrowheads="1" noChangeShapeType="1" noTextEdit="1"/>
              </p:cNvSpPr>
              <p:nvPr/>
            </p:nvSpPr>
            <p:spPr>
              <a:xfrm>
                <a:off x="6740626" y="3462254"/>
                <a:ext cx="4231030" cy="395493"/>
              </a:xfrm>
              <a:prstGeom prst="rect">
                <a:avLst/>
              </a:prstGeom>
              <a:blipFill>
                <a:blip r:embed="rId5"/>
                <a:stretch>
                  <a:fillRect l="-1297" t="-7692" b="-18462"/>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BB29642C-6053-45C8-9A7A-4EE3016A593E}"/>
              </a:ext>
            </a:extLst>
          </p:cNvPr>
          <p:cNvSpPr/>
          <p:nvPr/>
        </p:nvSpPr>
        <p:spPr>
          <a:xfrm>
            <a:off x="1434991" y="5483099"/>
            <a:ext cx="4038285" cy="461665"/>
          </a:xfrm>
          <a:prstGeom prst="rect">
            <a:avLst/>
          </a:prstGeom>
        </p:spPr>
        <p:txBody>
          <a:bodyPr wrap="none">
            <a:spAutoFit/>
          </a:bodyPr>
          <a:lstStyle/>
          <a:p>
            <a:r>
              <a:rPr lang="en-US" sz="2400" dirty="0">
                <a:solidFill>
                  <a:schemeClr val="accent1">
                    <a:lumMod val="75000"/>
                  </a:schemeClr>
                </a:solidFill>
                <a:latin typeface="Arial" panose="020B0604020202020204" pitchFamily="34" charset="0"/>
                <a:cs typeface="Arial" panose="020B0604020202020204" pitchFamily="34" charset="0"/>
              </a:rPr>
              <a:t>exponentially many choices </a:t>
            </a:r>
            <a:endParaRPr lang="en-US" sz="2400" dirty="0">
              <a:solidFill>
                <a:schemeClr val="accent1">
                  <a:lumMod val="75000"/>
                </a:schemeClr>
              </a:solidFill>
            </a:endParaRPr>
          </a:p>
        </p:txBody>
      </p:sp>
      <p:sp>
        <p:nvSpPr>
          <p:cNvPr id="12" name="Rectangle 11">
            <a:extLst>
              <a:ext uri="{FF2B5EF4-FFF2-40B4-BE49-F238E27FC236}">
                <a16:creationId xmlns:a16="http://schemas.microsoft.com/office/drawing/2014/main" id="{F22C5FB0-D389-43B1-BED4-D9FEBA08DB5A}"/>
              </a:ext>
            </a:extLst>
          </p:cNvPr>
          <p:cNvSpPr/>
          <p:nvPr/>
        </p:nvSpPr>
        <p:spPr>
          <a:xfrm>
            <a:off x="6740626" y="4647392"/>
            <a:ext cx="4851561" cy="954107"/>
          </a:xfrm>
          <a:prstGeom prst="rect">
            <a:avLst/>
          </a:prstGeom>
        </p:spPr>
        <p:txBody>
          <a:bodyPr wrap="square">
            <a:spAutoFit/>
          </a:bodyPr>
          <a:lstStyle/>
          <a:p>
            <a:r>
              <a:rPr lang="en-US" sz="2800" dirty="0">
                <a:solidFill>
                  <a:schemeClr val="accent1">
                    <a:lumMod val="75000"/>
                  </a:schemeClr>
                </a:solidFill>
              </a:rPr>
              <a:t>find a PP combination that has the best reduction / cost</a:t>
            </a:r>
          </a:p>
        </p:txBody>
      </p:sp>
    </p:spTree>
    <p:extLst>
      <p:ext uri="{BB962C8B-B14F-4D97-AF65-F5344CB8AC3E}">
        <p14:creationId xmlns:p14="http://schemas.microsoft.com/office/powerpoint/2010/main" val="217903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7"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7B94E801-6A8C-41D9-92D8-0E9B2E93DC1E}"/>
              </a:ext>
            </a:extLst>
          </p:cNvPr>
          <p:cNvSpPr/>
          <p:nvPr/>
        </p:nvSpPr>
        <p:spPr>
          <a:xfrm>
            <a:off x="838200" y="1333501"/>
            <a:ext cx="4775791" cy="395493"/>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2D9906-E31E-400E-AAF8-67EB4E55DD9E}"/>
              </a:ext>
            </a:extLst>
          </p:cNvPr>
          <p:cNvSpPr>
            <a:spLocks noGrp="1"/>
          </p:cNvSpPr>
          <p:nvPr>
            <p:ph type="title"/>
          </p:nvPr>
        </p:nvSpPr>
        <p:spPr>
          <a:xfrm>
            <a:off x="838200" y="365126"/>
            <a:ext cx="10515600" cy="882650"/>
          </a:xfrm>
        </p:spPr>
        <p:txBody>
          <a:bodyPr>
            <a:normAutofit/>
          </a:bodyPr>
          <a:lstStyle/>
          <a:p>
            <a:r>
              <a:rPr lang="en-US" sz="3200" dirty="0">
                <a:latin typeface="Arial" panose="020B0604020202020204" pitchFamily="34" charset="0"/>
                <a:cs typeface="Arial" panose="020B0604020202020204" pitchFamily="34" charset="0"/>
              </a:rPr>
              <a:t>Example: QO + PPs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C41B48C-4EDC-4988-9F7F-0DB012E3EA5C}"/>
                  </a:ext>
                </a:extLst>
              </p:cNvPr>
              <p:cNvSpPr>
                <a:spLocks noGrp="1"/>
              </p:cNvSpPr>
              <p:nvPr>
                <p:ph idx="1"/>
              </p:nvPr>
            </p:nvSpPr>
            <p:spPr>
              <a:xfrm>
                <a:off x="838200" y="1333501"/>
                <a:ext cx="10515600" cy="4929187"/>
              </a:xfrm>
            </p:spPr>
            <p:txBody>
              <a:bodyPr/>
              <a:lstStyle/>
              <a:p>
                <a:pPr marL="0" indent="0">
                  <a:buNone/>
                </a:pPr>
                <a:r>
                  <a:rPr lang="en-US" sz="2000" dirty="0"/>
                  <a:t>Predicate: </a:t>
                </a:r>
                <a14:m>
                  <m:oMath xmlns:m="http://schemas.openxmlformats.org/officeDocument/2006/math">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𝜎</m:t>
                            </m:r>
                          </m:e>
                          <m:sub>
                            <m:r>
                              <m:rPr>
                                <m:sty m:val="p"/>
                              </m:rPr>
                              <a:rPr lang="en-US" sz="2000">
                                <a:latin typeface="Cambria Math" panose="02040503050406030204" pitchFamily="18" charset="0"/>
                              </a:rPr>
                              <m:t>orange</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𝜎</m:t>
                            </m:r>
                          </m:e>
                          <m:sub>
                            <m:r>
                              <m:rPr>
                                <m:sty m:val="p"/>
                              </m:rPr>
                              <a:rPr lang="en-US" sz="2000">
                                <a:latin typeface="Cambria Math" panose="02040503050406030204" pitchFamily="18" charset="0"/>
                              </a:rPr>
                              <m:t>banana</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𝜎</m:t>
                        </m:r>
                      </m:e>
                      <m:sub>
                        <m:r>
                          <m:rPr>
                            <m:sty m:val="p"/>
                          </m:rPr>
                          <a:rPr lang="en-US" sz="2000">
                            <a:latin typeface="Cambria Math" panose="02040503050406030204" pitchFamily="18" charset="0"/>
                          </a:rPr>
                          <m:t>cat</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𝜎</m:t>
                        </m:r>
                      </m:e>
                      <m:sub>
                        <m:r>
                          <m:rPr>
                            <m:sty m:val="p"/>
                          </m:rPr>
                          <a:rPr lang="en-US" sz="2000">
                            <a:latin typeface="Cambria Math" panose="02040503050406030204" pitchFamily="18" charset="0"/>
                          </a:rPr>
                          <m:t>dog</m:t>
                        </m:r>
                      </m:sub>
                    </m:sSub>
                  </m:oMath>
                </a14:m>
                <a:r>
                  <a:rPr lang="en-US" sz="2000" dirty="0"/>
                  <a:t>		</a:t>
                </a:r>
              </a:p>
              <a:p>
                <a:r>
                  <a:rPr lang="en-US" sz="2000" dirty="0"/>
                  <a:t>Conventional QO: sort predicates by reduction/cost</a:t>
                </a:r>
                <a:endParaRPr lang="en-US" sz="1600" dirty="0"/>
              </a:p>
              <a:p>
                <a:endParaRPr lang="en-US" sz="2000" dirty="0"/>
              </a:p>
              <a:p>
                <a:r>
                  <a:rPr lang="en-US" sz="2000" dirty="0"/>
                  <a:t>Our QO:</a:t>
                </a:r>
              </a:p>
              <a:p>
                <a:pPr marL="914400" lvl="1" indent="-457200">
                  <a:buFont typeface="+mj-lt"/>
                  <a:buAutoNum type="arabicPeriod"/>
                </a:pPr>
                <a:r>
                  <a:rPr lang="en-US" sz="2000" dirty="0"/>
                  <a:t>explores necessary conditions to the predicate,</a:t>
                </a:r>
              </a:p>
              <a:p>
                <a:pPr marL="914400" lvl="1" indent="-457200">
                  <a:buFont typeface="+mj-lt"/>
                  <a:buAutoNum type="arabicPeriod"/>
                </a:pPr>
                <a:r>
                  <a:rPr lang="en-US" sz="2000" dirty="0">
                    <a:solidFill>
                      <a:srgbClr val="C00000"/>
                    </a:solidFill>
                    <a:cs typeface="Arial" panose="020B0604020202020204" pitchFamily="34" charset="0"/>
                  </a:rPr>
                  <a:t>estimate reduction and cost for every PP combination</a:t>
                </a:r>
                <a:endParaRPr lang="en-US" sz="2000" dirty="0"/>
              </a:p>
              <a:p>
                <a:pPr marL="457200" lvl="1" indent="0">
                  <a:buNone/>
                </a:pPr>
                <a:r>
                  <a:rPr lang="en-US" sz="1600" dirty="0"/>
                  <a:t>	(trivial for one PP)</a:t>
                </a:r>
              </a:p>
              <a:p>
                <a:endParaRPr lang="en-US" sz="2000" dirty="0"/>
              </a:p>
              <a:p>
                <a:endParaRPr lang="en-US" sz="2000" dirty="0"/>
              </a:p>
            </p:txBody>
          </p:sp>
        </mc:Choice>
        <mc:Fallback xmlns="">
          <p:sp>
            <p:nvSpPr>
              <p:cNvPr id="3" name="Content Placeholder 2">
                <a:extLst>
                  <a:ext uri="{FF2B5EF4-FFF2-40B4-BE49-F238E27FC236}">
                    <a16:creationId xmlns:a16="http://schemas.microsoft.com/office/drawing/2014/main" id="{CC41B48C-4EDC-4988-9F7F-0DB012E3EA5C}"/>
                  </a:ext>
                </a:extLst>
              </p:cNvPr>
              <p:cNvSpPr>
                <a:spLocks noGrp="1" noRot="1" noChangeAspect="1" noMove="1" noResize="1" noEditPoints="1" noAdjustHandles="1" noChangeArrowheads="1" noChangeShapeType="1" noTextEdit="1"/>
              </p:cNvSpPr>
              <p:nvPr>
                <p:ph idx="1"/>
              </p:nvPr>
            </p:nvSpPr>
            <p:spPr>
              <a:xfrm>
                <a:off x="838200" y="1333501"/>
                <a:ext cx="10515600" cy="4929187"/>
              </a:xfrm>
              <a:blipFill>
                <a:blip r:embed="rId3"/>
                <a:stretch>
                  <a:fillRect l="-638" t="-7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642D0859-AF4D-45AD-97FF-E5AD609A62C6}"/>
                  </a:ext>
                </a:extLst>
              </p:cNvPr>
              <p:cNvSpPr/>
              <p:nvPr/>
            </p:nvSpPr>
            <p:spPr>
              <a:xfrm>
                <a:off x="5797020" y="5158577"/>
                <a:ext cx="5551957" cy="625492"/>
              </a:xfrm>
              <a:prstGeom prst="rect">
                <a:avLst/>
              </a:prstGeom>
            </p:spPr>
            <p:txBody>
              <a:bodyPr wrap="square">
                <a:spAutoFit/>
              </a:bodyPr>
              <a:lstStyle/>
              <a:p>
                <a14:m>
                  <m:oMath xmlns:m="http://schemas.openxmlformats.org/officeDocument/2006/math">
                    <m:func>
                      <m:funcPr>
                        <m:ctrlPr>
                          <a:rPr lang="en-US" sz="2000" b="0" i="1" smtClean="0">
                            <a:solidFill>
                              <a:schemeClr val="tx1"/>
                            </a:solidFill>
                            <a:latin typeface="Cambria Math" panose="02040503050406030204" pitchFamily="18" charset="0"/>
                          </a:rPr>
                        </m:ctrlPr>
                      </m:funcPr>
                      <m:fName>
                        <m:limLow>
                          <m:limLowPr>
                            <m:ctrlPr>
                              <a:rPr lang="en-US" sz="2000" b="0" i="1" smtClean="0">
                                <a:solidFill>
                                  <a:schemeClr val="tx1"/>
                                </a:solidFill>
                                <a:latin typeface="Cambria Math" panose="02040503050406030204" pitchFamily="18" charset="0"/>
                              </a:rPr>
                            </m:ctrlPr>
                          </m:limLowPr>
                          <m:e>
                            <m:r>
                              <m:rPr>
                                <m:sty m:val="p"/>
                              </m:rPr>
                              <a:rPr lang="en-US" sz="2000" b="0" i="0" smtClean="0">
                                <a:solidFill>
                                  <a:schemeClr val="tx1"/>
                                </a:solidFill>
                                <a:latin typeface="Cambria Math" panose="02040503050406030204" pitchFamily="18" charset="0"/>
                              </a:rPr>
                              <m:t>max</m:t>
                            </m:r>
                          </m:e>
                          <m:lim>
                            <m:r>
                              <a:rPr lang="en-US" sz="2000" b="0" i="1" smtClean="0">
                                <a:solidFill>
                                  <a:srgbClr val="FF0000"/>
                                </a:solidFill>
                                <a:latin typeface="Cambria Math" panose="02040503050406030204" pitchFamily="18" charset="0"/>
                              </a:rPr>
                              <m:t>𝑡</m:t>
                            </m:r>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h</m:t>
                                </m:r>
                              </m:e>
                              <m:sub>
                                <m:r>
                                  <m:rPr>
                                    <m:sty m:val="p"/>
                                  </m:rPr>
                                  <a:rPr lang="en-US" sz="2000" b="0" i="0" smtClean="0">
                                    <a:solidFill>
                                      <a:srgbClr val="FF0000"/>
                                    </a:solidFill>
                                    <a:latin typeface="Cambria Math" panose="02040503050406030204" pitchFamily="18" charset="0"/>
                                  </a:rPr>
                                  <m:t>cat</m:t>
                                </m:r>
                              </m:sub>
                            </m:sSub>
                            <m:r>
                              <a:rPr lang="en-US" sz="2000" b="0" i="1" smtClean="0">
                                <a:solidFill>
                                  <a:schemeClr val="tx1"/>
                                </a:solidFill>
                                <a:latin typeface="Cambria Math" panose="02040503050406030204" pitchFamily="18" charset="0"/>
                              </a:rPr>
                              <m:t>,</m:t>
                            </m:r>
                            <m:r>
                              <a:rPr lang="en-US" sz="2000" b="0" i="1" smtClean="0">
                                <a:solidFill>
                                  <a:srgbClr val="00B050"/>
                                </a:solidFill>
                                <a:latin typeface="Cambria Math" panose="02040503050406030204" pitchFamily="18" charset="0"/>
                              </a:rPr>
                              <m:t>𝑡</m:t>
                            </m:r>
                            <m:sSub>
                              <m:sSubPr>
                                <m:ctrlPr>
                                  <a:rPr lang="en-US" sz="2000" b="0" i="1" smtClean="0">
                                    <a:solidFill>
                                      <a:srgbClr val="00B050"/>
                                    </a:solidFill>
                                    <a:latin typeface="Cambria Math" panose="02040503050406030204" pitchFamily="18" charset="0"/>
                                  </a:rPr>
                                </m:ctrlPr>
                              </m:sSubPr>
                              <m:e>
                                <m:r>
                                  <a:rPr lang="en-US" sz="2000" b="0" i="1" smtClean="0">
                                    <a:solidFill>
                                      <a:srgbClr val="00B050"/>
                                    </a:solidFill>
                                    <a:latin typeface="Cambria Math" panose="02040503050406030204" pitchFamily="18" charset="0"/>
                                  </a:rPr>
                                  <m:t>h</m:t>
                                </m:r>
                              </m:e>
                              <m:sub>
                                <m:r>
                                  <m:rPr>
                                    <m:sty m:val="p"/>
                                  </m:rPr>
                                  <a:rPr lang="en-US" sz="2000" b="0" i="0" smtClean="0">
                                    <a:solidFill>
                                      <a:srgbClr val="00B050"/>
                                    </a:solidFill>
                                    <a:latin typeface="Cambria Math" panose="02040503050406030204" pitchFamily="18" charset="0"/>
                                  </a:rPr>
                                  <m:t>dog</m:t>
                                </m:r>
                              </m:sub>
                            </m:sSub>
                          </m:lim>
                        </m:limLow>
                      </m:fName>
                      <m:e>
                        <m:f>
                          <m:fPr>
                            <m:ctrlPr>
                              <a:rPr lang="en-US" sz="2000" b="0" i="1" smtClean="0">
                                <a:solidFill>
                                  <a:schemeClr val="tx1"/>
                                </a:solidFill>
                                <a:latin typeface="Cambria Math" panose="02040503050406030204" pitchFamily="18" charset="0"/>
                              </a:rPr>
                            </m:ctrlPr>
                          </m:fPr>
                          <m:num>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𝑟</m:t>
                                </m:r>
                              </m:e>
                              <m:sub>
                                <m:r>
                                  <m:rPr>
                                    <m:sty m:val="p"/>
                                  </m:rPr>
                                  <a:rPr lang="en-US" sz="2000">
                                    <a:latin typeface="Cambria Math" panose="02040503050406030204" pitchFamily="18" charset="0"/>
                                  </a:rPr>
                                  <m:t>cat</m:t>
                                </m:r>
                                <m:r>
                                  <a:rPr lang="en-US" sz="2000">
                                    <a:latin typeface="Cambria Math" panose="02040503050406030204" pitchFamily="18" charset="0"/>
                                  </a:rPr>
                                  <m:t>∧</m:t>
                                </m:r>
                                <m:r>
                                  <a:rPr lang="en-US" sz="2000" i="1">
                                    <a:latin typeface="Cambria Math" panose="02040503050406030204" pitchFamily="18" charset="0"/>
                                  </a:rPr>
                                  <m:t>𝑑𝑜𝑔</m:t>
                                </m:r>
                              </m:sub>
                            </m:sSub>
                          </m:num>
                          <m:den>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𝑐</m:t>
                                </m:r>
                              </m:e>
                              <m:sub>
                                <m:r>
                                  <m:rPr>
                                    <m:sty m:val="p"/>
                                  </m:rPr>
                                  <a:rPr lang="en-US" sz="2000">
                                    <a:latin typeface="Cambria Math" panose="02040503050406030204" pitchFamily="18" charset="0"/>
                                  </a:rPr>
                                  <m:t>cat</m:t>
                                </m:r>
                                <m:r>
                                  <a:rPr lang="en-US" sz="2000">
                                    <a:latin typeface="Cambria Math" panose="02040503050406030204" pitchFamily="18" charset="0"/>
                                  </a:rPr>
                                  <m:t>∧</m:t>
                                </m:r>
                                <m:r>
                                  <a:rPr lang="en-US" sz="2000" i="1">
                                    <a:latin typeface="Cambria Math" panose="02040503050406030204" pitchFamily="18" charset="0"/>
                                  </a:rPr>
                                  <m:t>𝑑𝑜𝑔</m:t>
                                </m:r>
                              </m:sub>
                            </m:sSub>
                          </m:den>
                        </m:f>
                      </m:e>
                    </m:func>
                    <m:r>
                      <a:rPr lang="en-US" sz="2000" b="0" i="1" smtClean="0">
                        <a:solidFill>
                          <a:schemeClr val="tx1"/>
                        </a:solidFill>
                        <a:latin typeface="Cambria Math" panose="02040503050406030204" pitchFamily="18" charset="0"/>
                      </a:rPr>
                      <m:t>, </m:t>
                    </m:r>
                  </m:oMath>
                </a14:m>
                <a:r>
                  <a:rPr lang="en-US" sz="2000" dirty="0">
                    <a:solidFill>
                      <a:schemeClr val="tx1"/>
                    </a:solidFill>
                  </a:rPr>
                  <a:t> </a:t>
                </a:r>
                <a14:m>
                  <m:oMath xmlns:m="http://schemas.openxmlformats.org/officeDocument/2006/math">
                    <m:r>
                      <m:rPr>
                        <m:sty m:val="p"/>
                      </m:rPr>
                      <a:rPr lang="en-US" sz="2000" b="0" i="0" smtClean="0">
                        <a:latin typeface="Cambria Math" panose="02040503050406030204" pitchFamily="18" charset="0"/>
                      </a:rPr>
                      <m:t>s</m:t>
                    </m:r>
                    <m:r>
                      <a:rPr lang="en-US" sz="2000" b="0" i="0" smtClean="0">
                        <a:latin typeface="Cambria Math" panose="02040503050406030204" pitchFamily="18" charset="0"/>
                      </a:rPr>
                      <m:t>.</m:t>
                    </m:r>
                    <m:r>
                      <m:rPr>
                        <m:sty m:val="p"/>
                      </m:rPr>
                      <a:rPr lang="en-US" sz="2000" b="0" i="0" smtClean="0">
                        <a:latin typeface="Cambria Math" panose="02040503050406030204" pitchFamily="18" charset="0"/>
                      </a:rPr>
                      <m:t>t</m:t>
                    </m:r>
                    <m:r>
                      <a:rPr lang="en-US" sz="2000" b="0" i="0" smtClean="0">
                        <a:latin typeface="Cambria Math" panose="02040503050406030204" pitchFamily="18" charset="0"/>
                      </a:rPr>
                      <m:t>.</m:t>
                    </m:r>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𝑎</m:t>
                        </m:r>
                      </m:e>
                      <m:sub>
                        <m:r>
                          <m:rPr>
                            <m:sty m:val="p"/>
                          </m:rPr>
                          <a:rPr lang="en-US" sz="2000" b="0" i="0" smtClean="0">
                            <a:latin typeface="Cambria Math" panose="02040503050406030204" pitchFamily="18" charset="0"/>
                          </a:rPr>
                          <m:t>cat</m:t>
                        </m:r>
                        <m:r>
                          <a:rPr lang="en-US" sz="2000" b="0" i="1" smtClean="0">
                            <a:latin typeface="Cambria Math" panose="02040503050406030204" pitchFamily="18" charset="0"/>
                          </a:rPr>
                          <m:t>∧</m:t>
                        </m:r>
                        <m:r>
                          <m:rPr>
                            <m:sty m:val="p"/>
                          </m:rPr>
                          <a:rPr lang="en-US" sz="2000" b="0" i="0" smtClean="0">
                            <a:latin typeface="Cambria Math" panose="02040503050406030204" pitchFamily="18" charset="0"/>
                          </a:rPr>
                          <m:t>dog</m:t>
                        </m:r>
                      </m:sub>
                    </m:sSub>
                    <m:r>
                      <a:rPr lang="en-US" sz="2000" b="0" i="1" smtClean="0">
                        <a:latin typeface="Cambria Math" panose="02040503050406030204" pitchFamily="18" charset="0"/>
                      </a:rPr>
                      <m:t>≥</m:t>
                    </m:r>
                    <m:r>
                      <a:rPr lang="en-US" sz="2000" b="0" i="1" smtClean="0">
                        <a:latin typeface="Cambria Math" panose="02040503050406030204" pitchFamily="18" charset="0"/>
                      </a:rPr>
                      <m:t>𝑡h</m:t>
                    </m:r>
                  </m:oMath>
                </a14:m>
                <a:endParaRPr lang="en-US" sz="2000" dirty="0">
                  <a:solidFill>
                    <a:schemeClr val="tx1"/>
                  </a:solidFill>
                </a:endParaRPr>
              </a:p>
            </p:txBody>
          </p:sp>
        </mc:Choice>
        <mc:Fallback xmlns="">
          <p:sp>
            <p:nvSpPr>
              <p:cNvPr id="22" name="Rectangle 21">
                <a:extLst>
                  <a:ext uri="{FF2B5EF4-FFF2-40B4-BE49-F238E27FC236}">
                    <a16:creationId xmlns:a16="http://schemas.microsoft.com/office/drawing/2014/main" id="{642D0859-AF4D-45AD-97FF-E5AD609A62C6}"/>
                  </a:ext>
                </a:extLst>
              </p:cNvPr>
              <p:cNvSpPr>
                <a:spLocks noRot="1" noChangeAspect="1" noMove="1" noResize="1" noEditPoints="1" noAdjustHandles="1" noChangeArrowheads="1" noChangeShapeType="1" noTextEdit="1"/>
              </p:cNvSpPr>
              <p:nvPr/>
            </p:nvSpPr>
            <p:spPr>
              <a:xfrm>
                <a:off x="5797020" y="5158577"/>
                <a:ext cx="5551957" cy="625492"/>
              </a:xfrm>
              <a:prstGeom prst="rect">
                <a:avLst/>
              </a:prstGeom>
              <a:blipFill>
                <a:blip r:embed="rId4"/>
                <a:stretch>
                  <a:fillRect b="-29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37100246-D507-4C3F-91D1-F40269BC21E9}"/>
                  </a:ext>
                </a:extLst>
              </p:cNvPr>
              <p:cNvSpPr/>
              <p:nvPr/>
            </p:nvSpPr>
            <p:spPr>
              <a:xfrm>
                <a:off x="2348031" y="3986460"/>
                <a:ext cx="1979068" cy="496546"/>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C00000"/>
                              </a:solidFill>
                              <a:latin typeface="Cambria Math" panose="02040503050406030204" pitchFamily="18" charset="0"/>
                            </a:rPr>
                          </m:ctrlPr>
                        </m:sSubPr>
                        <m:e>
                          <m:r>
                            <m:rPr>
                              <m:sty m:val="p"/>
                            </m:rPr>
                            <a:rPr lang="en-US" sz="2400" b="0" i="0" smtClean="0">
                              <a:solidFill>
                                <a:srgbClr val="C00000"/>
                              </a:solidFill>
                              <a:latin typeface="Cambria Math" panose="02040503050406030204" pitchFamily="18" charset="0"/>
                            </a:rPr>
                            <m:t>PP</m:t>
                          </m:r>
                        </m:e>
                        <m:sub>
                          <m:r>
                            <m:rPr>
                              <m:sty m:val="p"/>
                            </m:rPr>
                            <a:rPr lang="en-US" sz="2400" b="0" i="0" smtClean="0">
                              <a:solidFill>
                                <a:srgbClr val="C00000"/>
                              </a:solidFill>
                              <a:latin typeface="Cambria Math" panose="02040503050406030204" pitchFamily="18" charset="0"/>
                            </a:rPr>
                            <m:t>cat</m:t>
                          </m:r>
                        </m:sub>
                      </m:sSub>
                      <m:r>
                        <a:rPr lang="en-US" sz="2400" b="0" i="1" smtClean="0">
                          <a:solidFill>
                            <a:schemeClr val="tx1"/>
                          </a:solidFill>
                          <a:latin typeface="Cambria Math" panose="02040503050406030204" pitchFamily="18" charset="0"/>
                        </a:rPr>
                        <m:t>∧</m:t>
                      </m:r>
                      <m:sSub>
                        <m:sSubPr>
                          <m:ctrlPr>
                            <a:rPr lang="en-US" sz="2400" b="0" i="1" smtClean="0">
                              <a:solidFill>
                                <a:srgbClr val="00B050"/>
                              </a:solidFill>
                              <a:latin typeface="Cambria Math" panose="02040503050406030204" pitchFamily="18" charset="0"/>
                            </a:rPr>
                          </m:ctrlPr>
                        </m:sSubPr>
                        <m:e>
                          <m:r>
                            <m:rPr>
                              <m:sty m:val="p"/>
                            </m:rPr>
                            <a:rPr lang="en-US" sz="2400" b="0" i="0" smtClean="0">
                              <a:solidFill>
                                <a:srgbClr val="00B050"/>
                              </a:solidFill>
                              <a:latin typeface="Cambria Math" panose="02040503050406030204" pitchFamily="18" charset="0"/>
                            </a:rPr>
                            <m:t>PP</m:t>
                          </m:r>
                        </m:e>
                        <m:sub>
                          <m:r>
                            <m:rPr>
                              <m:sty m:val="p"/>
                            </m:rPr>
                            <a:rPr lang="en-US" sz="2400" b="0" i="0" smtClean="0">
                              <a:solidFill>
                                <a:srgbClr val="00B050"/>
                              </a:solidFill>
                              <a:latin typeface="Cambria Math" panose="02040503050406030204" pitchFamily="18" charset="0"/>
                            </a:rPr>
                            <m:t>dog</m:t>
                          </m:r>
                        </m:sub>
                      </m:sSub>
                    </m:oMath>
                  </m:oMathPara>
                </a14:m>
                <a:endParaRPr lang="en-US" sz="2400" dirty="0"/>
              </a:p>
            </p:txBody>
          </p:sp>
        </mc:Choice>
        <mc:Fallback xmlns="">
          <p:sp>
            <p:nvSpPr>
              <p:cNvPr id="23" name="Rectangle 22">
                <a:extLst>
                  <a:ext uri="{FF2B5EF4-FFF2-40B4-BE49-F238E27FC236}">
                    <a16:creationId xmlns:a16="http://schemas.microsoft.com/office/drawing/2014/main" id="{37100246-D507-4C3F-91D1-F40269BC21E9}"/>
                  </a:ext>
                </a:extLst>
              </p:cNvPr>
              <p:cNvSpPr>
                <a:spLocks noRot="1" noChangeAspect="1" noMove="1" noResize="1" noEditPoints="1" noAdjustHandles="1" noChangeArrowheads="1" noChangeShapeType="1" noTextEdit="1"/>
              </p:cNvSpPr>
              <p:nvPr/>
            </p:nvSpPr>
            <p:spPr>
              <a:xfrm>
                <a:off x="2348031" y="3986460"/>
                <a:ext cx="1979068" cy="496546"/>
              </a:xfrm>
              <a:prstGeom prst="rect">
                <a:avLst/>
              </a:prstGeom>
              <a:blipFill>
                <a:blip r:embed="rId5"/>
                <a:stretch>
                  <a:fillRect b="-12346"/>
                </a:stretch>
              </a:blipFill>
              <a:ln>
                <a:noFill/>
              </a:ln>
            </p:spPr>
            <p:txBody>
              <a:bodyPr/>
              <a:lstStyle/>
              <a:p>
                <a:r>
                  <a:rPr lang="en-US">
                    <a:noFill/>
                  </a:rPr>
                  <a:t> </a:t>
                </a:r>
              </a:p>
            </p:txBody>
          </p:sp>
        </mc:Fallback>
      </mc:AlternateContent>
      <p:pic>
        <p:nvPicPr>
          <p:cNvPr id="24" name="Picture 23">
            <a:extLst>
              <a:ext uri="{FF2B5EF4-FFF2-40B4-BE49-F238E27FC236}">
                <a16:creationId xmlns:a16="http://schemas.microsoft.com/office/drawing/2014/main" id="{5AD47F69-C49C-4DF6-B9C6-3EA3B23F396F}"/>
              </a:ext>
            </a:extLst>
          </p:cNvPr>
          <p:cNvPicPr>
            <a:picLocks noChangeAspect="1"/>
          </p:cNvPicPr>
          <p:nvPr/>
        </p:nvPicPr>
        <p:blipFill>
          <a:blip r:embed="rId6"/>
          <a:stretch>
            <a:fillRect/>
          </a:stretch>
        </p:blipFill>
        <p:spPr>
          <a:xfrm>
            <a:off x="1537849" y="4703438"/>
            <a:ext cx="1807006" cy="1203097"/>
          </a:xfrm>
          <a:prstGeom prst="rect">
            <a:avLst/>
          </a:prstGeom>
        </p:spPr>
      </p:pic>
      <p:pic>
        <p:nvPicPr>
          <p:cNvPr id="25" name="Picture 24">
            <a:extLst>
              <a:ext uri="{FF2B5EF4-FFF2-40B4-BE49-F238E27FC236}">
                <a16:creationId xmlns:a16="http://schemas.microsoft.com/office/drawing/2014/main" id="{10F5E245-1A24-4DC1-9380-0A9DDF55513B}"/>
              </a:ext>
            </a:extLst>
          </p:cNvPr>
          <p:cNvPicPr>
            <a:picLocks noChangeAspect="1"/>
          </p:cNvPicPr>
          <p:nvPr/>
        </p:nvPicPr>
        <p:blipFill>
          <a:blip r:embed="rId7"/>
          <a:stretch>
            <a:fillRect/>
          </a:stretch>
        </p:blipFill>
        <p:spPr>
          <a:xfrm>
            <a:off x="3837182" y="4660689"/>
            <a:ext cx="1850294" cy="1211018"/>
          </a:xfrm>
          <a:prstGeom prst="rect">
            <a:avLst/>
          </a:prstGeom>
        </p:spPr>
      </p:pic>
      <p:cxnSp>
        <p:nvCxnSpPr>
          <p:cNvPr id="26" name="Straight Arrow Connector 25">
            <a:extLst>
              <a:ext uri="{FF2B5EF4-FFF2-40B4-BE49-F238E27FC236}">
                <a16:creationId xmlns:a16="http://schemas.microsoft.com/office/drawing/2014/main" id="{4E7B6F8F-05E8-4F3F-A833-B101E87082A6}"/>
              </a:ext>
            </a:extLst>
          </p:cNvPr>
          <p:cNvCxnSpPr>
            <a:cxnSpLocks/>
          </p:cNvCxnSpPr>
          <p:nvPr/>
        </p:nvCxnSpPr>
        <p:spPr>
          <a:xfrm flipV="1">
            <a:off x="2627600" y="4518982"/>
            <a:ext cx="545681" cy="7837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A78B6AE-DCA3-48A5-BE9F-6B2F46C70858}"/>
              </a:ext>
            </a:extLst>
          </p:cNvPr>
          <p:cNvCxnSpPr>
            <a:cxnSpLocks/>
          </p:cNvCxnSpPr>
          <p:nvPr/>
        </p:nvCxnSpPr>
        <p:spPr>
          <a:xfrm flipH="1" flipV="1">
            <a:off x="3910398" y="4514051"/>
            <a:ext cx="547454" cy="388076"/>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D357A77-BF9A-46CF-BAC9-714C2C080AD5}"/>
              </a:ext>
            </a:extLst>
          </p:cNvPr>
          <p:cNvCxnSpPr/>
          <p:nvPr/>
        </p:nvCxnSpPr>
        <p:spPr>
          <a:xfrm>
            <a:off x="4468070" y="4929768"/>
            <a:ext cx="0" cy="960808"/>
          </a:xfrm>
          <a:prstGeom prst="line">
            <a:avLst/>
          </a:prstGeom>
          <a:ln w="19050">
            <a:solidFill>
              <a:srgbClr val="00B050"/>
            </a:solidFill>
          </a:ln>
        </p:spPr>
        <p:style>
          <a:lnRef idx="1">
            <a:schemeClr val="accent6"/>
          </a:lnRef>
          <a:fillRef idx="0">
            <a:schemeClr val="accent6"/>
          </a:fillRef>
          <a:effectRef idx="0">
            <a:schemeClr val="accent6"/>
          </a:effectRef>
          <a:fontRef idx="minor">
            <a:schemeClr val="tx1"/>
          </a:fontRef>
        </p:style>
      </p:cxnSp>
      <p:cxnSp>
        <p:nvCxnSpPr>
          <p:cNvPr id="29" name="Straight Connector 28">
            <a:extLst>
              <a:ext uri="{FF2B5EF4-FFF2-40B4-BE49-F238E27FC236}">
                <a16:creationId xmlns:a16="http://schemas.microsoft.com/office/drawing/2014/main" id="{150DA868-DF01-4660-AD1D-0BE3669BCB17}"/>
              </a:ext>
            </a:extLst>
          </p:cNvPr>
          <p:cNvCxnSpPr/>
          <p:nvPr/>
        </p:nvCxnSpPr>
        <p:spPr>
          <a:xfrm>
            <a:off x="2621252" y="4971372"/>
            <a:ext cx="0" cy="960808"/>
          </a:xfrm>
          <a:prstGeom prst="line">
            <a:avLst/>
          </a:prstGeom>
          <a:ln w="19050">
            <a:solidFill>
              <a:srgbClr val="FF0000"/>
            </a:solidFill>
          </a:ln>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6329A4B6-2398-49A9-83FA-7E23B65A7832}"/>
                  </a:ext>
                </a:extLst>
              </p:cNvPr>
              <p:cNvSpPr/>
              <p:nvPr/>
            </p:nvSpPr>
            <p:spPr>
              <a:xfrm>
                <a:off x="2563598" y="5852390"/>
                <a:ext cx="71603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rPr>
                        <m:t>𝑡</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h</m:t>
                          </m:r>
                        </m:e>
                        <m:sub>
                          <m:r>
                            <m:rPr>
                              <m:sty m:val="p"/>
                            </m:rPr>
                            <a:rPr lang="en-US" b="0" i="0" smtClean="0">
                              <a:solidFill>
                                <a:srgbClr val="FF0000"/>
                              </a:solidFill>
                              <a:latin typeface="Cambria Math" panose="02040503050406030204" pitchFamily="18" charset="0"/>
                            </a:rPr>
                            <m:t>cat</m:t>
                          </m:r>
                        </m:sub>
                      </m:sSub>
                    </m:oMath>
                  </m:oMathPara>
                </a14:m>
                <a:endParaRPr lang="en-US" dirty="0"/>
              </a:p>
            </p:txBody>
          </p:sp>
        </mc:Choice>
        <mc:Fallback xmlns="">
          <p:sp>
            <p:nvSpPr>
              <p:cNvPr id="30" name="Rectangle 29">
                <a:extLst>
                  <a:ext uri="{FF2B5EF4-FFF2-40B4-BE49-F238E27FC236}">
                    <a16:creationId xmlns:a16="http://schemas.microsoft.com/office/drawing/2014/main" id="{6329A4B6-2398-49A9-83FA-7E23B65A7832}"/>
                  </a:ext>
                </a:extLst>
              </p:cNvPr>
              <p:cNvSpPr>
                <a:spLocks noRot="1" noChangeAspect="1" noMove="1" noResize="1" noEditPoints="1" noAdjustHandles="1" noChangeArrowheads="1" noChangeShapeType="1" noTextEdit="1"/>
              </p:cNvSpPr>
              <p:nvPr/>
            </p:nvSpPr>
            <p:spPr>
              <a:xfrm>
                <a:off x="2563598" y="5852390"/>
                <a:ext cx="716030"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E49A531B-7150-4D4D-AB0B-2C08C6413F73}"/>
                  </a:ext>
                </a:extLst>
              </p:cNvPr>
              <p:cNvSpPr/>
              <p:nvPr/>
            </p:nvSpPr>
            <p:spPr>
              <a:xfrm>
                <a:off x="4453127" y="5790323"/>
                <a:ext cx="773738" cy="3954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rgbClr val="00B050"/>
                          </a:solidFill>
                          <a:latin typeface="Cambria Math" panose="02040503050406030204" pitchFamily="18" charset="0"/>
                        </a:rPr>
                        <m:t>𝑡</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h</m:t>
                          </m:r>
                        </m:e>
                        <m:sub>
                          <m:r>
                            <m:rPr>
                              <m:sty m:val="p"/>
                            </m:rPr>
                            <a:rPr lang="en-US" b="0" i="0" smtClean="0">
                              <a:solidFill>
                                <a:srgbClr val="00B050"/>
                              </a:solidFill>
                              <a:latin typeface="Cambria Math" panose="02040503050406030204" pitchFamily="18" charset="0"/>
                            </a:rPr>
                            <m:t>dog</m:t>
                          </m:r>
                        </m:sub>
                      </m:sSub>
                    </m:oMath>
                  </m:oMathPara>
                </a14:m>
                <a:endParaRPr lang="en-US" dirty="0"/>
              </a:p>
            </p:txBody>
          </p:sp>
        </mc:Choice>
        <mc:Fallback xmlns="">
          <p:sp>
            <p:nvSpPr>
              <p:cNvPr id="31" name="Rectangle 30">
                <a:extLst>
                  <a:ext uri="{FF2B5EF4-FFF2-40B4-BE49-F238E27FC236}">
                    <a16:creationId xmlns:a16="http://schemas.microsoft.com/office/drawing/2014/main" id="{E49A531B-7150-4D4D-AB0B-2C08C6413F73}"/>
                  </a:ext>
                </a:extLst>
              </p:cNvPr>
              <p:cNvSpPr>
                <a:spLocks noRot="1" noChangeAspect="1" noMove="1" noResize="1" noEditPoints="1" noAdjustHandles="1" noChangeArrowheads="1" noChangeShapeType="1" noTextEdit="1"/>
              </p:cNvSpPr>
              <p:nvPr/>
            </p:nvSpPr>
            <p:spPr>
              <a:xfrm>
                <a:off x="4453127" y="5790323"/>
                <a:ext cx="773738" cy="395493"/>
              </a:xfrm>
              <a:prstGeom prst="rect">
                <a:avLst/>
              </a:prstGeom>
              <a:blipFill>
                <a:blip r:embed="rId9"/>
                <a:stretch>
                  <a:fillRect b="-9231"/>
                </a:stretch>
              </a:blipFill>
            </p:spPr>
            <p:txBody>
              <a:bodyPr/>
              <a:lstStyle/>
              <a:p>
                <a:r>
                  <a:rPr lang="en-US">
                    <a:noFill/>
                  </a:rPr>
                  <a:t> </a:t>
                </a:r>
              </a:p>
            </p:txBody>
          </p:sp>
        </mc:Fallback>
      </mc:AlternateContent>
      <p:sp>
        <p:nvSpPr>
          <p:cNvPr id="32" name="Rectangle 31">
            <a:extLst>
              <a:ext uri="{FF2B5EF4-FFF2-40B4-BE49-F238E27FC236}">
                <a16:creationId xmlns:a16="http://schemas.microsoft.com/office/drawing/2014/main" id="{6CB7278E-5142-42E0-B014-216BAE191C7B}"/>
              </a:ext>
            </a:extLst>
          </p:cNvPr>
          <p:cNvSpPr/>
          <p:nvPr/>
        </p:nvSpPr>
        <p:spPr>
          <a:xfrm>
            <a:off x="6515164" y="6063656"/>
            <a:ext cx="3750707" cy="400110"/>
          </a:xfrm>
          <a:prstGeom prst="rect">
            <a:avLst/>
          </a:prstGeom>
          <a:solidFill>
            <a:srgbClr val="002060"/>
          </a:solidFill>
        </p:spPr>
        <p:txBody>
          <a:bodyPr wrap="none">
            <a:spAutoFit/>
          </a:bodyPr>
          <a:lstStyle/>
          <a:p>
            <a:pPr algn="ctr"/>
            <a:r>
              <a:rPr lang="en-US" sz="2000" dirty="0">
                <a:solidFill>
                  <a:schemeClr val="bg1"/>
                </a:solidFill>
              </a:rPr>
              <a:t>Solve using dynamic programming</a:t>
            </a:r>
          </a:p>
        </p:txBody>
      </p:sp>
      <p:pic>
        <p:nvPicPr>
          <p:cNvPr id="33" name="Picture 32">
            <a:extLst>
              <a:ext uri="{FF2B5EF4-FFF2-40B4-BE49-F238E27FC236}">
                <a16:creationId xmlns:a16="http://schemas.microsoft.com/office/drawing/2014/main" id="{88165008-650D-41FA-B144-88EA0541273B}"/>
              </a:ext>
            </a:extLst>
          </p:cNvPr>
          <p:cNvPicPr>
            <a:picLocks noChangeAspect="1"/>
          </p:cNvPicPr>
          <p:nvPr/>
        </p:nvPicPr>
        <p:blipFill>
          <a:blip r:embed="rId10"/>
          <a:stretch>
            <a:fillRect/>
          </a:stretch>
        </p:blipFill>
        <p:spPr>
          <a:xfrm>
            <a:off x="6694117" y="3785254"/>
            <a:ext cx="5230226" cy="827567"/>
          </a:xfrm>
          <a:prstGeom prst="rect">
            <a:avLst/>
          </a:prstGeom>
          <a:ln>
            <a:solidFill>
              <a:schemeClr val="bg2">
                <a:lumMod val="50000"/>
              </a:schemeClr>
            </a:solidFill>
          </a:ln>
        </p:spPr>
      </p:pic>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0C416114-B83A-441D-A311-275A5409B84F}"/>
                  </a:ext>
                </a:extLst>
              </p:cNvPr>
              <p:cNvSpPr/>
              <p:nvPr/>
            </p:nvSpPr>
            <p:spPr>
              <a:xfrm>
                <a:off x="9416271" y="4612821"/>
                <a:ext cx="2364493" cy="369332"/>
              </a:xfrm>
              <a:prstGeom prst="rect">
                <a:avLst/>
              </a:prstGeom>
            </p:spPr>
            <p:txBody>
              <a:bodyPr wrap="none">
                <a:spAutoFit/>
              </a:bodyPr>
              <a:lstStyle/>
              <a:p>
                <a:r>
                  <a:rPr lang="en-US" dirty="0">
                    <a:solidFill>
                      <a:srgbClr val="C00000"/>
                    </a:solidFill>
                  </a:rPr>
                  <a:t>Costing rule for </a:t>
                </a:r>
                <a14:m>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𝑝</m:t>
                        </m:r>
                      </m:e>
                      <m:sub>
                        <m:r>
                          <a:rPr lang="en-US" b="0" i="1" smtClean="0">
                            <a:solidFill>
                              <a:srgbClr val="C00000"/>
                            </a:solidFill>
                            <a:latin typeface="Cambria Math" panose="02040503050406030204" pitchFamily="18" charset="0"/>
                          </a:rPr>
                          <m:t>1</m:t>
                        </m:r>
                      </m:sub>
                    </m:sSub>
                    <m:r>
                      <a:rPr lang="en-US" b="0" i="1" smtClean="0">
                        <a:solidFill>
                          <a:srgbClr val="C00000"/>
                        </a:solidFill>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𝑝</m:t>
                        </m:r>
                      </m:e>
                      <m:sub>
                        <m:r>
                          <a:rPr lang="en-US" b="0" i="1" smtClean="0">
                            <a:solidFill>
                              <a:srgbClr val="C00000"/>
                            </a:solidFill>
                            <a:latin typeface="Cambria Math" panose="02040503050406030204" pitchFamily="18" charset="0"/>
                          </a:rPr>
                          <m:t>2</m:t>
                        </m:r>
                      </m:sub>
                    </m:sSub>
                  </m:oMath>
                </a14:m>
                <a:endParaRPr lang="en-US" dirty="0">
                  <a:solidFill>
                    <a:srgbClr val="C00000"/>
                  </a:solidFill>
                </a:endParaRPr>
              </a:p>
            </p:txBody>
          </p:sp>
        </mc:Choice>
        <mc:Fallback xmlns="">
          <p:sp>
            <p:nvSpPr>
              <p:cNvPr id="34" name="Rectangle 33">
                <a:extLst>
                  <a:ext uri="{FF2B5EF4-FFF2-40B4-BE49-F238E27FC236}">
                    <a16:creationId xmlns:a16="http://schemas.microsoft.com/office/drawing/2014/main" id="{0C416114-B83A-441D-A311-275A5409B84F}"/>
                  </a:ext>
                </a:extLst>
              </p:cNvPr>
              <p:cNvSpPr>
                <a:spLocks noRot="1" noChangeAspect="1" noMove="1" noResize="1" noEditPoints="1" noAdjustHandles="1" noChangeArrowheads="1" noChangeShapeType="1" noTextEdit="1"/>
              </p:cNvSpPr>
              <p:nvPr/>
            </p:nvSpPr>
            <p:spPr>
              <a:xfrm>
                <a:off x="9416271" y="4612821"/>
                <a:ext cx="2364493" cy="369332"/>
              </a:xfrm>
              <a:prstGeom prst="rect">
                <a:avLst/>
              </a:prstGeom>
              <a:blipFill>
                <a:blip r:embed="rId11"/>
                <a:stretch>
                  <a:fillRect l="-2320"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4D860E6C-DED4-4FE7-9789-633932074D63}"/>
                  </a:ext>
                </a:extLst>
              </p:cNvPr>
              <p:cNvSpPr/>
              <p:nvPr/>
            </p:nvSpPr>
            <p:spPr>
              <a:xfrm>
                <a:off x="2658814" y="6190888"/>
                <a:ext cx="23567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2"/>
                          </a:solidFill>
                          <a:latin typeface="Cambria Math" panose="02040503050406030204" pitchFamily="18" charset="0"/>
                        </a:rPr>
                        <m:t>𝑡h</m:t>
                      </m:r>
                      <m:r>
                        <a:rPr lang="en-US" b="0" i="1" smtClean="0">
                          <a:solidFill>
                            <a:schemeClr val="tx2"/>
                          </a:solidFill>
                          <a:latin typeface="Cambria Math" panose="02040503050406030204" pitchFamily="18" charset="0"/>
                        </a:rPr>
                        <m:t>⇔</m:t>
                      </m:r>
                      <m:r>
                        <a:rPr lang="en-US" b="0" i="1" smtClean="0">
                          <a:solidFill>
                            <a:schemeClr val="tx2"/>
                          </a:solidFill>
                          <a:latin typeface="Cambria Math" panose="02040503050406030204" pitchFamily="18" charset="0"/>
                        </a:rPr>
                        <m:t>𝑎</m:t>
                      </m:r>
                      <m:r>
                        <a:rPr lang="en-US" b="0" i="0" smtClean="0">
                          <a:solidFill>
                            <a:schemeClr val="tx2"/>
                          </a:solidFill>
                          <a:latin typeface="Cambria Math" panose="02040503050406030204" pitchFamily="18" charset="0"/>
                        </a:rPr>
                        <m:t>:</m:t>
                      </m:r>
                      <m:r>
                        <m:rPr>
                          <m:sty m:val="p"/>
                        </m:rPr>
                        <a:rPr lang="en-US" b="0" i="0" smtClean="0">
                          <a:solidFill>
                            <a:schemeClr val="tx2"/>
                          </a:solidFill>
                          <a:latin typeface="Cambria Math" panose="02040503050406030204" pitchFamily="18" charset="0"/>
                        </a:rPr>
                        <m:t>Lookup</m:t>
                      </m:r>
                      <m:r>
                        <a:rPr lang="en-US" b="0" i="0" smtClean="0">
                          <a:solidFill>
                            <a:schemeClr val="tx2"/>
                          </a:solidFill>
                          <a:latin typeface="Cambria Math" panose="02040503050406030204" pitchFamily="18" charset="0"/>
                        </a:rPr>
                        <m:t> </m:t>
                      </m:r>
                      <m:r>
                        <m:rPr>
                          <m:sty m:val="p"/>
                        </m:rPr>
                        <a:rPr lang="en-US" b="0" i="0" smtClean="0">
                          <a:solidFill>
                            <a:schemeClr val="tx2"/>
                          </a:solidFill>
                          <a:latin typeface="Cambria Math" panose="02040503050406030204" pitchFamily="18" charset="0"/>
                        </a:rPr>
                        <m:t>table</m:t>
                      </m:r>
                    </m:oMath>
                  </m:oMathPara>
                </a14:m>
                <a:endParaRPr lang="en-US" dirty="0">
                  <a:solidFill>
                    <a:schemeClr val="tx2"/>
                  </a:solidFill>
                </a:endParaRPr>
              </a:p>
            </p:txBody>
          </p:sp>
        </mc:Choice>
        <mc:Fallback xmlns="">
          <p:sp>
            <p:nvSpPr>
              <p:cNvPr id="37" name="Rectangle 36">
                <a:extLst>
                  <a:ext uri="{FF2B5EF4-FFF2-40B4-BE49-F238E27FC236}">
                    <a16:creationId xmlns:a16="http://schemas.microsoft.com/office/drawing/2014/main" id="{4D860E6C-DED4-4FE7-9789-633932074D63}"/>
                  </a:ext>
                </a:extLst>
              </p:cNvPr>
              <p:cNvSpPr>
                <a:spLocks noRot="1" noChangeAspect="1" noMove="1" noResize="1" noEditPoints="1" noAdjustHandles="1" noChangeArrowheads="1" noChangeShapeType="1" noTextEdit="1"/>
              </p:cNvSpPr>
              <p:nvPr/>
            </p:nvSpPr>
            <p:spPr>
              <a:xfrm>
                <a:off x="2658814" y="6190888"/>
                <a:ext cx="2356735" cy="369332"/>
              </a:xfrm>
              <a:prstGeom prst="rect">
                <a:avLst/>
              </a:prstGeom>
              <a:blipFill>
                <a:blip r:embed="rId12"/>
                <a:stretch>
                  <a:fillRect b="-13333"/>
                </a:stretch>
              </a:blipFill>
            </p:spPr>
            <p:txBody>
              <a:bodyPr/>
              <a:lstStyle/>
              <a:p>
                <a:r>
                  <a:rPr lang="en-US">
                    <a:noFill/>
                  </a:rPr>
                  <a:t> </a:t>
                </a:r>
              </a:p>
            </p:txBody>
          </p:sp>
        </mc:Fallback>
      </mc:AlternateContent>
      <p:sp>
        <p:nvSpPr>
          <p:cNvPr id="9" name="Arc 8">
            <a:extLst>
              <a:ext uri="{FF2B5EF4-FFF2-40B4-BE49-F238E27FC236}">
                <a16:creationId xmlns:a16="http://schemas.microsoft.com/office/drawing/2014/main" id="{F3C077A6-7D55-41C1-8EF8-20A3E1AC07BE}"/>
              </a:ext>
            </a:extLst>
          </p:cNvPr>
          <p:cNvSpPr/>
          <p:nvPr/>
        </p:nvSpPr>
        <p:spPr>
          <a:xfrm>
            <a:off x="4519466" y="3970716"/>
            <a:ext cx="4382108" cy="2611201"/>
          </a:xfrm>
          <a:prstGeom prst="arc">
            <a:avLst>
              <a:gd name="adj1" fmla="val 16781612"/>
              <a:gd name="adj2" fmla="val 210034"/>
            </a:avLst>
          </a:prstGeom>
          <a:ln w="19050">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c 9">
            <a:extLst>
              <a:ext uri="{FF2B5EF4-FFF2-40B4-BE49-F238E27FC236}">
                <a16:creationId xmlns:a16="http://schemas.microsoft.com/office/drawing/2014/main" id="{EF7B8DB8-B64C-48A7-A2DB-610E27E6302E}"/>
              </a:ext>
            </a:extLst>
          </p:cNvPr>
          <p:cNvSpPr/>
          <p:nvPr/>
        </p:nvSpPr>
        <p:spPr>
          <a:xfrm>
            <a:off x="6758852" y="4298966"/>
            <a:ext cx="747778" cy="1737385"/>
          </a:xfrm>
          <a:prstGeom prst="arc">
            <a:avLst>
              <a:gd name="adj1" fmla="val 16244140"/>
              <a:gd name="adj2" fmla="val 647064"/>
            </a:avLst>
          </a:prstGeom>
          <a:ln w="19050">
            <a:solidFill>
              <a:srgbClr val="0070C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374402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30" grpId="0"/>
      <p:bldP spid="31" grpId="0"/>
      <p:bldP spid="32" grpId="0" animBg="1"/>
      <p:bldP spid="34" grpId="0"/>
      <p:bldP spid="37" grpId="0"/>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7F3B0DB-13CD-4760-9471-80EE039EDD9E}"/>
              </a:ext>
            </a:extLst>
          </p:cNvPr>
          <p:cNvSpPr/>
          <p:nvPr/>
        </p:nvSpPr>
        <p:spPr>
          <a:xfrm>
            <a:off x="838200" y="1333501"/>
            <a:ext cx="4775791" cy="395493"/>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2D9906-E31E-400E-AAF8-67EB4E55DD9E}"/>
              </a:ext>
            </a:extLst>
          </p:cNvPr>
          <p:cNvSpPr>
            <a:spLocks noGrp="1"/>
          </p:cNvSpPr>
          <p:nvPr>
            <p:ph type="title"/>
          </p:nvPr>
        </p:nvSpPr>
        <p:spPr>
          <a:xfrm>
            <a:off x="838200" y="365126"/>
            <a:ext cx="10515600" cy="882650"/>
          </a:xfrm>
        </p:spPr>
        <p:txBody>
          <a:bodyPr>
            <a:normAutofit/>
          </a:bodyPr>
          <a:lstStyle/>
          <a:p>
            <a:r>
              <a:rPr lang="en-US" sz="3200" dirty="0">
                <a:latin typeface="Arial" panose="020B0604020202020204" pitchFamily="34" charset="0"/>
                <a:cs typeface="Arial" panose="020B0604020202020204" pitchFamily="34" charset="0"/>
              </a:rPr>
              <a:t>Example: QO + PPs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C41B48C-4EDC-4988-9F7F-0DB012E3EA5C}"/>
                  </a:ext>
                </a:extLst>
              </p:cNvPr>
              <p:cNvSpPr>
                <a:spLocks noGrp="1"/>
              </p:cNvSpPr>
              <p:nvPr>
                <p:ph idx="1"/>
              </p:nvPr>
            </p:nvSpPr>
            <p:spPr>
              <a:xfrm>
                <a:off x="838200" y="1333501"/>
                <a:ext cx="10515600" cy="4929187"/>
              </a:xfrm>
            </p:spPr>
            <p:txBody>
              <a:bodyPr/>
              <a:lstStyle/>
              <a:p>
                <a:pPr marL="0" indent="0">
                  <a:buNone/>
                </a:pPr>
                <a:r>
                  <a:rPr lang="en-US" sz="2000" dirty="0"/>
                  <a:t>Predicate: </a:t>
                </a:r>
                <a14:m>
                  <m:oMath xmlns:m="http://schemas.openxmlformats.org/officeDocument/2006/math">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𝜎</m:t>
                            </m:r>
                          </m:e>
                          <m:sub>
                            <m:r>
                              <m:rPr>
                                <m:sty m:val="p"/>
                              </m:rPr>
                              <a:rPr lang="en-US" sz="2000">
                                <a:latin typeface="Cambria Math" panose="02040503050406030204" pitchFamily="18" charset="0"/>
                              </a:rPr>
                              <m:t>orange</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𝜎</m:t>
                            </m:r>
                          </m:e>
                          <m:sub>
                            <m:r>
                              <m:rPr>
                                <m:sty m:val="p"/>
                              </m:rPr>
                              <a:rPr lang="en-US" sz="2000">
                                <a:latin typeface="Cambria Math" panose="02040503050406030204" pitchFamily="18" charset="0"/>
                              </a:rPr>
                              <m:t>banana</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𝜎</m:t>
                        </m:r>
                      </m:e>
                      <m:sub>
                        <m:r>
                          <m:rPr>
                            <m:sty m:val="p"/>
                          </m:rPr>
                          <a:rPr lang="en-US" sz="2000">
                            <a:latin typeface="Cambria Math" panose="02040503050406030204" pitchFamily="18" charset="0"/>
                          </a:rPr>
                          <m:t>cat</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𝜎</m:t>
                        </m:r>
                      </m:e>
                      <m:sub>
                        <m:r>
                          <m:rPr>
                            <m:sty m:val="p"/>
                          </m:rPr>
                          <a:rPr lang="en-US" sz="2000">
                            <a:latin typeface="Cambria Math" panose="02040503050406030204" pitchFamily="18" charset="0"/>
                          </a:rPr>
                          <m:t>dog</m:t>
                        </m:r>
                      </m:sub>
                    </m:sSub>
                  </m:oMath>
                </a14:m>
                <a:r>
                  <a:rPr lang="en-US" sz="2000" dirty="0"/>
                  <a:t>	</a:t>
                </a:r>
              </a:p>
              <a:p>
                <a:r>
                  <a:rPr lang="en-US" sz="2000" dirty="0"/>
                  <a:t>Conventional QO: sort predicates by reduction/cost</a:t>
                </a:r>
              </a:p>
              <a:p>
                <a:pPr>
                  <a:lnSpc>
                    <a:spcPct val="100000"/>
                  </a:lnSpc>
                </a:pPr>
                <a:endParaRPr lang="en-US" sz="1600" dirty="0"/>
              </a:p>
              <a:p>
                <a:pPr>
                  <a:lnSpc>
                    <a:spcPct val="100000"/>
                  </a:lnSpc>
                </a:pPr>
                <a:r>
                  <a:rPr lang="en-US" sz="2000" dirty="0"/>
                  <a:t>Our QO:</a:t>
                </a:r>
              </a:p>
              <a:p>
                <a:pPr marL="914400" lvl="1" indent="-457200">
                  <a:buFont typeface="+mj-lt"/>
                  <a:buAutoNum type="arabicPeriod"/>
                </a:pPr>
                <a:r>
                  <a:rPr lang="en-US" sz="2000" dirty="0"/>
                  <a:t>explores necessary conditions to the predicate,</a:t>
                </a:r>
              </a:p>
              <a:p>
                <a:pPr marL="914400" lvl="1" indent="-457200">
                  <a:buFont typeface="+mj-lt"/>
                  <a:buAutoNum type="arabicPeriod"/>
                </a:pPr>
                <a:r>
                  <a:rPr lang="en-US" sz="2000" dirty="0">
                    <a:cs typeface="Arial" panose="020B0604020202020204" pitchFamily="34" charset="0"/>
                  </a:rPr>
                  <a:t>estimate reduction and cost for every PP combination, </a:t>
                </a:r>
                <a:endParaRPr lang="en-US" sz="2000" dirty="0"/>
              </a:p>
              <a:p>
                <a:pPr marL="914400" lvl="1" indent="-457200">
                  <a:buFont typeface="+mj-lt"/>
                  <a:buAutoNum type="arabicPeriod"/>
                </a:pPr>
                <a:r>
                  <a:rPr lang="en-US" sz="2000" dirty="0">
                    <a:solidFill>
                      <a:srgbClr val="C00000"/>
                    </a:solidFill>
                    <a:cs typeface="Arial" panose="020B0604020202020204" pitchFamily="34" charset="0"/>
                  </a:rPr>
                  <a:t>adds PPs to the query plan.</a:t>
                </a:r>
                <a:endParaRPr lang="en-US" sz="2000" dirty="0">
                  <a:solidFill>
                    <a:srgbClr val="C00000"/>
                  </a:solidFill>
                </a:endParaRPr>
              </a:p>
              <a:p>
                <a:pPr marL="0" indent="0">
                  <a:buNone/>
                </a:pPr>
                <a:endParaRPr lang="en-US" sz="2000" dirty="0"/>
              </a:p>
            </p:txBody>
          </p:sp>
        </mc:Choice>
        <mc:Fallback xmlns="">
          <p:sp>
            <p:nvSpPr>
              <p:cNvPr id="3" name="Content Placeholder 2">
                <a:extLst>
                  <a:ext uri="{FF2B5EF4-FFF2-40B4-BE49-F238E27FC236}">
                    <a16:creationId xmlns:a16="http://schemas.microsoft.com/office/drawing/2014/main" id="{CC41B48C-4EDC-4988-9F7F-0DB012E3EA5C}"/>
                  </a:ext>
                </a:extLst>
              </p:cNvPr>
              <p:cNvSpPr>
                <a:spLocks noGrp="1" noRot="1" noChangeAspect="1" noMove="1" noResize="1" noEditPoints="1" noAdjustHandles="1" noChangeArrowheads="1" noChangeShapeType="1" noTextEdit="1"/>
              </p:cNvSpPr>
              <p:nvPr>
                <p:ph idx="1"/>
              </p:nvPr>
            </p:nvSpPr>
            <p:spPr>
              <a:xfrm>
                <a:off x="838200" y="1333501"/>
                <a:ext cx="10515600" cy="4929187"/>
              </a:xfrm>
              <a:blipFill>
                <a:blip r:embed="rId3"/>
                <a:stretch>
                  <a:fillRect l="-638" t="-743"/>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BDD5A7B9-5F84-4F76-B290-8A90BC901A8B}"/>
              </a:ext>
            </a:extLst>
          </p:cNvPr>
          <p:cNvPicPr>
            <a:picLocks noChangeAspect="1"/>
          </p:cNvPicPr>
          <p:nvPr/>
        </p:nvPicPr>
        <p:blipFill>
          <a:blip r:embed="rId4"/>
          <a:stretch>
            <a:fillRect/>
          </a:stretch>
        </p:blipFill>
        <p:spPr>
          <a:xfrm>
            <a:off x="940056" y="4761767"/>
            <a:ext cx="10311887" cy="1500921"/>
          </a:xfrm>
          <a:prstGeom prst="rect">
            <a:avLst/>
          </a:prstGeom>
        </p:spPr>
      </p:pic>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38935EEF-55FE-476D-8312-22C530696CED}"/>
                  </a:ext>
                </a:extLst>
              </p:cNvPr>
              <p:cNvSpPr/>
              <p:nvPr/>
            </p:nvSpPr>
            <p:spPr>
              <a:xfrm>
                <a:off x="2977388" y="4125409"/>
                <a:ext cx="5283433" cy="4152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C00000"/>
                              </a:solidFill>
                              <a:latin typeface="Cambria Math" panose="02040503050406030204" pitchFamily="18" charset="0"/>
                            </a:rPr>
                          </m:ctrlPr>
                        </m:dPr>
                        <m:e>
                          <m:sSub>
                            <m:sSubPr>
                              <m:ctrlPr>
                                <a:rPr lang="en-US" i="1">
                                  <a:solidFill>
                                    <a:srgbClr val="C00000"/>
                                  </a:solidFill>
                                  <a:latin typeface="Cambria Math" panose="02040503050406030204" pitchFamily="18" charset="0"/>
                                </a:rPr>
                              </m:ctrlPr>
                            </m:sSubPr>
                            <m:e>
                              <m:r>
                                <m:rPr>
                                  <m:sty m:val="p"/>
                                </m:rPr>
                                <a:rPr lang="en-US">
                                  <a:solidFill>
                                    <a:srgbClr val="C00000"/>
                                  </a:solidFill>
                                  <a:latin typeface="Cambria Math" panose="02040503050406030204" pitchFamily="18" charset="0"/>
                                </a:rPr>
                                <m:t>PP</m:t>
                              </m:r>
                            </m:e>
                            <m:sub>
                              <m:r>
                                <m:rPr>
                                  <m:sty m:val="p"/>
                                </m:rPr>
                                <a:rPr lang="en-US">
                                  <a:solidFill>
                                    <a:srgbClr val="C00000"/>
                                  </a:solidFill>
                                  <a:latin typeface="Cambria Math" panose="02040503050406030204" pitchFamily="18" charset="0"/>
                                </a:rPr>
                                <m:t>dog</m:t>
                              </m:r>
                            </m:sub>
                          </m:sSub>
                          <m:r>
                            <a:rPr lang="en-US">
                              <a:solidFill>
                                <a:srgbClr val="C00000"/>
                              </a:solidFill>
                              <a:latin typeface="Cambria Math" panose="02040503050406030204" pitchFamily="18" charset="0"/>
                            </a:rPr>
                            <m:t>∧</m:t>
                          </m:r>
                          <m:sSub>
                            <m:sSubPr>
                              <m:ctrlPr>
                                <a:rPr lang="en-US" i="1">
                                  <a:solidFill>
                                    <a:srgbClr val="C00000"/>
                                  </a:solidFill>
                                  <a:latin typeface="Cambria Math" panose="02040503050406030204" pitchFamily="18" charset="0"/>
                                </a:rPr>
                              </m:ctrlPr>
                            </m:sSubPr>
                            <m:e>
                              <m:r>
                                <m:rPr>
                                  <m:sty m:val="p"/>
                                </m:rPr>
                                <a:rPr lang="en-US">
                                  <a:solidFill>
                                    <a:srgbClr val="C00000"/>
                                  </a:solidFill>
                                  <a:latin typeface="Cambria Math" panose="02040503050406030204" pitchFamily="18" charset="0"/>
                                </a:rPr>
                                <m:t>PP</m:t>
                              </m:r>
                            </m:e>
                            <m:sub>
                              <m:r>
                                <m:rPr>
                                  <m:sty m:val="p"/>
                                </m:rPr>
                                <a:rPr lang="en-US">
                                  <a:solidFill>
                                    <a:srgbClr val="C00000"/>
                                  </a:solidFill>
                                  <a:latin typeface="Cambria Math" panose="02040503050406030204" pitchFamily="18" charset="0"/>
                                </a:rPr>
                                <m:t>cat</m:t>
                              </m:r>
                            </m:sub>
                          </m:sSub>
                        </m:e>
                      </m:d>
                      <m:r>
                        <a:rPr lang="en-US" b="0" i="0" smtClean="0">
                          <a:solidFill>
                            <a:srgbClr val="C00000"/>
                          </a:solidFill>
                          <a:latin typeface="Cambria Math" panose="02040503050406030204" pitchFamily="18" charset="0"/>
                        </a:rPr>
                        <m:t>                          </m:t>
                      </m:r>
                      <m:d>
                        <m:dPr>
                          <m:ctrlPr>
                            <a:rPr lang="en-US" i="1">
                              <a:solidFill>
                                <a:srgbClr val="C00000"/>
                              </a:solidFill>
                              <a:latin typeface="Cambria Math" panose="02040503050406030204" pitchFamily="18" charset="0"/>
                            </a:rPr>
                          </m:ctrlPr>
                        </m:dPr>
                        <m:e>
                          <m:sSub>
                            <m:sSubPr>
                              <m:ctrlPr>
                                <a:rPr lang="en-US" i="1">
                                  <a:solidFill>
                                    <a:srgbClr val="C00000"/>
                                  </a:solidFill>
                                  <a:latin typeface="Cambria Math" panose="02040503050406030204" pitchFamily="18" charset="0"/>
                                </a:rPr>
                              </m:ctrlPr>
                            </m:sSubPr>
                            <m:e>
                              <m:r>
                                <m:rPr>
                                  <m:sty m:val="p"/>
                                </m:rPr>
                                <a:rPr lang="en-US">
                                  <a:solidFill>
                                    <a:srgbClr val="C00000"/>
                                  </a:solidFill>
                                  <a:latin typeface="Cambria Math" panose="02040503050406030204" pitchFamily="18" charset="0"/>
                                </a:rPr>
                                <m:t>PP</m:t>
                              </m:r>
                            </m:e>
                            <m:sub>
                              <m:r>
                                <m:rPr>
                                  <m:sty m:val="p"/>
                                </m:rPr>
                                <a:rPr lang="en-US">
                                  <a:solidFill>
                                    <a:srgbClr val="C00000"/>
                                  </a:solidFill>
                                  <a:latin typeface="Cambria Math" panose="02040503050406030204" pitchFamily="18" charset="0"/>
                                </a:rPr>
                                <m:t>orange</m:t>
                              </m:r>
                            </m:sub>
                          </m:sSub>
                          <m:r>
                            <a:rPr lang="en-US">
                              <a:solidFill>
                                <a:srgbClr val="C00000"/>
                              </a:solidFill>
                              <a:latin typeface="Cambria Math" panose="02040503050406030204" pitchFamily="18" charset="0"/>
                            </a:rPr>
                            <m:t>∨</m:t>
                          </m:r>
                          <m:sSub>
                            <m:sSubPr>
                              <m:ctrlPr>
                                <a:rPr lang="en-US" i="1">
                                  <a:solidFill>
                                    <a:srgbClr val="C00000"/>
                                  </a:solidFill>
                                  <a:latin typeface="Cambria Math" panose="02040503050406030204" pitchFamily="18" charset="0"/>
                                </a:rPr>
                              </m:ctrlPr>
                            </m:sSubPr>
                            <m:e>
                              <m:r>
                                <m:rPr>
                                  <m:sty m:val="p"/>
                                </m:rPr>
                                <a:rPr lang="en-US">
                                  <a:solidFill>
                                    <a:srgbClr val="C00000"/>
                                  </a:solidFill>
                                  <a:latin typeface="Cambria Math" panose="02040503050406030204" pitchFamily="18" charset="0"/>
                                </a:rPr>
                                <m:t>PP</m:t>
                              </m:r>
                            </m:e>
                            <m:sub>
                              <m:r>
                                <m:rPr>
                                  <m:sty m:val="p"/>
                                </m:rPr>
                                <a:rPr lang="en-US">
                                  <a:solidFill>
                                    <a:srgbClr val="C00000"/>
                                  </a:solidFill>
                                  <a:latin typeface="Cambria Math" panose="02040503050406030204" pitchFamily="18" charset="0"/>
                                </a:rPr>
                                <m:t>banana</m:t>
                              </m:r>
                            </m:sub>
                          </m:sSub>
                        </m:e>
                      </m:d>
                    </m:oMath>
                  </m:oMathPara>
                </a14:m>
                <a:endParaRPr lang="en-US" dirty="0"/>
              </a:p>
            </p:txBody>
          </p:sp>
        </mc:Choice>
        <mc:Fallback xmlns="">
          <p:sp>
            <p:nvSpPr>
              <p:cNvPr id="4" name="Rectangle 3">
                <a:extLst>
                  <a:ext uri="{FF2B5EF4-FFF2-40B4-BE49-F238E27FC236}">
                    <a16:creationId xmlns:a16="http://schemas.microsoft.com/office/drawing/2014/main" id="{38935EEF-55FE-476D-8312-22C530696CED}"/>
                  </a:ext>
                </a:extLst>
              </p:cNvPr>
              <p:cNvSpPr>
                <a:spLocks noRot="1" noChangeAspect="1" noMove="1" noResize="1" noEditPoints="1" noAdjustHandles="1" noChangeArrowheads="1" noChangeShapeType="1" noTextEdit="1"/>
              </p:cNvSpPr>
              <p:nvPr/>
            </p:nvSpPr>
            <p:spPr>
              <a:xfrm>
                <a:off x="2977388" y="4125409"/>
                <a:ext cx="5283433" cy="415242"/>
              </a:xfrm>
              <a:prstGeom prst="rect">
                <a:avLst/>
              </a:prstGeom>
              <a:blipFill>
                <a:blip r:embed="rId5"/>
                <a:stretch>
                  <a:fillRect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04933BCB-7FA8-4758-AAA1-A832D95E958F}"/>
                  </a:ext>
                </a:extLst>
              </p:cNvPr>
              <p:cNvSpPr/>
              <p:nvPr/>
            </p:nvSpPr>
            <p:spPr>
              <a:xfrm>
                <a:off x="5167011" y="4081594"/>
                <a:ext cx="47801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a:solidFill>
                            <a:srgbClr val="C00000"/>
                          </a:solidFill>
                          <a:latin typeface="Cambria Math" panose="02040503050406030204" pitchFamily="18" charset="0"/>
                        </a:rPr>
                        <m:t>∧</m:t>
                      </m:r>
                    </m:oMath>
                  </m:oMathPara>
                </a14:m>
                <a:endParaRPr lang="en-US" sz="2800" dirty="0"/>
              </a:p>
            </p:txBody>
          </p:sp>
        </mc:Choice>
        <mc:Fallback xmlns="">
          <p:sp>
            <p:nvSpPr>
              <p:cNvPr id="7" name="Rectangle 6">
                <a:extLst>
                  <a:ext uri="{FF2B5EF4-FFF2-40B4-BE49-F238E27FC236}">
                    <a16:creationId xmlns:a16="http://schemas.microsoft.com/office/drawing/2014/main" id="{04933BCB-7FA8-4758-AAA1-A832D95E958F}"/>
                  </a:ext>
                </a:extLst>
              </p:cNvPr>
              <p:cNvSpPr>
                <a:spLocks noRot="1" noChangeAspect="1" noMove="1" noResize="1" noEditPoints="1" noAdjustHandles="1" noChangeArrowheads="1" noChangeShapeType="1" noTextEdit="1"/>
              </p:cNvSpPr>
              <p:nvPr/>
            </p:nvSpPr>
            <p:spPr>
              <a:xfrm>
                <a:off x="5167011" y="4081594"/>
                <a:ext cx="478015" cy="523220"/>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1916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51201" y="306532"/>
            <a:ext cx="10879383" cy="560618"/>
          </a:xfrm>
        </p:spPr>
        <p:txBody>
          <a:bodyPr>
            <a:noAutofit/>
          </a:bodyPr>
          <a:lstStyle/>
          <a:p>
            <a:r>
              <a:rPr lang="en-US" sz="3200" dirty="0">
                <a:latin typeface="Arial" panose="020B0604020202020204" pitchFamily="34" charset="0"/>
                <a:cs typeface="Arial" panose="020B0604020202020204" pitchFamily="34" charset="0"/>
              </a:rPr>
              <a:t>ML serving + Relational big-data platforms</a:t>
            </a:r>
          </a:p>
        </p:txBody>
      </p:sp>
      <p:pic>
        <p:nvPicPr>
          <p:cNvPr id="1034" name="Picture 10" descr="Image result for myria uw">
            <a:extLst>
              <a:ext uri="{FF2B5EF4-FFF2-40B4-BE49-F238E27FC236}">
                <a16:creationId xmlns:a16="http://schemas.microsoft.com/office/drawing/2014/main" id="{65124B20-0A00-49AE-886E-61B5897CEF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6826" y="5940026"/>
            <a:ext cx="1597344" cy="47920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apache pig">
            <a:extLst>
              <a:ext uri="{FF2B5EF4-FFF2-40B4-BE49-F238E27FC236}">
                <a16:creationId xmlns:a16="http://schemas.microsoft.com/office/drawing/2014/main" id="{41F4742E-6465-4833-9500-E8D04FE10D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6533" y="1289535"/>
            <a:ext cx="2868576" cy="191238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Image result for spark sql">
            <a:extLst>
              <a:ext uri="{FF2B5EF4-FFF2-40B4-BE49-F238E27FC236}">
                <a16:creationId xmlns:a16="http://schemas.microsoft.com/office/drawing/2014/main" id="{89F51881-1235-4B2E-A593-DAFD1A502A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68377" y="801103"/>
            <a:ext cx="1659525" cy="95101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D3F1E5E-9BC4-491D-8D30-0EFE66F96FD9}"/>
              </a:ext>
            </a:extLst>
          </p:cNvPr>
          <p:cNvPicPr>
            <a:picLocks noChangeAspect="1"/>
          </p:cNvPicPr>
          <p:nvPr/>
        </p:nvPicPr>
        <p:blipFill>
          <a:blip r:embed="rId6"/>
          <a:stretch>
            <a:fillRect/>
          </a:stretch>
        </p:blipFill>
        <p:spPr>
          <a:xfrm>
            <a:off x="10040225" y="4199394"/>
            <a:ext cx="1659525" cy="1549865"/>
          </a:xfrm>
          <a:prstGeom prst="rect">
            <a:avLst/>
          </a:prstGeom>
        </p:spPr>
      </p:pic>
      <p:pic>
        <p:nvPicPr>
          <p:cNvPr id="5" name="Picture 6" descr="Image result for apache hive">
            <a:extLst>
              <a:ext uri="{FF2B5EF4-FFF2-40B4-BE49-F238E27FC236}">
                <a16:creationId xmlns:a16="http://schemas.microsoft.com/office/drawing/2014/main" id="{9185EE47-7023-4A67-BCC4-64A3215BDB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06826" y="2847715"/>
            <a:ext cx="1421076" cy="12789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E0DA824-647C-44D7-96B0-AD0346AC9A18}"/>
              </a:ext>
            </a:extLst>
          </p:cNvPr>
          <p:cNvPicPr>
            <a:picLocks noChangeAspect="1"/>
          </p:cNvPicPr>
          <p:nvPr/>
        </p:nvPicPr>
        <p:blipFill>
          <a:blip r:embed="rId8"/>
          <a:stretch>
            <a:fillRect/>
          </a:stretch>
        </p:blipFill>
        <p:spPr>
          <a:xfrm>
            <a:off x="492250" y="1929752"/>
            <a:ext cx="3857625" cy="1771650"/>
          </a:xfrm>
          <a:prstGeom prst="rect">
            <a:avLst/>
          </a:prstGeom>
          <a:ln>
            <a:solidFill>
              <a:schemeClr val="bg1">
                <a:lumMod val="85000"/>
              </a:schemeClr>
            </a:solidFill>
          </a:ln>
        </p:spPr>
      </p:pic>
      <p:pic>
        <p:nvPicPr>
          <p:cNvPr id="7" name="Picture 6">
            <a:extLst>
              <a:ext uri="{FF2B5EF4-FFF2-40B4-BE49-F238E27FC236}">
                <a16:creationId xmlns:a16="http://schemas.microsoft.com/office/drawing/2014/main" id="{88E56594-CC89-4180-BDAA-A6BFE9D2F7C3}"/>
              </a:ext>
            </a:extLst>
          </p:cNvPr>
          <p:cNvPicPr>
            <a:picLocks noChangeAspect="1"/>
          </p:cNvPicPr>
          <p:nvPr/>
        </p:nvPicPr>
        <p:blipFill>
          <a:blip r:embed="rId9"/>
          <a:stretch>
            <a:fillRect/>
          </a:stretch>
        </p:blipFill>
        <p:spPr>
          <a:xfrm>
            <a:off x="842460" y="3697824"/>
            <a:ext cx="5610225" cy="1695450"/>
          </a:xfrm>
          <a:prstGeom prst="rect">
            <a:avLst/>
          </a:prstGeom>
        </p:spPr>
      </p:pic>
      <p:pic>
        <p:nvPicPr>
          <p:cNvPr id="32" name="Picture 31">
            <a:extLst>
              <a:ext uri="{FF2B5EF4-FFF2-40B4-BE49-F238E27FC236}">
                <a16:creationId xmlns:a16="http://schemas.microsoft.com/office/drawing/2014/main" id="{0165FBD2-AF7B-4916-A478-992C7BC8F8B7}"/>
              </a:ext>
            </a:extLst>
          </p:cNvPr>
          <p:cNvPicPr>
            <a:picLocks noChangeAspect="1"/>
          </p:cNvPicPr>
          <p:nvPr/>
        </p:nvPicPr>
        <p:blipFill>
          <a:blip r:embed="rId10"/>
          <a:stretch>
            <a:fillRect/>
          </a:stretch>
        </p:blipFill>
        <p:spPr>
          <a:xfrm>
            <a:off x="3699832" y="1588741"/>
            <a:ext cx="5305174" cy="4297139"/>
          </a:xfrm>
          <a:prstGeom prst="rect">
            <a:avLst/>
          </a:prstGeom>
          <a:ln>
            <a:solidFill>
              <a:schemeClr val="bg2">
                <a:lumMod val="75000"/>
              </a:schemeClr>
            </a:solidFill>
          </a:ln>
        </p:spPr>
      </p:pic>
      <p:pic>
        <p:nvPicPr>
          <p:cNvPr id="29" name="Picture 28">
            <a:extLst>
              <a:ext uri="{FF2B5EF4-FFF2-40B4-BE49-F238E27FC236}">
                <a16:creationId xmlns:a16="http://schemas.microsoft.com/office/drawing/2014/main" id="{C0BCDAB9-77DD-4289-8083-8FFF1B78C1FB}"/>
              </a:ext>
            </a:extLst>
          </p:cNvPr>
          <p:cNvPicPr>
            <a:picLocks noChangeAspect="1"/>
          </p:cNvPicPr>
          <p:nvPr/>
        </p:nvPicPr>
        <p:blipFill>
          <a:blip r:embed="rId11"/>
          <a:stretch>
            <a:fillRect/>
          </a:stretch>
        </p:blipFill>
        <p:spPr>
          <a:xfrm>
            <a:off x="5008815" y="2822936"/>
            <a:ext cx="4836484" cy="3975167"/>
          </a:xfrm>
          <a:prstGeom prst="rect">
            <a:avLst/>
          </a:prstGeom>
          <a:ln>
            <a:solidFill>
              <a:schemeClr val="bg2">
                <a:lumMod val="75000"/>
              </a:schemeClr>
            </a:solidFill>
          </a:ln>
        </p:spPr>
      </p:pic>
      <p:sp>
        <p:nvSpPr>
          <p:cNvPr id="8" name="Rectangle 7">
            <a:extLst>
              <a:ext uri="{FF2B5EF4-FFF2-40B4-BE49-F238E27FC236}">
                <a16:creationId xmlns:a16="http://schemas.microsoft.com/office/drawing/2014/main" id="{5590DDEE-1A0A-483D-9ECC-5137B67E1DE5}"/>
              </a:ext>
            </a:extLst>
          </p:cNvPr>
          <p:cNvSpPr/>
          <p:nvPr/>
        </p:nvSpPr>
        <p:spPr>
          <a:xfrm>
            <a:off x="635130" y="997113"/>
            <a:ext cx="6455492" cy="461665"/>
          </a:xfrm>
          <a:prstGeom prst="rect">
            <a:avLst/>
          </a:prstGeom>
        </p:spPr>
        <p:txBody>
          <a:bodyPr wrap="square">
            <a:spAutoFit/>
          </a:bodyPr>
          <a:lstStyle/>
          <a:p>
            <a:r>
              <a:rPr lang="en-US" sz="2400" dirty="0">
                <a:solidFill>
                  <a:srgbClr val="FF0000"/>
                </a:solidFill>
                <a:latin typeface="Arial" panose="020B0604020202020204" pitchFamily="34" charset="0"/>
                <a:cs typeface="Arial" panose="020B0604020202020204" pitchFamily="34" charset="0"/>
              </a:rPr>
              <a:t>SQL</a:t>
            </a:r>
            <a:r>
              <a:rPr lang="en-US" sz="2400" dirty="0">
                <a:latin typeface="Arial" panose="020B0604020202020204" pitchFamily="34" charset="0"/>
                <a:cs typeface="Arial" panose="020B0604020202020204" pitchFamily="34" charset="0"/>
              </a:rPr>
              <a:t> + </a:t>
            </a:r>
            <a:r>
              <a:rPr lang="en-US" sz="2400" dirty="0">
                <a:solidFill>
                  <a:srgbClr val="00359E"/>
                </a:solidFill>
                <a:latin typeface="Arial" panose="020B0604020202020204" pitchFamily="34" charset="0"/>
                <a:cs typeface="Arial" panose="020B0604020202020204" pitchFamily="34" charset="0"/>
              </a:rPr>
              <a:t>UDFs</a:t>
            </a:r>
            <a:r>
              <a:rPr lang="en-US" sz="2400" dirty="0">
                <a:latin typeface="Arial" panose="020B0604020202020204" pitchFamily="34" charset="0"/>
                <a:cs typeface="Arial" panose="020B0604020202020204" pitchFamily="34" charset="0"/>
              </a:rPr>
              <a:t> on images, text, videos…</a:t>
            </a:r>
            <a:endParaRPr lang="en-US" sz="2400" dirty="0"/>
          </a:p>
        </p:txBody>
      </p:sp>
    </p:spTree>
    <p:extLst>
      <p:ext uri="{BB962C8B-B14F-4D97-AF65-F5344CB8AC3E}">
        <p14:creationId xmlns:p14="http://schemas.microsoft.com/office/powerpoint/2010/main" val="351705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CB044-21B1-4775-B330-F2BFCDFF5A07}"/>
              </a:ext>
            </a:extLst>
          </p:cNvPr>
          <p:cNvSpPr>
            <a:spLocks noGrp="1"/>
          </p:cNvSpPr>
          <p:nvPr>
            <p:ph type="title"/>
          </p:nvPr>
        </p:nvSpPr>
        <p:spPr>
          <a:xfrm>
            <a:off x="838200" y="365126"/>
            <a:ext cx="10515600" cy="901700"/>
          </a:xfrm>
        </p:spPr>
        <p:txBody>
          <a:bodyPr>
            <a:normAutofit/>
          </a:bodyPr>
          <a:lstStyle/>
          <a:p>
            <a:r>
              <a:rPr lang="en-US" sz="3200" dirty="0">
                <a:latin typeface="Arial" panose="020B0604020202020204" pitchFamily="34" charset="0"/>
                <a:cs typeface="Arial" panose="020B0604020202020204" pitchFamily="34" charset="0"/>
              </a:rPr>
              <a:t>Related work</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365B5D61-FDBF-4080-A680-68BCACA93A56}"/>
                  </a:ext>
                </a:extLst>
              </p:cNvPr>
              <p:cNvSpPr>
                <a:spLocks noGrp="1"/>
              </p:cNvSpPr>
              <p:nvPr>
                <p:ph idx="1"/>
              </p:nvPr>
            </p:nvSpPr>
            <p:spPr/>
            <p:txBody>
              <a:bodyPr>
                <a:normAutofit fontScale="85000" lnSpcReduction="20000"/>
              </a:bodyPr>
              <a:lstStyle/>
              <a:p>
                <a:r>
                  <a:rPr lang="en-US" dirty="0"/>
                  <a:t>Model cascades in ML (Viola et al.)</a:t>
                </a:r>
              </a:p>
              <a:p>
                <a:r>
                  <a:rPr lang="en-US" dirty="0"/>
                  <a:t>Optimal predicate ordering (Babu et al.)</a:t>
                </a:r>
              </a:p>
              <a:p>
                <a:r>
                  <a:rPr lang="en-US" dirty="0"/>
                  <a:t>Approximate predicates (</a:t>
                </a:r>
                <a:r>
                  <a:rPr lang="en-US" dirty="0" err="1"/>
                  <a:t>Shivakumar</a:t>
                </a:r>
                <a:r>
                  <a:rPr lang="en-US" dirty="0"/>
                  <a:t> et al.)</a:t>
                </a:r>
              </a:p>
              <a:p>
                <a:r>
                  <a:rPr lang="en-US" dirty="0"/>
                  <a:t>Exploiting correlations for expensive predicates (</a:t>
                </a:r>
                <a:r>
                  <a:rPr lang="en-US" dirty="0" err="1"/>
                  <a:t>Joglekar</a:t>
                </a:r>
                <a:r>
                  <a:rPr lang="en-US" dirty="0"/>
                  <a:t> et al.)</a:t>
                </a:r>
              </a:p>
              <a:p>
                <a:r>
                  <a:rPr lang="en-US" dirty="0" err="1"/>
                  <a:t>NoScope</a:t>
                </a:r>
                <a:r>
                  <a:rPr lang="en-US" dirty="0"/>
                  <a:t> (Kang et al.)</a:t>
                </a:r>
              </a:p>
              <a:p>
                <a:r>
                  <a:rPr lang="en-US" dirty="0"/>
                  <a:t>…</a:t>
                </a:r>
              </a:p>
              <a:p>
                <a:endParaRPr lang="en-US" dirty="0"/>
              </a:p>
              <a:p>
                <a:endParaRPr lang="en-US" dirty="0"/>
              </a:p>
              <a:p>
                <a:pPr marL="0" indent="0">
                  <a:buNone/>
                </a:pPr>
                <a:r>
                  <a:rPr lang="en-US" dirty="0">
                    <a:solidFill>
                      <a:srgbClr val="0070C0"/>
                    </a:solidFill>
                  </a:rPr>
                  <a:t>We differ in terms of</a:t>
                </a:r>
              </a:p>
              <a:p>
                <a:r>
                  <a:rPr lang="en-US" dirty="0">
                    <a:solidFill>
                      <a:srgbClr val="0070C0"/>
                    </a:solidFill>
                  </a:rPr>
                  <a:t>Adding new PPs </a:t>
                </a:r>
              </a:p>
              <a:p>
                <a:r>
                  <a:rPr lang="en-US" dirty="0">
                    <a:solidFill>
                      <a:srgbClr val="0070C0"/>
                    </a:solidFill>
                  </a:rPr>
                  <a:t>QO explores PP combinations </a:t>
                </a:r>
                <a14:m>
                  <m:oMath xmlns:m="http://schemas.openxmlformats.org/officeDocument/2006/math">
                    <m:r>
                      <a:rPr lang="en-US" b="0" i="1" smtClean="0">
                        <a:solidFill>
                          <a:srgbClr val="0070C0"/>
                        </a:solidFill>
                        <a:latin typeface="Cambria Math" panose="02040503050406030204" pitchFamily="18" charset="0"/>
                      </a:rPr>
                      <m:t>⇒</m:t>
                    </m:r>
                  </m:oMath>
                </a14:m>
                <a:r>
                  <a:rPr lang="en-US" dirty="0">
                    <a:solidFill>
                      <a:srgbClr val="0070C0"/>
                    </a:solidFill>
                  </a:rPr>
                  <a:t> avoid per query PP training</a:t>
                </a:r>
              </a:p>
            </p:txBody>
          </p:sp>
        </mc:Choice>
        <mc:Fallback xmlns="">
          <p:sp>
            <p:nvSpPr>
              <p:cNvPr id="5" name="Content Placeholder 4">
                <a:extLst>
                  <a:ext uri="{FF2B5EF4-FFF2-40B4-BE49-F238E27FC236}">
                    <a16:creationId xmlns:a16="http://schemas.microsoft.com/office/drawing/2014/main" id="{365B5D61-FDBF-4080-A680-68BCACA93A56}"/>
                  </a:ext>
                </a:extLst>
              </p:cNvPr>
              <p:cNvSpPr>
                <a:spLocks noGrp="1" noRot="1" noChangeAspect="1" noMove="1" noResize="1" noEditPoints="1" noAdjustHandles="1" noChangeArrowheads="1" noChangeShapeType="1" noTextEdit="1"/>
              </p:cNvSpPr>
              <p:nvPr>
                <p:ph idx="1"/>
              </p:nvPr>
            </p:nvSpPr>
            <p:spPr>
              <a:blipFill>
                <a:blip r:embed="rId3"/>
                <a:stretch>
                  <a:fillRect l="-928" t="-3221"/>
                </a:stretch>
              </a:blipFill>
            </p:spPr>
            <p:txBody>
              <a:bodyPr/>
              <a:lstStyle/>
              <a:p>
                <a:r>
                  <a:rPr lang="en-US">
                    <a:noFill/>
                  </a:rPr>
                  <a:t> </a:t>
                </a:r>
              </a:p>
            </p:txBody>
          </p:sp>
        </mc:Fallback>
      </mc:AlternateContent>
    </p:spTree>
    <p:extLst>
      <p:ext uri="{BB962C8B-B14F-4D97-AF65-F5344CB8AC3E}">
        <p14:creationId xmlns:p14="http://schemas.microsoft.com/office/powerpoint/2010/main" val="4181091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CB044-21B1-4775-B330-F2BFCDFF5A07}"/>
              </a:ext>
            </a:extLst>
          </p:cNvPr>
          <p:cNvSpPr>
            <a:spLocks noGrp="1"/>
          </p:cNvSpPr>
          <p:nvPr>
            <p:ph type="ctrTitle"/>
          </p:nvPr>
        </p:nvSpPr>
        <p:spPr/>
        <p:txBody>
          <a:bodyPr>
            <a:normAutofit/>
          </a:bodyPr>
          <a:lstStyle/>
          <a:p>
            <a:r>
              <a:rPr lang="en-US" sz="3200" dirty="0">
                <a:latin typeface="Arial" panose="020B0604020202020204" pitchFamily="34" charset="0"/>
                <a:cs typeface="Arial" panose="020B0604020202020204" pitchFamily="34" charset="0"/>
              </a:rPr>
              <a:t>Experiments</a:t>
            </a:r>
          </a:p>
        </p:txBody>
      </p:sp>
    </p:spTree>
    <p:extLst>
      <p:ext uri="{BB962C8B-B14F-4D97-AF65-F5344CB8AC3E}">
        <p14:creationId xmlns:p14="http://schemas.microsoft.com/office/powerpoint/2010/main" val="2746915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C6A72EA-7371-41EB-B699-52B13CC12F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5392" y="1309030"/>
            <a:ext cx="2747493" cy="1828800"/>
          </a:xfrm>
          <a:prstGeom prst="rect">
            <a:avLst/>
          </a:prstGeom>
        </p:spPr>
      </p:pic>
      <p:sp>
        <p:nvSpPr>
          <p:cNvPr id="2" name="Title 1">
            <a:extLst>
              <a:ext uri="{FF2B5EF4-FFF2-40B4-BE49-F238E27FC236}">
                <a16:creationId xmlns:a16="http://schemas.microsoft.com/office/drawing/2014/main" id="{6E9CB044-21B1-4775-B330-F2BFCDFF5A07}"/>
              </a:ext>
            </a:extLst>
          </p:cNvPr>
          <p:cNvSpPr>
            <a:spLocks noGrp="1"/>
          </p:cNvSpPr>
          <p:nvPr>
            <p:ph type="title"/>
          </p:nvPr>
        </p:nvSpPr>
        <p:spPr>
          <a:xfrm>
            <a:off x="838200" y="365126"/>
            <a:ext cx="10515600" cy="901700"/>
          </a:xfrm>
        </p:spPr>
        <p:txBody>
          <a:bodyPr>
            <a:normAutofit/>
          </a:bodyPr>
          <a:lstStyle/>
          <a:p>
            <a:r>
              <a:rPr lang="en-US" sz="3200" dirty="0">
                <a:latin typeface="Arial" panose="020B0604020202020204" pitchFamily="34" charset="0"/>
                <a:cs typeface="Arial" panose="020B0604020202020204" pitchFamily="34" charset="0"/>
              </a:rPr>
              <a:t>Datasets</a:t>
            </a:r>
          </a:p>
        </p:txBody>
      </p:sp>
      <p:pic>
        <p:nvPicPr>
          <p:cNvPr id="7" name="Picture 6">
            <a:extLst>
              <a:ext uri="{FF2B5EF4-FFF2-40B4-BE49-F238E27FC236}">
                <a16:creationId xmlns:a16="http://schemas.microsoft.com/office/drawing/2014/main" id="{753DFB44-DE60-4FA0-AC12-3BC2C2B904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6554" y="1309030"/>
            <a:ext cx="2448603" cy="1828800"/>
          </a:xfrm>
          <a:prstGeom prst="rect">
            <a:avLst/>
          </a:prstGeom>
        </p:spPr>
      </p:pic>
      <p:pic>
        <p:nvPicPr>
          <p:cNvPr id="9" name="Picture 8">
            <a:extLst>
              <a:ext uri="{FF2B5EF4-FFF2-40B4-BE49-F238E27FC236}">
                <a16:creationId xmlns:a16="http://schemas.microsoft.com/office/drawing/2014/main" id="{2A8D25FC-3FD1-46CC-A474-A02F7DB4BB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066" y="1312277"/>
            <a:ext cx="1614488" cy="1828800"/>
          </a:xfrm>
          <a:prstGeom prst="rect">
            <a:avLst/>
          </a:prstGeom>
        </p:spPr>
      </p:pic>
      <p:sp>
        <p:nvSpPr>
          <p:cNvPr id="12" name="TextBox 11">
            <a:extLst>
              <a:ext uri="{FF2B5EF4-FFF2-40B4-BE49-F238E27FC236}">
                <a16:creationId xmlns:a16="http://schemas.microsoft.com/office/drawing/2014/main" id="{5E216962-8ACA-4C66-823F-5590473511B8}"/>
              </a:ext>
            </a:extLst>
          </p:cNvPr>
          <p:cNvSpPr txBox="1"/>
          <p:nvPr/>
        </p:nvSpPr>
        <p:spPr>
          <a:xfrm>
            <a:off x="7429270" y="1705493"/>
            <a:ext cx="4444906" cy="1323439"/>
          </a:xfrm>
          <a:prstGeom prst="rect">
            <a:avLst/>
          </a:prstGeom>
          <a:noFill/>
        </p:spPr>
        <p:txBody>
          <a:bodyPr wrap="square" rtlCol="0">
            <a:spAutoFit/>
          </a:bodyPr>
          <a:lstStyle/>
          <a:p>
            <a:r>
              <a:rPr lang="en-US" sz="2000" b="1" dirty="0"/>
              <a:t>COCO &amp; ImageNet</a:t>
            </a:r>
            <a:r>
              <a:rPr lang="en-US" sz="2000" dirty="0"/>
              <a:t> </a:t>
            </a:r>
            <a:r>
              <a:rPr lang="en-US" sz="2000" b="1" dirty="0"/>
              <a:t>&amp; </a:t>
            </a:r>
            <a:r>
              <a:rPr lang="en-US" sz="2000" b="1" dirty="0" err="1"/>
              <a:t>SUNAttribute</a:t>
            </a:r>
            <a:r>
              <a:rPr lang="en-US" sz="2000" b="1" dirty="0"/>
              <a:t> </a:t>
            </a:r>
            <a:r>
              <a:rPr lang="en-US" sz="2000" dirty="0"/>
              <a:t>Image Datasets</a:t>
            </a:r>
          </a:p>
          <a:p>
            <a:r>
              <a:rPr lang="en-US" sz="2000" b="1" dirty="0"/>
              <a:t>Predicate: </a:t>
            </a:r>
            <a:r>
              <a:rPr lang="en-US" sz="2000" dirty="0"/>
              <a:t> Has “Dog”/”Bicycle”/.. </a:t>
            </a:r>
          </a:p>
          <a:p>
            <a:r>
              <a:rPr lang="en-US" sz="2000" dirty="0"/>
              <a:t>	     &gt;100 categories</a:t>
            </a:r>
          </a:p>
        </p:txBody>
      </p:sp>
      <p:pic>
        <p:nvPicPr>
          <p:cNvPr id="21" name="Picture 20">
            <a:extLst>
              <a:ext uri="{FF2B5EF4-FFF2-40B4-BE49-F238E27FC236}">
                <a16:creationId xmlns:a16="http://schemas.microsoft.com/office/drawing/2014/main" id="{179133B8-28F1-4093-ADD8-F073EBB7B8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81149" y="3305389"/>
            <a:ext cx="2438400" cy="1828800"/>
          </a:xfrm>
          <a:prstGeom prst="rect">
            <a:avLst/>
          </a:prstGeom>
        </p:spPr>
      </p:pic>
      <p:sp>
        <p:nvSpPr>
          <p:cNvPr id="23" name="TextBox 22">
            <a:extLst>
              <a:ext uri="{FF2B5EF4-FFF2-40B4-BE49-F238E27FC236}">
                <a16:creationId xmlns:a16="http://schemas.microsoft.com/office/drawing/2014/main" id="{3F9128A9-CBA8-4963-88BC-C394D808C95D}"/>
              </a:ext>
            </a:extLst>
          </p:cNvPr>
          <p:cNvSpPr txBox="1"/>
          <p:nvPr/>
        </p:nvSpPr>
        <p:spPr>
          <a:xfrm>
            <a:off x="259788" y="3538575"/>
            <a:ext cx="4870936" cy="1015663"/>
          </a:xfrm>
          <a:prstGeom prst="rect">
            <a:avLst/>
          </a:prstGeom>
          <a:noFill/>
        </p:spPr>
        <p:txBody>
          <a:bodyPr wrap="square" rtlCol="0">
            <a:spAutoFit/>
          </a:bodyPr>
          <a:lstStyle/>
          <a:p>
            <a:r>
              <a:rPr lang="en-US" sz="2000" b="1" dirty="0"/>
              <a:t>UCF101</a:t>
            </a:r>
            <a:r>
              <a:rPr lang="en-US" sz="2000" dirty="0"/>
              <a:t> Video Activity Recognition Dataset</a:t>
            </a:r>
          </a:p>
          <a:p>
            <a:r>
              <a:rPr lang="en-US" sz="2000" b="1" dirty="0"/>
              <a:t>Predicate: </a:t>
            </a:r>
            <a:r>
              <a:rPr lang="en-US" sz="2000" dirty="0" err="1"/>
              <a:t>PlayingGuitar</a:t>
            </a:r>
            <a:r>
              <a:rPr lang="en-US" sz="2000" dirty="0"/>
              <a:t> / Biking / …</a:t>
            </a:r>
          </a:p>
          <a:p>
            <a:r>
              <a:rPr lang="en-US" sz="2000" dirty="0"/>
              <a:t>	 101 video actions</a:t>
            </a:r>
          </a:p>
        </p:txBody>
      </p:sp>
      <p:pic>
        <p:nvPicPr>
          <p:cNvPr id="4" name="Picture 3">
            <a:extLst>
              <a:ext uri="{FF2B5EF4-FFF2-40B4-BE49-F238E27FC236}">
                <a16:creationId xmlns:a16="http://schemas.microsoft.com/office/drawing/2014/main" id="{B6B7E200-F84C-48A7-B14F-8DC787A5ED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19200" y="3305389"/>
            <a:ext cx="2438400" cy="1828800"/>
          </a:xfrm>
          <a:prstGeom prst="rect">
            <a:avLst/>
          </a:prstGeom>
        </p:spPr>
      </p:pic>
      <p:pic>
        <p:nvPicPr>
          <p:cNvPr id="8" name="Picture 7">
            <a:extLst>
              <a:ext uri="{FF2B5EF4-FFF2-40B4-BE49-F238E27FC236}">
                <a16:creationId xmlns:a16="http://schemas.microsoft.com/office/drawing/2014/main" id="{0CF03AE9-56BB-47EF-BC8E-43E8EAD1EC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97671" y="3305389"/>
            <a:ext cx="2438400" cy="1828800"/>
          </a:xfrm>
          <a:prstGeom prst="rect">
            <a:avLst/>
          </a:prstGeom>
        </p:spPr>
      </p:pic>
      <p:pic>
        <p:nvPicPr>
          <p:cNvPr id="1026" name="Picture 2" descr="Image result for lshtc">
            <a:extLst>
              <a:ext uri="{FF2B5EF4-FFF2-40B4-BE49-F238E27FC236}">
                <a16:creationId xmlns:a16="http://schemas.microsoft.com/office/drawing/2014/main" id="{30F40948-8F6D-4852-8FEF-67E0C702F3F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86189" y="4930549"/>
            <a:ext cx="2981263" cy="186328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AF98715-047F-4A75-96F4-5971FA439C52}"/>
              </a:ext>
            </a:extLst>
          </p:cNvPr>
          <p:cNvSpPr txBox="1"/>
          <p:nvPr/>
        </p:nvSpPr>
        <p:spPr>
          <a:xfrm>
            <a:off x="4410196" y="5380018"/>
            <a:ext cx="4870936" cy="707886"/>
          </a:xfrm>
          <a:prstGeom prst="rect">
            <a:avLst/>
          </a:prstGeom>
          <a:noFill/>
        </p:spPr>
        <p:txBody>
          <a:bodyPr wrap="square" rtlCol="0">
            <a:spAutoFit/>
          </a:bodyPr>
          <a:lstStyle/>
          <a:p>
            <a:r>
              <a:rPr lang="en-US" sz="2000" b="1" dirty="0"/>
              <a:t>LSHTC</a:t>
            </a:r>
            <a:r>
              <a:rPr lang="en-US" sz="2000" dirty="0"/>
              <a:t> Document Classification Dataset</a:t>
            </a:r>
          </a:p>
          <a:p>
            <a:r>
              <a:rPr lang="en-US" sz="2000" b="1" dirty="0"/>
              <a:t>Predicate: </a:t>
            </a:r>
            <a:r>
              <a:rPr lang="en-US" sz="2000" dirty="0"/>
              <a:t>2.4M documents, 400K categories</a:t>
            </a:r>
          </a:p>
        </p:txBody>
      </p:sp>
    </p:spTree>
    <p:extLst>
      <p:ext uri="{BB962C8B-B14F-4D97-AF65-F5344CB8AC3E}">
        <p14:creationId xmlns:p14="http://schemas.microsoft.com/office/powerpoint/2010/main" val="1512623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CB044-21B1-4775-B330-F2BFCDFF5A07}"/>
              </a:ext>
            </a:extLst>
          </p:cNvPr>
          <p:cNvSpPr>
            <a:spLocks noGrp="1"/>
          </p:cNvSpPr>
          <p:nvPr>
            <p:ph type="title"/>
          </p:nvPr>
        </p:nvSpPr>
        <p:spPr>
          <a:xfrm>
            <a:off x="838200" y="365126"/>
            <a:ext cx="10515600" cy="901700"/>
          </a:xfrm>
        </p:spPr>
        <p:txBody>
          <a:bodyPr>
            <a:normAutofit/>
          </a:bodyPr>
          <a:lstStyle/>
          <a:p>
            <a:r>
              <a:rPr lang="en-US" sz="3200" dirty="0">
                <a:latin typeface="Arial" panose="020B0604020202020204" pitchFamily="34" charset="0"/>
                <a:cs typeface="Arial" panose="020B0604020202020204" pitchFamily="34" charset="0"/>
              </a:rPr>
              <a:t>Data Reduction Rates Achieved by PPs</a:t>
            </a:r>
          </a:p>
        </p:txBody>
      </p:sp>
      <p:pic>
        <p:nvPicPr>
          <p:cNvPr id="7" name="Picture 6">
            <a:extLst>
              <a:ext uri="{FF2B5EF4-FFF2-40B4-BE49-F238E27FC236}">
                <a16:creationId xmlns:a16="http://schemas.microsoft.com/office/drawing/2014/main" id="{71486B1C-E5F8-44A3-9C85-BB65992C66AF}"/>
              </a:ext>
            </a:extLst>
          </p:cNvPr>
          <p:cNvPicPr>
            <a:picLocks noChangeAspect="1"/>
          </p:cNvPicPr>
          <p:nvPr/>
        </p:nvPicPr>
        <p:blipFill>
          <a:blip r:embed="rId3"/>
          <a:stretch>
            <a:fillRect/>
          </a:stretch>
        </p:blipFill>
        <p:spPr>
          <a:xfrm>
            <a:off x="1738312" y="1362076"/>
            <a:ext cx="8258175" cy="4772025"/>
          </a:xfrm>
          <a:prstGeom prst="rect">
            <a:avLst/>
          </a:prstGeom>
        </p:spPr>
      </p:pic>
      <p:sp>
        <p:nvSpPr>
          <p:cNvPr id="8" name="TextBox 7">
            <a:extLst>
              <a:ext uri="{FF2B5EF4-FFF2-40B4-BE49-F238E27FC236}">
                <a16:creationId xmlns:a16="http://schemas.microsoft.com/office/drawing/2014/main" id="{19DAEF2E-0DA7-4B00-A4C8-E82BB49FB2D1}"/>
              </a:ext>
            </a:extLst>
          </p:cNvPr>
          <p:cNvSpPr txBox="1"/>
          <p:nvPr/>
        </p:nvSpPr>
        <p:spPr>
          <a:xfrm>
            <a:off x="3562350" y="2276475"/>
            <a:ext cx="2138471" cy="461665"/>
          </a:xfrm>
          <a:prstGeom prst="rect">
            <a:avLst/>
          </a:prstGeom>
          <a:noFill/>
        </p:spPr>
        <p:txBody>
          <a:bodyPr wrap="none" rtlCol="0">
            <a:spAutoFit/>
          </a:bodyPr>
          <a:lstStyle/>
          <a:p>
            <a:r>
              <a:rPr lang="en-US" sz="2400" dirty="0">
                <a:solidFill>
                  <a:srgbClr val="FF0000"/>
                </a:solidFill>
              </a:rPr>
              <a:t>Reduction rates</a:t>
            </a:r>
          </a:p>
        </p:txBody>
      </p:sp>
      <p:sp>
        <p:nvSpPr>
          <p:cNvPr id="10" name="TextBox 9">
            <a:extLst>
              <a:ext uri="{FF2B5EF4-FFF2-40B4-BE49-F238E27FC236}">
                <a16:creationId xmlns:a16="http://schemas.microsoft.com/office/drawing/2014/main" id="{B494E747-42EF-4B4D-84CD-296B3A686917}"/>
              </a:ext>
            </a:extLst>
          </p:cNvPr>
          <p:cNvSpPr txBox="1"/>
          <p:nvPr/>
        </p:nvSpPr>
        <p:spPr>
          <a:xfrm>
            <a:off x="4705350" y="3517255"/>
            <a:ext cx="4459554" cy="461665"/>
          </a:xfrm>
          <a:prstGeom prst="rect">
            <a:avLst/>
          </a:prstGeom>
          <a:noFill/>
        </p:spPr>
        <p:txBody>
          <a:bodyPr wrap="none" rtlCol="0">
            <a:spAutoFit/>
          </a:bodyPr>
          <a:lstStyle/>
          <a:p>
            <a:r>
              <a:rPr lang="en-US" sz="2400" dirty="0">
                <a:solidFill>
                  <a:srgbClr val="FF0000"/>
                </a:solidFill>
              </a:rPr>
              <a:t>Different PPs on different datasets</a:t>
            </a:r>
          </a:p>
        </p:txBody>
      </p:sp>
      <p:cxnSp>
        <p:nvCxnSpPr>
          <p:cNvPr id="11" name="Straight Arrow Connector 10">
            <a:extLst>
              <a:ext uri="{FF2B5EF4-FFF2-40B4-BE49-F238E27FC236}">
                <a16:creationId xmlns:a16="http://schemas.microsoft.com/office/drawing/2014/main" id="{51F90ECE-A816-45D7-BC71-8C4AE86A24CF}"/>
              </a:ext>
            </a:extLst>
          </p:cNvPr>
          <p:cNvCxnSpPr/>
          <p:nvPr/>
        </p:nvCxnSpPr>
        <p:spPr>
          <a:xfrm flipH="1">
            <a:off x="2819400" y="2507307"/>
            <a:ext cx="638175"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A54F151-523B-4F00-ADCE-08CB1465F4F7}"/>
              </a:ext>
            </a:extLst>
          </p:cNvPr>
          <p:cNvCxnSpPr>
            <a:cxnSpLocks/>
          </p:cNvCxnSpPr>
          <p:nvPr/>
        </p:nvCxnSpPr>
        <p:spPr>
          <a:xfrm flipH="1">
            <a:off x="6734175" y="4038302"/>
            <a:ext cx="1" cy="590848"/>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1CE3766-F928-4D88-87BF-DB2A6966BE2E}"/>
              </a:ext>
            </a:extLst>
          </p:cNvPr>
          <p:cNvSpPr/>
          <p:nvPr/>
        </p:nvSpPr>
        <p:spPr>
          <a:xfrm>
            <a:off x="6448425" y="5762625"/>
            <a:ext cx="1419225" cy="4308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1123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CB044-21B1-4775-B330-F2BFCDFF5A07}"/>
              </a:ext>
            </a:extLst>
          </p:cNvPr>
          <p:cNvSpPr>
            <a:spLocks noGrp="1"/>
          </p:cNvSpPr>
          <p:nvPr>
            <p:ph type="title"/>
          </p:nvPr>
        </p:nvSpPr>
        <p:spPr>
          <a:xfrm>
            <a:off x="838200" y="365126"/>
            <a:ext cx="10515600" cy="901700"/>
          </a:xfrm>
        </p:spPr>
        <p:txBody>
          <a:bodyPr>
            <a:normAutofit/>
          </a:bodyPr>
          <a:lstStyle/>
          <a:p>
            <a:r>
              <a:rPr lang="en-US" sz="3200" dirty="0">
                <a:latin typeface="Arial" panose="020B0604020202020204" pitchFamily="34" charset="0"/>
                <a:cs typeface="Arial" panose="020B0604020202020204" pitchFamily="34" charset="0"/>
              </a:rPr>
              <a:t>Data Reduction Rates Achieved by PPs</a:t>
            </a:r>
          </a:p>
        </p:txBody>
      </p:sp>
      <p:pic>
        <p:nvPicPr>
          <p:cNvPr id="5" name="Picture 4">
            <a:extLst>
              <a:ext uri="{FF2B5EF4-FFF2-40B4-BE49-F238E27FC236}">
                <a16:creationId xmlns:a16="http://schemas.microsoft.com/office/drawing/2014/main" id="{D76E5BC3-7E24-474D-BE8A-1B833D4BF451}"/>
              </a:ext>
            </a:extLst>
          </p:cNvPr>
          <p:cNvPicPr>
            <a:picLocks noChangeAspect="1"/>
          </p:cNvPicPr>
          <p:nvPr/>
        </p:nvPicPr>
        <p:blipFill>
          <a:blip r:embed="rId3"/>
          <a:stretch>
            <a:fillRect/>
          </a:stretch>
        </p:blipFill>
        <p:spPr>
          <a:xfrm>
            <a:off x="1738312" y="1362076"/>
            <a:ext cx="8258175" cy="4772025"/>
          </a:xfrm>
          <a:prstGeom prst="rect">
            <a:avLst/>
          </a:prstGeom>
        </p:spPr>
      </p:pic>
      <p:sp>
        <p:nvSpPr>
          <p:cNvPr id="4" name="Rectangle 3">
            <a:extLst>
              <a:ext uri="{FF2B5EF4-FFF2-40B4-BE49-F238E27FC236}">
                <a16:creationId xmlns:a16="http://schemas.microsoft.com/office/drawing/2014/main" id="{CD1228DA-0585-4529-BD3F-DEA9792FF55C}"/>
              </a:ext>
            </a:extLst>
          </p:cNvPr>
          <p:cNvSpPr/>
          <p:nvPr/>
        </p:nvSpPr>
        <p:spPr>
          <a:xfrm>
            <a:off x="6448425" y="5762625"/>
            <a:ext cx="1419225" cy="4308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6001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CB044-21B1-4775-B330-F2BFCDFF5A07}"/>
              </a:ext>
            </a:extLst>
          </p:cNvPr>
          <p:cNvSpPr>
            <a:spLocks noGrp="1"/>
          </p:cNvSpPr>
          <p:nvPr>
            <p:ph type="title"/>
          </p:nvPr>
        </p:nvSpPr>
        <p:spPr>
          <a:xfrm>
            <a:off x="838200" y="365126"/>
            <a:ext cx="10515600" cy="901700"/>
          </a:xfrm>
        </p:spPr>
        <p:txBody>
          <a:bodyPr>
            <a:normAutofit/>
          </a:bodyPr>
          <a:lstStyle/>
          <a:p>
            <a:r>
              <a:rPr lang="en-US" sz="3200" dirty="0">
                <a:latin typeface="Arial" panose="020B0604020202020204" pitchFamily="34" charset="0"/>
                <a:cs typeface="Arial" panose="020B0604020202020204" pitchFamily="34" charset="0"/>
              </a:rPr>
              <a:t>Data Reduction Rates Achieved by PPs</a:t>
            </a:r>
          </a:p>
        </p:txBody>
      </p:sp>
      <p:pic>
        <p:nvPicPr>
          <p:cNvPr id="4" name="Picture 3">
            <a:extLst>
              <a:ext uri="{FF2B5EF4-FFF2-40B4-BE49-F238E27FC236}">
                <a16:creationId xmlns:a16="http://schemas.microsoft.com/office/drawing/2014/main" id="{2A522D69-D054-4EF6-9AB1-14087608BF97}"/>
              </a:ext>
            </a:extLst>
          </p:cNvPr>
          <p:cNvPicPr>
            <a:picLocks noChangeAspect="1"/>
          </p:cNvPicPr>
          <p:nvPr/>
        </p:nvPicPr>
        <p:blipFill>
          <a:blip r:embed="rId3"/>
          <a:stretch>
            <a:fillRect/>
          </a:stretch>
        </p:blipFill>
        <p:spPr>
          <a:xfrm>
            <a:off x="1738312" y="1366837"/>
            <a:ext cx="8258175" cy="4772025"/>
          </a:xfrm>
          <a:prstGeom prst="rect">
            <a:avLst/>
          </a:prstGeom>
        </p:spPr>
      </p:pic>
      <p:sp>
        <p:nvSpPr>
          <p:cNvPr id="5" name="Rectangle 4">
            <a:extLst>
              <a:ext uri="{FF2B5EF4-FFF2-40B4-BE49-F238E27FC236}">
                <a16:creationId xmlns:a16="http://schemas.microsoft.com/office/drawing/2014/main" id="{6CE4C82E-6545-48FA-B829-338F75615DCA}"/>
              </a:ext>
            </a:extLst>
          </p:cNvPr>
          <p:cNvSpPr/>
          <p:nvPr/>
        </p:nvSpPr>
        <p:spPr>
          <a:xfrm>
            <a:off x="6448425" y="5762625"/>
            <a:ext cx="1419225" cy="4308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5750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CB044-21B1-4775-B330-F2BFCDFF5A07}"/>
              </a:ext>
            </a:extLst>
          </p:cNvPr>
          <p:cNvSpPr>
            <a:spLocks noGrp="1"/>
          </p:cNvSpPr>
          <p:nvPr>
            <p:ph type="title"/>
          </p:nvPr>
        </p:nvSpPr>
        <p:spPr>
          <a:xfrm>
            <a:off x="838200" y="365126"/>
            <a:ext cx="10515600" cy="901700"/>
          </a:xfrm>
        </p:spPr>
        <p:txBody>
          <a:bodyPr>
            <a:normAutofit/>
          </a:bodyPr>
          <a:lstStyle/>
          <a:p>
            <a:r>
              <a:rPr lang="en-US" sz="3200" dirty="0">
                <a:latin typeface="Arial" panose="020B0604020202020204" pitchFamily="34" charset="0"/>
                <a:cs typeface="Arial" panose="020B0604020202020204" pitchFamily="34" charset="0"/>
              </a:rPr>
              <a:t>Using Appropriate PP Techniques is Necessary</a:t>
            </a:r>
          </a:p>
        </p:txBody>
      </p:sp>
      <p:pic>
        <p:nvPicPr>
          <p:cNvPr id="5" name="Picture 4">
            <a:extLst>
              <a:ext uri="{FF2B5EF4-FFF2-40B4-BE49-F238E27FC236}">
                <a16:creationId xmlns:a16="http://schemas.microsoft.com/office/drawing/2014/main" id="{90485410-8C08-4AF9-AB4B-FC83509EB059}"/>
              </a:ext>
            </a:extLst>
          </p:cNvPr>
          <p:cNvPicPr>
            <a:picLocks noChangeAspect="1"/>
          </p:cNvPicPr>
          <p:nvPr/>
        </p:nvPicPr>
        <p:blipFill>
          <a:blip r:embed="rId3"/>
          <a:stretch>
            <a:fillRect/>
          </a:stretch>
        </p:blipFill>
        <p:spPr>
          <a:xfrm>
            <a:off x="838200" y="2168526"/>
            <a:ext cx="10848975" cy="3028950"/>
          </a:xfrm>
          <a:prstGeom prst="rect">
            <a:avLst/>
          </a:prstGeom>
        </p:spPr>
      </p:pic>
      <p:sp>
        <p:nvSpPr>
          <p:cNvPr id="4" name="Rectangle 3">
            <a:extLst>
              <a:ext uri="{FF2B5EF4-FFF2-40B4-BE49-F238E27FC236}">
                <a16:creationId xmlns:a16="http://schemas.microsoft.com/office/drawing/2014/main" id="{B9D0B5B2-918E-4A72-BC21-117A636B8D63}"/>
              </a:ext>
            </a:extLst>
          </p:cNvPr>
          <p:cNvSpPr/>
          <p:nvPr/>
        </p:nvSpPr>
        <p:spPr>
          <a:xfrm>
            <a:off x="944525" y="4064000"/>
            <a:ext cx="10848975" cy="1625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555D95F-33D8-4E07-BF21-FBC6F2A45123}"/>
              </a:ext>
            </a:extLst>
          </p:cNvPr>
          <p:cNvSpPr/>
          <p:nvPr/>
        </p:nvSpPr>
        <p:spPr>
          <a:xfrm>
            <a:off x="3403600" y="3384550"/>
            <a:ext cx="184785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E8E9D70-0411-43BA-A5A0-72A54B04CF0B}"/>
              </a:ext>
            </a:extLst>
          </p:cNvPr>
          <p:cNvSpPr/>
          <p:nvPr/>
        </p:nvSpPr>
        <p:spPr>
          <a:xfrm>
            <a:off x="5969000" y="3389314"/>
            <a:ext cx="1824074" cy="344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21F1CD0-F211-4686-8680-6A2EB57983FF}"/>
              </a:ext>
            </a:extLst>
          </p:cNvPr>
          <p:cNvSpPr/>
          <p:nvPr/>
        </p:nvSpPr>
        <p:spPr>
          <a:xfrm>
            <a:off x="7861300" y="3429000"/>
            <a:ext cx="170815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E46A6D9-AA31-4B4A-8D13-990037173688}"/>
              </a:ext>
            </a:extLst>
          </p:cNvPr>
          <p:cNvSpPr/>
          <p:nvPr/>
        </p:nvSpPr>
        <p:spPr>
          <a:xfrm>
            <a:off x="9569450" y="3389314"/>
            <a:ext cx="1784350" cy="3730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D4734EC-69DF-4392-B856-BEFA84EF478B}"/>
              </a:ext>
            </a:extLst>
          </p:cNvPr>
          <p:cNvSpPr/>
          <p:nvPr/>
        </p:nvSpPr>
        <p:spPr>
          <a:xfrm>
            <a:off x="3394075" y="3673476"/>
            <a:ext cx="184785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BD0438-9D92-4BC3-BFFB-36AB57557DFF}"/>
              </a:ext>
            </a:extLst>
          </p:cNvPr>
          <p:cNvSpPr/>
          <p:nvPr/>
        </p:nvSpPr>
        <p:spPr>
          <a:xfrm>
            <a:off x="5943599" y="3695703"/>
            <a:ext cx="2179123" cy="3349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05D0BDF-8DE5-408D-9AEC-8E6E349DCDAF}"/>
              </a:ext>
            </a:extLst>
          </p:cNvPr>
          <p:cNvSpPr/>
          <p:nvPr/>
        </p:nvSpPr>
        <p:spPr>
          <a:xfrm>
            <a:off x="7823200" y="3727451"/>
            <a:ext cx="1727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B818C7D-CB78-4882-A790-C305F55C046E}"/>
              </a:ext>
            </a:extLst>
          </p:cNvPr>
          <p:cNvSpPr/>
          <p:nvPr/>
        </p:nvSpPr>
        <p:spPr>
          <a:xfrm>
            <a:off x="9588500" y="3727451"/>
            <a:ext cx="178435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9A0AB33-D44F-4133-9E64-919F83D89613}"/>
              </a:ext>
            </a:extLst>
          </p:cNvPr>
          <p:cNvSpPr/>
          <p:nvPr/>
        </p:nvSpPr>
        <p:spPr>
          <a:xfrm>
            <a:off x="3422650" y="3078164"/>
            <a:ext cx="184785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289FC6F-BBF4-4360-A5A2-AC3724267085}"/>
              </a:ext>
            </a:extLst>
          </p:cNvPr>
          <p:cNvSpPr/>
          <p:nvPr/>
        </p:nvSpPr>
        <p:spPr>
          <a:xfrm>
            <a:off x="5988050" y="3042612"/>
            <a:ext cx="1816100" cy="3730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7FDC8D-DE10-4323-B863-56204A262352}"/>
              </a:ext>
            </a:extLst>
          </p:cNvPr>
          <p:cNvSpPr/>
          <p:nvPr/>
        </p:nvSpPr>
        <p:spPr>
          <a:xfrm>
            <a:off x="7880350" y="3094039"/>
            <a:ext cx="170815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6F69F8E-225E-4C1E-B005-897634922EE3}"/>
              </a:ext>
            </a:extLst>
          </p:cNvPr>
          <p:cNvSpPr/>
          <p:nvPr/>
        </p:nvSpPr>
        <p:spPr>
          <a:xfrm>
            <a:off x="9588500" y="3042612"/>
            <a:ext cx="1784350" cy="336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424456" y="3651102"/>
            <a:ext cx="846707" cy="430887"/>
          </a:xfrm>
          <a:prstGeom prst="rect">
            <a:avLst/>
          </a:prstGeom>
          <a:noFill/>
        </p:spPr>
        <p:txBody>
          <a:bodyPr wrap="none" rtlCol="0">
            <a:spAutoFit/>
          </a:bodyPr>
          <a:lstStyle/>
          <a:p>
            <a:r>
              <a:rPr lang="en-US" sz="2200" dirty="0"/>
              <a:t>Video</a:t>
            </a:r>
          </a:p>
        </p:txBody>
      </p:sp>
      <p:sp>
        <p:nvSpPr>
          <p:cNvPr id="19" name="Rectangle 18">
            <a:extLst>
              <a:ext uri="{FF2B5EF4-FFF2-40B4-BE49-F238E27FC236}">
                <a16:creationId xmlns:a16="http://schemas.microsoft.com/office/drawing/2014/main" id="{320C2C63-A36A-4230-BFDE-EB3CBED2A709}"/>
              </a:ext>
            </a:extLst>
          </p:cNvPr>
          <p:cNvSpPr/>
          <p:nvPr/>
        </p:nvSpPr>
        <p:spPr>
          <a:xfrm>
            <a:off x="6064250" y="2557522"/>
            <a:ext cx="1816100" cy="4411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EACB778-EF98-47EE-AEAA-0A1728E09BB2}"/>
              </a:ext>
            </a:extLst>
          </p:cNvPr>
          <p:cNvSpPr/>
          <p:nvPr/>
        </p:nvSpPr>
        <p:spPr>
          <a:xfrm>
            <a:off x="9575504" y="2553763"/>
            <a:ext cx="1816100" cy="4411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244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P spid="15"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CB044-21B1-4775-B330-F2BFCDFF5A07}"/>
              </a:ext>
            </a:extLst>
          </p:cNvPr>
          <p:cNvSpPr>
            <a:spLocks noGrp="1"/>
          </p:cNvSpPr>
          <p:nvPr>
            <p:ph type="title"/>
          </p:nvPr>
        </p:nvSpPr>
        <p:spPr>
          <a:xfrm>
            <a:off x="838200" y="365126"/>
            <a:ext cx="10515600" cy="901700"/>
          </a:xfrm>
        </p:spPr>
        <p:txBody>
          <a:bodyPr>
            <a:normAutofit/>
          </a:bodyPr>
          <a:lstStyle/>
          <a:p>
            <a:r>
              <a:rPr lang="en-US" sz="3200" dirty="0">
                <a:latin typeface="Arial" panose="020B0604020202020204" pitchFamily="34" charset="0"/>
                <a:cs typeface="Arial" panose="020B0604020202020204" pitchFamily="34" charset="0"/>
              </a:rPr>
              <a:t>Using Appropriate PP Techniques is Necessary</a:t>
            </a:r>
          </a:p>
        </p:txBody>
      </p:sp>
      <p:pic>
        <p:nvPicPr>
          <p:cNvPr id="5" name="Picture 4">
            <a:extLst>
              <a:ext uri="{FF2B5EF4-FFF2-40B4-BE49-F238E27FC236}">
                <a16:creationId xmlns:a16="http://schemas.microsoft.com/office/drawing/2014/main" id="{90485410-8C08-4AF9-AB4B-FC83509EB059}"/>
              </a:ext>
            </a:extLst>
          </p:cNvPr>
          <p:cNvPicPr>
            <a:picLocks noChangeAspect="1"/>
          </p:cNvPicPr>
          <p:nvPr/>
        </p:nvPicPr>
        <p:blipFill>
          <a:blip r:embed="rId3"/>
          <a:stretch>
            <a:fillRect/>
          </a:stretch>
        </p:blipFill>
        <p:spPr>
          <a:xfrm>
            <a:off x="838200" y="2168526"/>
            <a:ext cx="10848975" cy="3028950"/>
          </a:xfrm>
          <a:prstGeom prst="rect">
            <a:avLst/>
          </a:prstGeom>
        </p:spPr>
      </p:pic>
      <p:sp>
        <p:nvSpPr>
          <p:cNvPr id="4" name="Rectangle 3">
            <a:extLst>
              <a:ext uri="{FF2B5EF4-FFF2-40B4-BE49-F238E27FC236}">
                <a16:creationId xmlns:a16="http://schemas.microsoft.com/office/drawing/2014/main" id="{F3502A6D-4FF6-4074-84AB-1DC9A3108EF6}"/>
              </a:ext>
            </a:extLst>
          </p:cNvPr>
          <p:cNvSpPr/>
          <p:nvPr/>
        </p:nvSpPr>
        <p:spPr>
          <a:xfrm>
            <a:off x="3498850" y="4394200"/>
            <a:ext cx="184785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3C05A45-9EC3-48D6-A220-844097CBB96E}"/>
              </a:ext>
            </a:extLst>
          </p:cNvPr>
          <p:cNvSpPr/>
          <p:nvPr/>
        </p:nvSpPr>
        <p:spPr>
          <a:xfrm>
            <a:off x="6029324" y="4429126"/>
            <a:ext cx="1763749"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D983C45-1750-465D-BB69-9627AAD377D2}"/>
              </a:ext>
            </a:extLst>
          </p:cNvPr>
          <p:cNvSpPr/>
          <p:nvPr/>
        </p:nvSpPr>
        <p:spPr>
          <a:xfrm>
            <a:off x="7823200" y="4438650"/>
            <a:ext cx="170815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D100DF5-750D-4D05-8864-7CD66428D3B2}"/>
              </a:ext>
            </a:extLst>
          </p:cNvPr>
          <p:cNvSpPr/>
          <p:nvPr/>
        </p:nvSpPr>
        <p:spPr>
          <a:xfrm>
            <a:off x="9578975" y="4467225"/>
            <a:ext cx="1870075"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8CDB3D1-91BF-4A89-8CFB-FD4DE39D3C34}"/>
              </a:ext>
            </a:extLst>
          </p:cNvPr>
          <p:cNvSpPr/>
          <p:nvPr/>
        </p:nvSpPr>
        <p:spPr>
          <a:xfrm>
            <a:off x="2962275" y="4721771"/>
            <a:ext cx="276225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4B9F039-2D4C-42C5-941D-C2FF8EB4A06E}"/>
              </a:ext>
            </a:extLst>
          </p:cNvPr>
          <p:cNvSpPr/>
          <p:nvPr/>
        </p:nvSpPr>
        <p:spPr>
          <a:xfrm>
            <a:off x="5972175" y="4739943"/>
            <a:ext cx="1811375" cy="3581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77B2637-F941-44A5-A7A8-B2D37E69BF65}"/>
              </a:ext>
            </a:extLst>
          </p:cNvPr>
          <p:cNvSpPr/>
          <p:nvPr/>
        </p:nvSpPr>
        <p:spPr>
          <a:xfrm>
            <a:off x="7851775" y="4757739"/>
            <a:ext cx="1727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9C4F9A7-AB4B-40CE-85B2-BDFC57D19065}"/>
              </a:ext>
            </a:extLst>
          </p:cNvPr>
          <p:cNvSpPr/>
          <p:nvPr/>
        </p:nvSpPr>
        <p:spPr>
          <a:xfrm>
            <a:off x="9598025" y="4769000"/>
            <a:ext cx="1870075" cy="3254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77CA0D5-4728-4E6A-BC05-8F8DA801332E}"/>
              </a:ext>
            </a:extLst>
          </p:cNvPr>
          <p:cNvSpPr/>
          <p:nvPr/>
        </p:nvSpPr>
        <p:spPr>
          <a:xfrm>
            <a:off x="3517900" y="4097339"/>
            <a:ext cx="184785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5FE7DAE-514A-4C16-8B11-3D8BC8A75CD1}"/>
              </a:ext>
            </a:extLst>
          </p:cNvPr>
          <p:cNvSpPr/>
          <p:nvPr/>
        </p:nvSpPr>
        <p:spPr>
          <a:xfrm>
            <a:off x="5991227" y="4069869"/>
            <a:ext cx="1822448" cy="3581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317D9D4-3DB0-48C8-BA53-360272E8B11B}"/>
              </a:ext>
            </a:extLst>
          </p:cNvPr>
          <p:cNvSpPr/>
          <p:nvPr/>
        </p:nvSpPr>
        <p:spPr>
          <a:xfrm>
            <a:off x="7832725" y="4094164"/>
            <a:ext cx="170815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E9CC629-A966-4C9B-993A-5D10C7E80CEF}"/>
              </a:ext>
            </a:extLst>
          </p:cNvPr>
          <p:cNvSpPr/>
          <p:nvPr/>
        </p:nvSpPr>
        <p:spPr>
          <a:xfrm>
            <a:off x="9588500" y="4072898"/>
            <a:ext cx="1879600" cy="383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4C20467-08C1-4986-86D8-83EC7106263F}"/>
              </a:ext>
            </a:extLst>
          </p:cNvPr>
          <p:cNvSpPr/>
          <p:nvPr/>
        </p:nvSpPr>
        <p:spPr>
          <a:xfrm>
            <a:off x="5969000" y="3429000"/>
            <a:ext cx="170815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5A35A5B-1690-4661-84C3-7C9AC1EFEFDA}"/>
              </a:ext>
            </a:extLst>
          </p:cNvPr>
          <p:cNvSpPr/>
          <p:nvPr/>
        </p:nvSpPr>
        <p:spPr>
          <a:xfrm>
            <a:off x="9645650" y="3457575"/>
            <a:ext cx="170815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4FE6D1E-4F32-4EE6-B265-0A863D96C71F}"/>
              </a:ext>
            </a:extLst>
          </p:cNvPr>
          <p:cNvSpPr/>
          <p:nvPr/>
        </p:nvSpPr>
        <p:spPr>
          <a:xfrm>
            <a:off x="5943600" y="3717926"/>
            <a:ext cx="1727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331E688-A655-408B-845A-32B5DA33F59F}"/>
              </a:ext>
            </a:extLst>
          </p:cNvPr>
          <p:cNvSpPr/>
          <p:nvPr/>
        </p:nvSpPr>
        <p:spPr>
          <a:xfrm>
            <a:off x="9645650" y="3727451"/>
            <a:ext cx="1727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E4A1593-E5EF-4DC9-B342-BD5BE3FE3E0E}"/>
              </a:ext>
            </a:extLst>
          </p:cNvPr>
          <p:cNvSpPr/>
          <p:nvPr/>
        </p:nvSpPr>
        <p:spPr>
          <a:xfrm>
            <a:off x="5988050" y="3132139"/>
            <a:ext cx="170815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8F9C912-F96F-449C-AB3C-3CEC4C9826C4}"/>
              </a:ext>
            </a:extLst>
          </p:cNvPr>
          <p:cNvSpPr/>
          <p:nvPr/>
        </p:nvSpPr>
        <p:spPr>
          <a:xfrm>
            <a:off x="9664700" y="3084514"/>
            <a:ext cx="170815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AF1A191-200D-4935-B8AB-D107D33C06D5}"/>
              </a:ext>
            </a:extLst>
          </p:cNvPr>
          <p:cNvSpPr/>
          <p:nvPr/>
        </p:nvSpPr>
        <p:spPr>
          <a:xfrm>
            <a:off x="5969000" y="3389314"/>
            <a:ext cx="1949450" cy="344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1D98A1C-D900-45D9-AD57-518838AD40B9}"/>
              </a:ext>
            </a:extLst>
          </p:cNvPr>
          <p:cNvSpPr/>
          <p:nvPr/>
        </p:nvSpPr>
        <p:spPr>
          <a:xfrm>
            <a:off x="9569450" y="3389314"/>
            <a:ext cx="1784350" cy="3730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0085D3E-53B5-49F6-90A7-68C49BB949FD}"/>
              </a:ext>
            </a:extLst>
          </p:cNvPr>
          <p:cNvSpPr/>
          <p:nvPr/>
        </p:nvSpPr>
        <p:spPr>
          <a:xfrm>
            <a:off x="5943599" y="3717925"/>
            <a:ext cx="1879601" cy="3127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3A16C06-BC4A-4899-8855-DA01040F5B4E}"/>
              </a:ext>
            </a:extLst>
          </p:cNvPr>
          <p:cNvSpPr/>
          <p:nvPr/>
        </p:nvSpPr>
        <p:spPr>
          <a:xfrm>
            <a:off x="9588500" y="3727451"/>
            <a:ext cx="178435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183B9F9-3F3F-4F84-97E9-31C6D2531319}"/>
              </a:ext>
            </a:extLst>
          </p:cNvPr>
          <p:cNvSpPr/>
          <p:nvPr/>
        </p:nvSpPr>
        <p:spPr>
          <a:xfrm>
            <a:off x="5988050" y="3042612"/>
            <a:ext cx="1955800" cy="3730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525EB99-A8AD-4833-9CE5-9CDD5644AADB}"/>
              </a:ext>
            </a:extLst>
          </p:cNvPr>
          <p:cNvSpPr/>
          <p:nvPr/>
        </p:nvSpPr>
        <p:spPr>
          <a:xfrm>
            <a:off x="9588500" y="3042612"/>
            <a:ext cx="1784350" cy="336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3255ADD-4FF8-4A8C-AC00-6E5C49C54971}"/>
              </a:ext>
            </a:extLst>
          </p:cNvPr>
          <p:cNvSpPr/>
          <p:nvPr/>
        </p:nvSpPr>
        <p:spPr>
          <a:xfrm>
            <a:off x="6064250" y="2557522"/>
            <a:ext cx="1816100" cy="4411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9AFBF46-BA89-47BE-AE09-680BB1B766AB}"/>
              </a:ext>
            </a:extLst>
          </p:cNvPr>
          <p:cNvSpPr/>
          <p:nvPr/>
        </p:nvSpPr>
        <p:spPr>
          <a:xfrm>
            <a:off x="9575504" y="2553763"/>
            <a:ext cx="1816100" cy="4411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824D540-9006-470E-97A9-5440DC270826}"/>
              </a:ext>
            </a:extLst>
          </p:cNvPr>
          <p:cNvSpPr txBox="1"/>
          <p:nvPr/>
        </p:nvSpPr>
        <p:spPr>
          <a:xfrm>
            <a:off x="1424456" y="3651102"/>
            <a:ext cx="846707" cy="430887"/>
          </a:xfrm>
          <a:prstGeom prst="rect">
            <a:avLst/>
          </a:prstGeom>
          <a:noFill/>
        </p:spPr>
        <p:txBody>
          <a:bodyPr wrap="none" rtlCol="0">
            <a:spAutoFit/>
          </a:bodyPr>
          <a:lstStyle/>
          <a:p>
            <a:r>
              <a:rPr lang="en-US" sz="2200" dirty="0"/>
              <a:t>Video</a:t>
            </a:r>
          </a:p>
        </p:txBody>
      </p:sp>
    </p:spTree>
    <p:extLst>
      <p:ext uri="{BB962C8B-B14F-4D97-AF65-F5344CB8AC3E}">
        <p14:creationId xmlns:p14="http://schemas.microsoft.com/office/powerpoint/2010/main" val="400020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1" grpId="0" animBg="1"/>
      <p:bldP spid="13"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CB044-21B1-4775-B330-F2BFCDFF5A07}"/>
              </a:ext>
            </a:extLst>
          </p:cNvPr>
          <p:cNvSpPr>
            <a:spLocks noGrp="1"/>
          </p:cNvSpPr>
          <p:nvPr>
            <p:ph type="title"/>
          </p:nvPr>
        </p:nvSpPr>
        <p:spPr>
          <a:xfrm>
            <a:off x="838200" y="365126"/>
            <a:ext cx="11216148" cy="901700"/>
          </a:xfrm>
        </p:spPr>
        <p:txBody>
          <a:bodyPr>
            <a:normAutofit/>
          </a:bodyPr>
          <a:lstStyle/>
          <a:p>
            <a:r>
              <a:rPr lang="en-US" sz="2400" dirty="0">
                <a:latin typeface="Arial" panose="020B0604020202020204" pitchFamily="34" charset="0"/>
                <a:cs typeface="Arial" panose="020B0604020202020204" pitchFamily="34" charset="0"/>
              </a:rPr>
              <a:t>For complex predicates, does QO choose appropriate PP combinations?</a:t>
            </a:r>
          </a:p>
        </p:txBody>
      </p:sp>
      <p:sp>
        <p:nvSpPr>
          <p:cNvPr id="3" name="Content Placeholder 2">
            <a:extLst>
              <a:ext uri="{FF2B5EF4-FFF2-40B4-BE49-F238E27FC236}">
                <a16:creationId xmlns:a16="http://schemas.microsoft.com/office/drawing/2014/main" id="{6E5D9877-15C7-4539-855D-C63EEE420D79}"/>
              </a:ext>
            </a:extLst>
          </p:cNvPr>
          <p:cNvSpPr>
            <a:spLocks noGrp="1"/>
          </p:cNvSpPr>
          <p:nvPr>
            <p:ph idx="1"/>
          </p:nvPr>
        </p:nvSpPr>
        <p:spPr>
          <a:xfrm>
            <a:off x="838200" y="1266826"/>
            <a:ext cx="10515600" cy="4910137"/>
          </a:xfrm>
        </p:spPr>
        <p:txBody>
          <a:bodyPr>
            <a:normAutofit/>
          </a:bodyPr>
          <a:lstStyle/>
          <a:p>
            <a:r>
              <a:rPr lang="en-US" dirty="0"/>
              <a:t>Experiment setup</a:t>
            </a:r>
          </a:p>
          <a:p>
            <a:pPr lvl="1"/>
            <a:r>
              <a:rPr lang="en-US" dirty="0"/>
              <a:t>DETRAC Traffic Surveillance Video Dataset</a:t>
            </a:r>
          </a:p>
          <a:p>
            <a:pPr lvl="1"/>
            <a:endParaRPr lang="en-US" dirty="0"/>
          </a:p>
          <a:p>
            <a:pPr lvl="1"/>
            <a:r>
              <a:rPr lang="en-US" dirty="0"/>
              <a:t>Predicate columns: </a:t>
            </a:r>
          </a:p>
          <a:p>
            <a:pPr marL="457200" lvl="1" indent="0">
              <a:buNone/>
            </a:pPr>
            <a:r>
              <a:rPr lang="en-US" dirty="0"/>
              <a:t>		</a:t>
            </a:r>
            <a:r>
              <a:rPr lang="en-US" dirty="0" err="1">
                <a:solidFill>
                  <a:srgbClr val="C00000"/>
                </a:solidFill>
              </a:rPr>
              <a:t>VehicleColor</a:t>
            </a:r>
            <a:r>
              <a:rPr lang="en-US" dirty="0">
                <a:solidFill>
                  <a:srgbClr val="C00000"/>
                </a:solidFill>
              </a:rPr>
              <a:t>   </a:t>
            </a:r>
            <a:r>
              <a:rPr lang="en-US" dirty="0" err="1">
                <a:solidFill>
                  <a:srgbClr val="0070C0"/>
                </a:solidFill>
              </a:rPr>
              <a:t>VehicleType</a:t>
            </a:r>
            <a:r>
              <a:rPr lang="en-US" dirty="0">
                <a:solidFill>
                  <a:srgbClr val="0070C0"/>
                </a:solidFill>
              </a:rPr>
              <a:t>   </a:t>
            </a:r>
            <a:r>
              <a:rPr lang="en-US" dirty="0">
                <a:solidFill>
                  <a:srgbClr val="00B050"/>
                </a:solidFill>
              </a:rPr>
              <a:t>Speed   </a:t>
            </a:r>
            <a:r>
              <a:rPr lang="en-US" dirty="0">
                <a:solidFill>
                  <a:schemeClr val="accent2">
                    <a:lumMod val="75000"/>
                  </a:schemeClr>
                </a:solidFill>
              </a:rPr>
              <a:t>Directions(From/To)</a:t>
            </a:r>
          </a:p>
          <a:p>
            <a:pPr marL="457200" lvl="1" indent="0">
              <a:buNone/>
            </a:pPr>
            <a:r>
              <a:rPr lang="en-US" sz="4400" dirty="0"/>
              <a:t>				</a:t>
            </a:r>
            <a:r>
              <a:rPr lang="en-US" sz="3600" dirty="0"/>
              <a:t>&gt;100</a:t>
            </a:r>
            <a:r>
              <a:rPr lang="en-US" sz="3600" baseline="30000" dirty="0"/>
              <a:t>5</a:t>
            </a:r>
            <a:r>
              <a:rPr lang="en-US" sz="3600" dirty="0"/>
              <a:t> possible predicates</a:t>
            </a:r>
            <a:endParaRPr lang="en-US" sz="4400" dirty="0"/>
          </a:p>
          <a:p>
            <a:pPr marL="457200" lvl="1" indent="0">
              <a:buNone/>
            </a:pPr>
            <a:endParaRPr lang="en-US" dirty="0"/>
          </a:p>
          <a:p>
            <a:pPr lvl="1"/>
            <a:r>
              <a:rPr lang="en-US" dirty="0"/>
              <a:t>Number of PPs trained</a:t>
            </a:r>
          </a:p>
          <a:p>
            <a:pPr marL="914400" lvl="2" indent="0">
              <a:buNone/>
            </a:pPr>
            <a:r>
              <a:rPr lang="en-US" dirty="0"/>
              <a:t>	Per categorical column, equality (e.g., </a:t>
            </a:r>
            <a:r>
              <a:rPr lang="en-US" dirty="0" err="1"/>
              <a:t>VehicleColor</a:t>
            </a:r>
            <a:r>
              <a:rPr lang="en-US" dirty="0"/>
              <a:t> = Red, </a:t>
            </a:r>
            <a:r>
              <a:rPr lang="en-US" dirty="0" err="1"/>
              <a:t>VehicleType</a:t>
            </a:r>
            <a:r>
              <a:rPr lang="en-US" dirty="0"/>
              <a:t> = SUV)</a:t>
            </a:r>
          </a:p>
          <a:p>
            <a:pPr marL="914400" lvl="2" indent="0">
              <a:buNone/>
            </a:pPr>
            <a:r>
              <a:rPr lang="en-US" dirty="0"/>
              <a:t>	Per range column, multiple inequalities (e.g., Speed &gt;65, &gt;75…)</a:t>
            </a:r>
          </a:p>
          <a:p>
            <a:pPr marL="914400" lvl="2" indent="0">
              <a:buNone/>
            </a:pPr>
            <a:r>
              <a:rPr lang="en-US" sz="4400" dirty="0"/>
              <a:t>	  			</a:t>
            </a:r>
            <a:r>
              <a:rPr lang="en-US" sz="3600" dirty="0"/>
              <a:t>32 PPs</a:t>
            </a:r>
            <a:endParaRPr lang="en-US" sz="4400" dirty="0"/>
          </a:p>
        </p:txBody>
      </p:sp>
      <p:pic>
        <p:nvPicPr>
          <p:cNvPr id="5" name="Picture 4">
            <a:extLst>
              <a:ext uri="{FF2B5EF4-FFF2-40B4-BE49-F238E27FC236}">
                <a16:creationId xmlns:a16="http://schemas.microsoft.com/office/drawing/2014/main" id="{ABDC0A89-4A11-48D8-82FC-830B1232E5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3339" y="1223781"/>
            <a:ext cx="2512168" cy="1413094"/>
          </a:xfrm>
          <a:prstGeom prst="rect">
            <a:avLst/>
          </a:prstGeom>
        </p:spPr>
      </p:pic>
      <p:pic>
        <p:nvPicPr>
          <p:cNvPr id="7" name="Picture 6">
            <a:extLst>
              <a:ext uri="{FF2B5EF4-FFF2-40B4-BE49-F238E27FC236}">
                <a16:creationId xmlns:a16="http://schemas.microsoft.com/office/drawing/2014/main" id="{F510891F-A98D-473B-8598-7533280BD7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7406" y="1223781"/>
            <a:ext cx="2512168" cy="1413094"/>
          </a:xfrm>
          <a:prstGeom prst="rect">
            <a:avLst/>
          </a:prstGeom>
        </p:spPr>
      </p:pic>
    </p:spTree>
    <p:extLst>
      <p:ext uri="{BB962C8B-B14F-4D97-AF65-F5344CB8AC3E}">
        <p14:creationId xmlns:p14="http://schemas.microsoft.com/office/powerpoint/2010/main" val="340906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CB044-21B1-4775-B330-F2BFCDFF5A07}"/>
              </a:ext>
            </a:extLst>
          </p:cNvPr>
          <p:cNvSpPr>
            <a:spLocks noGrp="1"/>
          </p:cNvSpPr>
          <p:nvPr>
            <p:ph type="title"/>
          </p:nvPr>
        </p:nvSpPr>
        <p:spPr>
          <a:xfrm>
            <a:off x="838200" y="365126"/>
            <a:ext cx="11216148" cy="901700"/>
          </a:xfrm>
        </p:spPr>
        <p:txBody>
          <a:bodyPr>
            <a:normAutofit/>
          </a:bodyPr>
          <a:lstStyle/>
          <a:p>
            <a:r>
              <a:rPr lang="en-US" sz="2400" dirty="0">
                <a:latin typeface="Arial" panose="020B0604020202020204" pitchFamily="34" charset="0"/>
                <a:cs typeface="Arial" panose="020B0604020202020204" pitchFamily="34" charset="0"/>
              </a:rPr>
              <a:t>For complex predicates, does QO choose appropriate PP combinations?</a:t>
            </a:r>
          </a:p>
        </p:txBody>
      </p:sp>
      <p:sp>
        <p:nvSpPr>
          <p:cNvPr id="3" name="Content Placeholder 2">
            <a:extLst>
              <a:ext uri="{FF2B5EF4-FFF2-40B4-BE49-F238E27FC236}">
                <a16:creationId xmlns:a16="http://schemas.microsoft.com/office/drawing/2014/main" id="{6E5D9877-15C7-4539-855D-C63EEE420D79}"/>
              </a:ext>
            </a:extLst>
          </p:cNvPr>
          <p:cNvSpPr>
            <a:spLocks noGrp="1"/>
          </p:cNvSpPr>
          <p:nvPr>
            <p:ph idx="1"/>
          </p:nvPr>
        </p:nvSpPr>
        <p:spPr>
          <a:xfrm>
            <a:off x="838200" y="1266826"/>
            <a:ext cx="10515600" cy="4910137"/>
          </a:xfrm>
        </p:spPr>
        <p:txBody>
          <a:bodyPr/>
          <a:lstStyle/>
          <a:p>
            <a:pPr lvl="1"/>
            <a:r>
              <a:rPr lang="en-US" dirty="0"/>
              <a:t>Example Query Predicate:</a:t>
            </a:r>
          </a:p>
          <a:p>
            <a:pPr lvl="1"/>
            <a:endParaRPr lang="en-US" dirty="0"/>
          </a:p>
          <a:p>
            <a:pPr marL="914400" lvl="2" indent="0">
              <a:buNone/>
            </a:pPr>
            <a:r>
              <a:rPr lang="en-US" sz="2400" dirty="0"/>
              <a:t>	</a:t>
            </a:r>
            <a:r>
              <a:rPr lang="en-US" sz="2400" dirty="0">
                <a:solidFill>
                  <a:srgbClr val="0070C0"/>
                </a:solidFill>
              </a:rPr>
              <a:t>speed&gt;60 ∧ speed&lt;65 ∧ color=white ∧ type ∈ {SUV, van}</a:t>
            </a:r>
          </a:p>
          <a:p>
            <a:pPr marL="914400" lvl="2" indent="0">
              <a:buNone/>
            </a:pPr>
            <a:endParaRPr lang="en-US" sz="2400" dirty="0">
              <a:solidFill>
                <a:srgbClr val="0070C0"/>
              </a:solidFill>
            </a:endParaRPr>
          </a:p>
          <a:p>
            <a:pPr marL="914400" lvl="2" indent="0">
              <a:buNone/>
            </a:pPr>
            <a:endParaRPr lang="en-US" sz="2400" dirty="0">
              <a:solidFill>
                <a:srgbClr val="0070C0"/>
              </a:solidFill>
            </a:endParaRPr>
          </a:p>
          <a:p>
            <a:pPr marL="914400" lvl="2" indent="0">
              <a:buNone/>
            </a:pPr>
            <a:endParaRPr lang="en-US" sz="2400" dirty="0">
              <a:solidFill>
                <a:srgbClr val="0070C0"/>
              </a:solidFill>
            </a:endParaRPr>
          </a:p>
          <a:p>
            <a:pPr marL="914400" lvl="2" indent="0">
              <a:buNone/>
            </a:pPr>
            <a:endParaRPr lang="en-US" sz="2400" dirty="0">
              <a:solidFill>
                <a:srgbClr val="0070C0"/>
              </a:solidFill>
            </a:endParaRPr>
          </a:p>
          <a:p>
            <a:pPr marL="914400" lvl="2" indent="0">
              <a:buNone/>
            </a:pPr>
            <a:endParaRPr lang="en-US" sz="2400" dirty="0">
              <a:solidFill>
                <a:srgbClr val="0070C0"/>
              </a:solidFill>
            </a:endParaRPr>
          </a:p>
          <a:p>
            <a:pPr marL="914400" lvl="2" indent="0">
              <a:buNone/>
            </a:pPr>
            <a:endParaRPr lang="en-US" sz="2400" dirty="0">
              <a:solidFill>
                <a:srgbClr val="0070C0"/>
              </a:solidFill>
            </a:endParaRPr>
          </a:p>
          <a:p>
            <a:pPr marL="914400" lvl="2" indent="0" algn="ctr">
              <a:buNone/>
            </a:pPr>
            <a:endParaRPr lang="en-US" sz="2400" dirty="0">
              <a:solidFill>
                <a:srgbClr val="0070C0"/>
              </a:solidFill>
            </a:endParaRPr>
          </a:p>
          <a:p>
            <a:pPr marL="914400" lvl="2" indent="0" algn="ctr">
              <a:buNone/>
            </a:pPr>
            <a:r>
              <a:rPr lang="en-US" sz="2400" dirty="0">
                <a:solidFill>
                  <a:srgbClr val="0070C0"/>
                </a:solidFill>
              </a:rPr>
              <a:t>QO picks best plan		</a:t>
            </a:r>
            <a:endParaRPr lang="en-US" dirty="0">
              <a:solidFill>
                <a:srgbClr val="0070C0"/>
              </a:solidFill>
            </a:endParaRPr>
          </a:p>
          <a:p>
            <a:pPr lvl="1"/>
            <a:endParaRPr lang="en-US" dirty="0"/>
          </a:p>
          <a:p>
            <a:pPr lvl="1"/>
            <a:endParaRPr lang="en-US" dirty="0"/>
          </a:p>
          <a:p>
            <a:pPr lvl="1"/>
            <a:endParaRPr lang="en-US" dirty="0"/>
          </a:p>
          <a:p>
            <a:pPr lvl="1"/>
            <a:endParaRPr lang="en-US" dirty="0"/>
          </a:p>
          <a:p>
            <a:pPr lvl="1"/>
            <a:endParaRPr lang="en-US" dirty="0"/>
          </a:p>
          <a:p>
            <a:pPr marL="457200" lvl="1" indent="0">
              <a:buNone/>
            </a:pPr>
            <a:endParaRPr lang="en-US" dirty="0"/>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50116FDB-0F8D-47BB-B952-3AF30D081C7A}"/>
                  </a:ext>
                </a:extLst>
              </p:cNvPr>
              <p:cNvGraphicFramePr>
                <a:graphicFrameLocks noGrp="1"/>
              </p:cNvGraphicFramePr>
              <p:nvPr>
                <p:extLst>
                  <p:ext uri="{D42A27DB-BD31-4B8C-83A1-F6EECF244321}">
                    <p14:modId xmlns:p14="http://schemas.microsoft.com/office/powerpoint/2010/main" val="3920636829"/>
                  </p:ext>
                </p:extLst>
              </p:nvPr>
            </p:nvGraphicFramePr>
            <p:xfrm>
              <a:off x="1509823" y="2557938"/>
              <a:ext cx="9016410" cy="2408012"/>
            </p:xfrm>
            <a:graphic>
              <a:graphicData uri="http://schemas.openxmlformats.org/drawingml/2006/table">
                <a:tbl>
                  <a:tblPr firstRow="1" bandRow="1">
                    <a:tableStyleId>{F5AB1C69-6EDB-4FF4-983F-18BD219EF322}</a:tableStyleId>
                  </a:tblPr>
                  <a:tblGrid>
                    <a:gridCol w="6873253">
                      <a:extLst>
                        <a:ext uri="{9D8B030D-6E8A-4147-A177-3AD203B41FA5}">
                          <a16:colId xmlns:a16="http://schemas.microsoft.com/office/drawing/2014/main" val="2683148583"/>
                        </a:ext>
                      </a:extLst>
                    </a:gridCol>
                    <a:gridCol w="2143157">
                      <a:extLst>
                        <a:ext uri="{9D8B030D-6E8A-4147-A177-3AD203B41FA5}">
                          <a16:colId xmlns:a16="http://schemas.microsoft.com/office/drawing/2014/main" val="336016883"/>
                        </a:ext>
                      </a:extLst>
                    </a:gridCol>
                  </a:tblGrid>
                  <a:tr h="536348">
                    <a:tc>
                      <a:txBody>
                        <a:bodyPr/>
                        <a:lstStyle/>
                        <a:p>
                          <a:pPr algn="ctr"/>
                          <a:r>
                            <a:rPr lang="en-US" dirty="0"/>
                            <a:t>Candidate PP Plan</a:t>
                          </a:r>
                        </a:p>
                      </a:txBody>
                      <a:tcPr/>
                    </a:tc>
                    <a:tc>
                      <a:txBody>
                        <a:bodyPr/>
                        <a:lstStyle/>
                        <a:p>
                          <a:pPr algn="ctr"/>
                          <a:r>
                            <a:rPr lang="en-US" dirty="0"/>
                            <a:t>Est. Reduction</a:t>
                          </a:r>
                        </a:p>
                      </a:txBody>
                      <a:tcPr/>
                    </a:tc>
                    <a:extLst>
                      <a:ext uri="{0D108BD9-81ED-4DB2-BD59-A6C34878D82A}">
                        <a16:rowId xmlns:a16="http://schemas.microsoft.com/office/drawing/2014/main" val="1613289352"/>
                      </a:ext>
                    </a:extLst>
                  </a:tr>
                  <a:tr h="344571">
                    <a:tc>
                      <a:txBody>
                        <a:bodyPr/>
                        <a:lstStyle/>
                        <a:p>
                          <a:pPr algn="ctr"/>
                          <a14:m>
                            <m:oMathPara xmlns:m="http://schemas.openxmlformats.org/officeDocument/2006/math">
                              <m:oMathParaPr>
                                <m:jc m:val="centerGroup"/>
                              </m:oMathParaPr>
                              <m:oMath xmlns:m="http://schemas.openxmlformats.org/officeDocument/2006/math">
                                <m:sSub>
                                  <m:sSubPr>
                                    <m:ctrlPr>
                                      <a:rPr lang="en-US" b="0" i="1" dirty="0" smtClean="0">
                                        <a:solidFill>
                                          <a:srgbClr val="C00000"/>
                                        </a:solidFill>
                                        <a:latin typeface="Cambria Math" panose="02040503050406030204" pitchFamily="18" charset="0"/>
                                      </a:rPr>
                                    </m:ctrlPr>
                                  </m:sSubPr>
                                  <m:e>
                                    <m:r>
                                      <m:rPr>
                                        <m:sty m:val="p"/>
                                      </m:rPr>
                                      <a:rPr lang="en-US" b="0" i="0" dirty="0" smtClean="0">
                                        <a:solidFill>
                                          <a:srgbClr val="C00000"/>
                                        </a:solidFill>
                                        <a:latin typeface="Cambria Math" panose="02040503050406030204" pitchFamily="18" charset="0"/>
                                      </a:rPr>
                                      <m:t>PP</m:t>
                                    </m:r>
                                  </m:e>
                                  <m:sub>
                                    <m:r>
                                      <m:rPr>
                                        <m:sty m:val="p"/>
                                      </m:rPr>
                                      <a:rPr lang="en-US" b="0" i="0" dirty="0" smtClean="0">
                                        <a:solidFill>
                                          <a:srgbClr val="C00000"/>
                                        </a:solidFill>
                                        <a:latin typeface="Cambria Math" panose="02040503050406030204" pitchFamily="18" charset="0"/>
                                      </a:rPr>
                                      <m:t>speed</m:t>
                                    </m:r>
                                    <m:r>
                                      <a:rPr lang="en-US" b="0" i="0" dirty="0" smtClean="0">
                                        <a:solidFill>
                                          <a:srgbClr val="C00000"/>
                                        </a:solidFill>
                                        <a:latin typeface="Cambria Math" panose="02040503050406030204" pitchFamily="18" charset="0"/>
                                      </a:rPr>
                                      <m:t>&gt;60</m:t>
                                    </m:r>
                                  </m:sub>
                                </m:sSub>
                                <m:r>
                                  <a:rPr lang="en-US" b="0" i="0" dirty="0" smtClean="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r>
                                      <m:rPr>
                                        <m:sty m:val="p"/>
                                      </m:rPr>
                                      <a:rPr lang="en-US" b="0" i="0" dirty="0" smtClean="0">
                                        <a:solidFill>
                                          <a:srgbClr val="C00000"/>
                                        </a:solidFill>
                                        <a:latin typeface="Cambria Math" panose="02040503050406030204" pitchFamily="18" charset="0"/>
                                      </a:rPr>
                                      <m:t>PP</m:t>
                                    </m:r>
                                  </m:e>
                                  <m:sub>
                                    <m:r>
                                      <m:rPr>
                                        <m:sty m:val="p"/>
                                      </m:rPr>
                                      <a:rPr lang="en-US" i="0" dirty="0">
                                        <a:solidFill>
                                          <a:srgbClr val="C00000"/>
                                        </a:solidFill>
                                        <a:latin typeface="Cambria Math" panose="02040503050406030204" pitchFamily="18" charset="0"/>
                                      </a:rPr>
                                      <m:t>speed</m:t>
                                    </m:r>
                                    <m:r>
                                      <a:rPr lang="en-US" b="0" i="0" dirty="0" smtClean="0">
                                        <a:solidFill>
                                          <a:srgbClr val="C00000"/>
                                        </a:solidFill>
                                        <a:latin typeface="Cambria Math" panose="02040503050406030204" pitchFamily="18" charset="0"/>
                                      </a:rPr>
                                      <m:t>&lt;</m:t>
                                    </m:r>
                                    <m:r>
                                      <a:rPr lang="en-US" i="0" dirty="0">
                                        <a:solidFill>
                                          <a:srgbClr val="C00000"/>
                                        </a:solidFill>
                                        <a:latin typeface="Cambria Math" panose="02040503050406030204" pitchFamily="18" charset="0"/>
                                      </a:rPr>
                                      <m:t>6</m:t>
                                    </m:r>
                                    <m:r>
                                      <a:rPr lang="en-US" b="0" i="0" dirty="0" smtClean="0">
                                        <a:solidFill>
                                          <a:srgbClr val="C00000"/>
                                        </a:solidFill>
                                        <a:latin typeface="Cambria Math" panose="02040503050406030204" pitchFamily="18" charset="0"/>
                                      </a:rPr>
                                      <m:t>5</m:t>
                                    </m:r>
                                  </m:sub>
                                </m:sSub>
                                <m:r>
                                  <a:rPr lang="en-US" b="0" i="0" dirty="0" smtClean="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r>
                                      <m:rPr>
                                        <m:sty m:val="p"/>
                                      </m:rPr>
                                      <a:rPr lang="en-US" b="0" i="0" dirty="0" smtClean="0">
                                        <a:solidFill>
                                          <a:srgbClr val="C00000"/>
                                        </a:solidFill>
                                        <a:latin typeface="Cambria Math" panose="02040503050406030204" pitchFamily="18" charset="0"/>
                                      </a:rPr>
                                      <m:t>PP</m:t>
                                    </m:r>
                                  </m:e>
                                  <m:sub>
                                    <m:r>
                                      <a:rPr lang="en-US" b="0" i="0" dirty="0" smtClean="0">
                                        <a:solidFill>
                                          <a:srgbClr val="C00000"/>
                                        </a:solidFill>
                                        <a:latin typeface="Cambria Math" panose="02040503050406030204" pitchFamily="18" charset="0"/>
                                      </a:rPr>
                                      <m:t>¬</m:t>
                                    </m:r>
                                    <m:r>
                                      <m:rPr>
                                        <m:sty m:val="p"/>
                                      </m:rPr>
                                      <a:rPr lang="en-US" b="0" i="0" dirty="0" smtClean="0">
                                        <a:solidFill>
                                          <a:srgbClr val="C00000"/>
                                        </a:solidFill>
                                        <a:latin typeface="Cambria Math" panose="02040503050406030204" pitchFamily="18" charset="0"/>
                                      </a:rPr>
                                      <m:t>sedan</m:t>
                                    </m:r>
                                  </m:sub>
                                </m:sSub>
                                <m:r>
                                  <a:rPr lang="en-US" b="0" i="0" dirty="0" smtClean="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r>
                                      <m:rPr>
                                        <m:sty m:val="p"/>
                                      </m:rPr>
                                      <a:rPr lang="en-US" b="0" i="0" dirty="0" smtClean="0">
                                        <a:solidFill>
                                          <a:srgbClr val="C00000"/>
                                        </a:solidFill>
                                        <a:latin typeface="Cambria Math" panose="02040503050406030204" pitchFamily="18" charset="0"/>
                                      </a:rPr>
                                      <m:t>PP</m:t>
                                    </m:r>
                                  </m:e>
                                  <m:sub>
                                    <m:r>
                                      <a:rPr lang="en-US" b="0" i="0" dirty="0" smtClean="0">
                                        <a:solidFill>
                                          <a:srgbClr val="C00000"/>
                                        </a:solidFill>
                                        <a:latin typeface="Cambria Math" panose="02040503050406030204" pitchFamily="18" charset="0"/>
                                      </a:rPr>
                                      <m:t>¬</m:t>
                                    </m:r>
                                    <m:r>
                                      <m:rPr>
                                        <m:sty m:val="p"/>
                                      </m:rPr>
                                      <a:rPr lang="en-US" b="0" i="0" dirty="0" smtClean="0">
                                        <a:solidFill>
                                          <a:srgbClr val="C00000"/>
                                        </a:solidFill>
                                        <a:latin typeface="Cambria Math" panose="02040503050406030204" pitchFamily="18" charset="0"/>
                                      </a:rPr>
                                      <m:t>truck</m:t>
                                    </m:r>
                                  </m:sub>
                                </m:sSub>
                                <m:r>
                                  <a:rPr lang="en-US" b="0" i="0" dirty="0" smtClean="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r>
                                      <m:rPr>
                                        <m:sty m:val="p"/>
                                      </m:rPr>
                                      <a:rPr lang="en-US" b="0" i="0" dirty="0" smtClean="0">
                                        <a:solidFill>
                                          <a:srgbClr val="C00000"/>
                                        </a:solidFill>
                                        <a:latin typeface="Cambria Math" panose="02040503050406030204" pitchFamily="18" charset="0"/>
                                      </a:rPr>
                                      <m:t>PP</m:t>
                                    </m:r>
                                  </m:e>
                                  <m:sub>
                                    <m:r>
                                      <m:rPr>
                                        <m:sty m:val="p"/>
                                      </m:rPr>
                                      <a:rPr lang="en-US" b="0" i="0" dirty="0" smtClean="0">
                                        <a:solidFill>
                                          <a:srgbClr val="C00000"/>
                                        </a:solidFill>
                                        <a:latin typeface="Cambria Math" panose="02040503050406030204" pitchFamily="18" charset="0"/>
                                      </a:rPr>
                                      <m:t>white</m:t>
                                    </m:r>
                                  </m:sub>
                                </m:sSub>
                              </m:oMath>
                            </m:oMathPara>
                          </a14:m>
                          <a:endParaRPr lang="en-US" dirty="0">
                            <a:solidFill>
                              <a:srgbClr val="C00000"/>
                            </a:solidFill>
                          </a:endParaRPr>
                        </a:p>
                      </a:txBody>
                      <a:tcPr/>
                    </a:tc>
                    <a:tc>
                      <a:txBody>
                        <a:bodyPr/>
                        <a:lstStyle/>
                        <a:p>
                          <a:pPr algn="ctr"/>
                          <a:r>
                            <a:rPr lang="en-US" dirty="0">
                              <a:solidFill>
                                <a:srgbClr val="C00000"/>
                              </a:solidFill>
                            </a:rPr>
                            <a:t>0.77 (picked)</a:t>
                          </a:r>
                        </a:p>
                      </a:txBody>
                      <a:tcPr/>
                    </a:tc>
                    <a:extLst>
                      <a:ext uri="{0D108BD9-81ED-4DB2-BD59-A6C34878D82A}">
                        <a16:rowId xmlns:a16="http://schemas.microsoft.com/office/drawing/2014/main" val="357079815"/>
                      </a:ext>
                    </a:extLst>
                  </a:tr>
                  <a:tr h="344571">
                    <a:tc>
                      <a:txBody>
                        <a:bodyPr/>
                        <a:lstStyle/>
                        <a:p>
                          <a:pPr algn="ctr"/>
                          <a14:m>
                            <m:oMath xmlns:m="http://schemas.openxmlformats.org/officeDocument/2006/math">
                              <m:sSub>
                                <m:sSubPr>
                                  <m:ctrlPr>
                                    <a:rPr lang="en-US" i="1" dirty="0" smtClean="0">
                                      <a:latin typeface="Cambria Math" panose="02040503050406030204" pitchFamily="18" charset="0"/>
                                    </a:rPr>
                                  </m:ctrlPr>
                                </m:sSubPr>
                                <m:e>
                                  <m:r>
                                    <m:rPr>
                                      <m:sty m:val="p"/>
                                    </m:rPr>
                                    <a:rPr lang="en-US" b="0" i="0" dirty="0" smtClean="0">
                                      <a:latin typeface="Cambria Math" panose="02040503050406030204" pitchFamily="18" charset="0"/>
                                    </a:rPr>
                                    <m:t>PP</m:t>
                                  </m:r>
                                </m:e>
                                <m:sub>
                                  <m:r>
                                    <m:rPr>
                                      <m:sty m:val="p"/>
                                    </m:rPr>
                                    <a:rPr lang="en-US" i="0" dirty="0">
                                      <a:latin typeface="Cambria Math" panose="02040503050406030204" pitchFamily="18" charset="0"/>
                                    </a:rPr>
                                    <m:t>speed</m:t>
                                  </m:r>
                                  <m:r>
                                    <a:rPr lang="en-US" i="0" dirty="0">
                                      <a:latin typeface="Cambria Math" panose="02040503050406030204" pitchFamily="18" charset="0"/>
                                    </a:rPr>
                                    <m:t>&gt;50</m:t>
                                  </m:r>
                                </m:sub>
                              </m:sSub>
                              <m:r>
                                <a:rPr lang="en-US" b="0" i="0" dirty="0" smtClean="0">
                                  <a:latin typeface="Cambria Math" panose="02040503050406030204" pitchFamily="18" charset="0"/>
                                </a:rPr>
                                <m:t>∧</m:t>
                              </m:r>
                              <m:sSub>
                                <m:sSubPr>
                                  <m:ctrlPr>
                                    <a:rPr lang="en-US" i="1" dirty="0">
                                      <a:latin typeface="Cambria Math" panose="02040503050406030204" pitchFamily="18" charset="0"/>
                                    </a:rPr>
                                  </m:ctrlPr>
                                </m:sSubPr>
                                <m:e>
                                  <m:r>
                                    <m:rPr>
                                      <m:sty m:val="p"/>
                                    </m:rPr>
                                    <a:rPr lang="en-US" b="0" i="0" dirty="0" smtClean="0">
                                      <a:latin typeface="Cambria Math" panose="02040503050406030204" pitchFamily="18" charset="0"/>
                                    </a:rPr>
                                    <m:t>PP</m:t>
                                  </m:r>
                                </m:e>
                                <m:sub>
                                  <m:r>
                                    <m:rPr>
                                      <m:sty m:val="p"/>
                                    </m:rPr>
                                    <a:rPr lang="en-US" i="0" dirty="0">
                                      <a:latin typeface="Cambria Math" panose="02040503050406030204" pitchFamily="18" charset="0"/>
                                    </a:rPr>
                                    <m:t>speed</m:t>
                                  </m:r>
                                  <m:r>
                                    <a:rPr lang="en-US" b="0" i="0" dirty="0" smtClean="0">
                                      <a:latin typeface="Cambria Math" panose="02040503050406030204" pitchFamily="18" charset="0"/>
                                    </a:rPr>
                                    <m:t>&lt;7</m:t>
                                  </m:r>
                                  <m:r>
                                    <a:rPr lang="en-US" i="0" dirty="0">
                                      <a:latin typeface="Cambria Math" panose="02040503050406030204" pitchFamily="18" charset="0"/>
                                    </a:rPr>
                                    <m:t>0</m:t>
                                  </m:r>
                                </m:sub>
                              </m:sSub>
                            </m:oMath>
                          </a14:m>
                          <a:r>
                            <a:rPr lang="en-US" dirty="0"/>
                            <a:t>	</a:t>
                          </a:r>
                        </a:p>
                      </a:txBody>
                      <a:tcPr/>
                    </a:tc>
                    <a:tc>
                      <a:txBody>
                        <a:bodyPr/>
                        <a:lstStyle/>
                        <a:p>
                          <a:pPr algn="ctr"/>
                          <a:r>
                            <a:rPr lang="en-US" dirty="0"/>
                            <a:t>0.43</a:t>
                          </a:r>
                        </a:p>
                      </a:txBody>
                      <a:tcPr/>
                    </a:tc>
                    <a:extLst>
                      <a:ext uri="{0D108BD9-81ED-4DB2-BD59-A6C34878D82A}">
                        <a16:rowId xmlns:a16="http://schemas.microsoft.com/office/drawing/2014/main" val="917370592"/>
                      </a:ext>
                    </a:extLst>
                  </a:tr>
                  <a:tr h="344571">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m:rPr>
                                        <m:sty m:val="p"/>
                                      </m:rPr>
                                      <a:rPr lang="en-US" b="0" i="0" dirty="0" smtClean="0">
                                        <a:latin typeface="Cambria Math" panose="02040503050406030204" pitchFamily="18" charset="0"/>
                                      </a:rPr>
                                      <m:t>PP</m:t>
                                    </m:r>
                                  </m:e>
                                  <m:sub>
                                    <m:r>
                                      <m:rPr>
                                        <m:sty m:val="p"/>
                                      </m:rPr>
                                      <a:rPr lang="en-US" i="0" dirty="0">
                                        <a:latin typeface="Cambria Math" panose="02040503050406030204" pitchFamily="18" charset="0"/>
                                      </a:rPr>
                                      <m:t>speed</m:t>
                                    </m:r>
                                    <m:r>
                                      <a:rPr lang="en-US" i="0" dirty="0">
                                        <a:latin typeface="Cambria Math" panose="02040503050406030204" pitchFamily="18" charset="0"/>
                                      </a:rPr>
                                      <m:t>&gt;60</m:t>
                                    </m:r>
                                  </m:sub>
                                </m:sSub>
                                <m:r>
                                  <a:rPr lang="en-US" b="0" i="0" dirty="0" smtClean="0">
                                    <a:latin typeface="Cambria Math" panose="02040503050406030204" pitchFamily="18" charset="0"/>
                                  </a:rPr>
                                  <m:t>∧</m:t>
                                </m:r>
                                <m:sSub>
                                  <m:sSubPr>
                                    <m:ctrlPr>
                                      <a:rPr lang="en-US" i="1" dirty="0">
                                        <a:latin typeface="Cambria Math" panose="02040503050406030204" pitchFamily="18" charset="0"/>
                                      </a:rPr>
                                    </m:ctrlPr>
                                  </m:sSubPr>
                                  <m:e>
                                    <m:r>
                                      <m:rPr>
                                        <m:sty m:val="p"/>
                                      </m:rPr>
                                      <a:rPr lang="en-US" b="0" i="0" dirty="0" smtClean="0">
                                        <a:latin typeface="Cambria Math" panose="02040503050406030204" pitchFamily="18" charset="0"/>
                                      </a:rPr>
                                      <m:t>PP</m:t>
                                    </m:r>
                                  </m:e>
                                  <m:sub>
                                    <m:r>
                                      <m:rPr>
                                        <m:sty m:val="p"/>
                                      </m:rPr>
                                      <a:rPr lang="en-US" i="0" dirty="0">
                                        <a:latin typeface="Cambria Math" panose="02040503050406030204" pitchFamily="18" charset="0"/>
                                      </a:rPr>
                                      <m:t>speed</m:t>
                                    </m:r>
                                    <m:r>
                                      <a:rPr lang="en-US" b="0" i="0" dirty="0" smtClean="0">
                                        <a:latin typeface="Cambria Math" panose="02040503050406030204" pitchFamily="18" charset="0"/>
                                      </a:rPr>
                                      <m:t>&lt;65</m:t>
                                    </m:r>
                                  </m:sub>
                                </m:sSub>
                                <m:r>
                                  <a:rPr lang="en-US" b="0" i="0" dirty="0" smtClean="0">
                                    <a:latin typeface="Cambria Math" panose="02040503050406030204" pitchFamily="18" charset="0"/>
                                  </a:rPr>
                                  <m:t>∧</m:t>
                                </m:r>
                                <m:sSub>
                                  <m:sSubPr>
                                    <m:ctrlPr>
                                      <a:rPr lang="en-US" i="1" dirty="0">
                                        <a:latin typeface="Cambria Math" panose="02040503050406030204" pitchFamily="18" charset="0"/>
                                      </a:rPr>
                                    </m:ctrlPr>
                                  </m:sSubPr>
                                  <m:e>
                                    <m:r>
                                      <m:rPr>
                                        <m:sty m:val="p"/>
                                      </m:rPr>
                                      <a:rPr lang="en-US" b="0" i="0" dirty="0" smtClean="0">
                                        <a:latin typeface="Cambria Math" panose="02040503050406030204" pitchFamily="18" charset="0"/>
                                      </a:rPr>
                                      <m:t>PP</m:t>
                                    </m:r>
                                  </m:e>
                                  <m:sub>
                                    <m:r>
                                      <a:rPr lang="en-US" b="0" i="0" dirty="0" smtClean="0">
                                        <a:latin typeface="Cambria Math" panose="02040503050406030204" pitchFamily="18" charset="0"/>
                                      </a:rPr>
                                      <m:t>¬</m:t>
                                    </m:r>
                                    <m:r>
                                      <m:rPr>
                                        <m:sty m:val="p"/>
                                      </m:rPr>
                                      <a:rPr lang="en-US" b="0" i="0" dirty="0" smtClean="0">
                                        <a:latin typeface="Cambria Math" panose="02040503050406030204" pitchFamily="18" charset="0"/>
                                      </a:rPr>
                                      <m:t>sedan</m:t>
                                    </m:r>
                                  </m:sub>
                                </m:sSub>
                              </m:oMath>
                            </m:oMathPara>
                          </a14:m>
                          <a:endParaRPr lang="en-US" dirty="0"/>
                        </a:p>
                      </a:txBody>
                      <a:tcPr/>
                    </a:tc>
                    <a:tc>
                      <a:txBody>
                        <a:bodyPr/>
                        <a:lstStyle/>
                        <a:p>
                          <a:pPr algn="ctr"/>
                          <a:r>
                            <a:rPr lang="en-US" dirty="0"/>
                            <a:t>0.52</a:t>
                          </a:r>
                        </a:p>
                      </a:txBody>
                      <a:tcPr/>
                    </a:tc>
                    <a:extLst>
                      <a:ext uri="{0D108BD9-81ED-4DB2-BD59-A6C34878D82A}">
                        <a16:rowId xmlns:a16="http://schemas.microsoft.com/office/drawing/2014/main" val="3420101115"/>
                      </a:ext>
                    </a:extLst>
                  </a:tr>
                  <a:tr h="322983">
                    <a:tc>
                      <a:txBody>
                        <a:bodyPr/>
                        <a:lstStyle/>
                        <a:p>
                          <a:pPr algn="ctr"/>
                          <a:r>
                            <a:rPr lang="en-US" dirty="0"/>
                            <a:t>… </a:t>
                          </a:r>
                          <a:r>
                            <a:rPr lang="en-US" sz="4000" dirty="0"/>
                            <a:t>216</a:t>
                          </a:r>
                          <a:r>
                            <a:rPr lang="en-US" dirty="0"/>
                            <a:t> such expressions</a:t>
                          </a:r>
                        </a:p>
                      </a:txBody>
                      <a:tcPr/>
                    </a:tc>
                    <a:tc>
                      <a:txBody>
                        <a:bodyPr/>
                        <a:lstStyle/>
                        <a:p>
                          <a:pPr algn="ctr"/>
                          <a:endParaRPr lang="en-US" dirty="0"/>
                        </a:p>
                      </a:txBody>
                      <a:tcPr/>
                    </a:tc>
                    <a:extLst>
                      <a:ext uri="{0D108BD9-81ED-4DB2-BD59-A6C34878D82A}">
                        <a16:rowId xmlns:a16="http://schemas.microsoft.com/office/drawing/2014/main" val="1605533708"/>
                      </a:ext>
                    </a:extLst>
                  </a:tr>
                </a:tbl>
              </a:graphicData>
            </a:graphic>
          </p:graphicFrame>
        </mc:Choice>
        <mc:Fallback xmlns="">
          <p:graphicFrame>
            <p:nvGraphicFramePr>
              <p:cNvPr id="4" name="Table 3">
                <a:extLst>
                  <a:ext uri="{FF2B5EF4-FFF2-40B4-BE49-F238E27FC236}">
                    <a16:creationId xmlns:a16="http://schemas.microsoft.com/office/drawing/2014/main" id="{50116FDB-0F8D-47BB-B952-3AF30D081C7A}"/>
                  </a:ext>
                </a:extLst>
              </p:cNvPr>
              <p:cNvGraphicFramePr>
                <a:graphicFrameLocks noGrp="1"/>
              </p:cNvGraphicFramePr>
              <p:nvPr>
                <p:extLst>
                  <p:ext uri="{D42A27DB-BD31-4B8C-83A1-F6EECF244321}">
                    <p14:modId xmlns:p14="http://schemas.microsoft.com/office/powerpoint/2010/main" val="3920636829"/>
                  </p:ext>
                </p:extLst>
              </p:nvPr>
            </p:nvGraphicFramePr>
            <p:xfrm>
              <a:off x="1509823" y="2557938"/>
              <a:ext cx="9016410" cy="2408012"/>
            </p:xfrm>
            <a:graphic>
              <a:graphicData uri="http://schemas.openxmlformats.org/drawingml/2006/table">
                <a:tbl>
                  <a:tblPr firstRow="1" bandRow="1">
                    <a:tableStyleId>{F5AB1C69-6EDB-4FF4-983F-18BD219EF322}</a:tableStyleId>
                  </a:tblPr>
                  <a:tblGrid>
                    <a:gridCol w="6873253">
                      <a:extLst>
                        <a:ext uri="{9D8B030D-6E8A-4147-A177-3AD203B41FA5}">
                          <a16:colId xmlns:a16="http://schemas.microsoft.com/office/drawing/2014/main" val="2683148583"/>
                        </a:ext>
                      </a:extLst>
                    </a:gridCol>
                    <a:gridCol w="2143157">
                      <a:extLst>
                        <a:ext uri="{9D8B030D-6E8A-4147-A177-3AD203B41FA5}">
                          <a16:colId xmlns:a16="http://schemas.microsoft.com/office/drawing/2014/main" val="336016883"/>
                        </a:ext>
                      </a:extLst>
                    </a:gridCol>
                  </a:tblGrid>
                  <a:tr h="536348">
                    <a:tc>
                      <a:txBody>
                        <a:bodyPr/>
                        <a:lstStyle/>
                        <a:p>
                          <a:pPr algn="ctr"/>
                          <a:r>
                            <a:rPr lang="en-US" dirty="0"/>
                            <a:t>Candidate PP Plan</a:t>
                          </a:r>
                        </a:p>
                      </a:txBody>
                      <a:tcPr/>
                    </a:tc>
                    <a:tc>
                      <a:txBody>
                        <a:bodyPr/>
                        <a:lstStyle/>
                        <a:p>
                          <a:pPr algn="ctr"/>
                          <a:r>
                            <a:rPr lang="en-US" dirty="0"/>
                            <a:t>Est. Reduction</a:t>
                          </a:r>
                        </a:p>
                      </a:txBody>
                      <a:tcPr/>
                    </a:tc>
                    <a:extLst>
                      <a:ext uri="{0D108BD9-81ED-4DB2-BD59-A6C34878D82A}">
                        <a16:rowId xmlns:a16="http://schemas.microsoft.com/office/drawing/2014/main" val="1613289352"/>
                      </a:ext>
                    </a:extLst>
                  </a:tr>
                  <a:tr h="390208">
                    <a:tc>
                      <a:txBody>
                        <a:bodyPr/>
                        <a:lstStyle/>
                        <a:p>
                          <a:endParaRPr lang="en-US"/>
                        </a:p>
                      </a:txBody>
                      <a:tcPr>
                        <a:blipFill>
                          <a:blip r:embed="rId3"/>
                          <a:stretch>
                            <a:fillRect l="-89" t="-145313" r="-31560" b="-448438"/>
                          </a:stretch>
                        </a:blipFill>
                      </a:tcPr>
                    </a:tc>
                    <a:tc>
                      <a:txBody>
                        <a:bodyPr/>
                        <a:lstStyle/>
                        <a:p>
                          <a:pPr algn="ctr"/>
                          <a:r>
                            <a:rPr lang="en-US" dirty="0">
                              <a:solidFill>
                                <a:srgbClr val="C00000"/>
                              </a:solidFill>
                            </a:rPr>
                            <a:t>0.77 (picked)</a:t>
                          </a:r>
                        </a:p>
                      </a:txBody>
                      <a:tcPr/>
                    </a:tc>
                    <a:extLst>
                      <a:ext uri="{0D108BD9-81ED-4DB2-BD59-A6C34878D82A}">
                        <a16:rowId xmlns:a16="http://schemas.microsoft.com/office/drawing/2014/main" val="357079815"/>
                      </a:ext>
                    </a:extLst>
                  </a:tr>
                  <a:tr h="390208">
                    <a:tc>
                      <a:txBody>
                        <a:bodyPr/>
                        <a:lstStyle/>
                        <a:p>
                          <a:endParaRPr lang="en-US"/>
                        </a:p>
                      </a:txBody>
                      <a:tcPr>
                        <a:blipFill>
                          <a:blip r:embed="rId3"/>
                          <a:stretch>
                            <a:fillRect l="-89" t="-241538" r="-31560" b="-341538"/>
                          </a:stretch>
                        </a:blipFill>
                      </a:tcPr>
                    </a:tc>
                    <a:tc>
                      <a:txBody>
                        <a:bodyPr/>
                        <a:lstStyle/>
                        <a:p>
                          <a:pPr algn="ctr"/>
                          <a:r>
                            <a:rPr lang="en-US" dirty="0"/>
                            <a:t>0.43</a:t>
                          </a:r>
                        </a:p>
                      </a:txBody>
                      <a:tcPr/>
                    </a:tc>
                    <a:extLst>
                      <a:ext uri="{0D108BD9-81ED-4DB2-BD59-A6C34878D82A}">
                        <a16:rowId xmlns:a16="http://schemas.microsoft.com/office/drawing/2014/main" val="917370592"/>
                      </a:ext>
                    </a:extLst>
                  </a:tr>
                  <a:tr h="390208">
                    <a:tc>
                      <a:txBody>
                        <a:bodyPr/>
                        <a:lstStyle/>
                        <a:p>
                          <a:endParaRPr lang="en-US"/>
                        </a:p>
                      </a:txBody>
                      <a:tcPr>
                        <a:blipFill>
                          <a:blip r:embed="rId3"/>
                          <a:stretch>
                            <a:fillRect l="-89" t="-346875" r="-31560" b="-246875"/>
                          </a:stretch>
                        </a:blipFill>
                      </a:tcPr>
                    </a:tc>
                    <a:tc>
                      <a:txBody>
                        <a:bodyPr/>
                        <a:lstStyle/>
                        <a:p>
                          <a:pPr algn="ctr"/>
                          <a:r>
                            <a:rPr lang="en-US" dirty="0"/>
                            <a:t>0.52</a:t>
                          </a:r>
                        </a:p>
                      </a:txBody>
                      <a:tcPr/>
                    </a:tc>
                    <a:extLst>
                      <a:ext uri="{0D108BD9-81ED-4DB2-BD59-A6C34878D82A}">
                        <a16:rowId xmlns:a16="http://schemas.microsoft.com/office/drawing/2014/main" val="3420101115"/>
                      </a:ext>
                    </a:extLst>
                  </a:tr>
                  <a:tr h="701040">
                    <a:tc>
                      <a:txBody>
                        <a:bodyPr/>
                        <a:lstStyle/>
                        <a:p>
                          <a:pPr algn="ctr"/>
                          <a:r>
                            <a:rPr lang="en-US" dirty="0"/>
                            <a:t>… </a:t>
                          </a:r>
                          <a:r>
                            <a:rPr lang="en-US" sz="4000" dirty="0"/>
                            <a:t>216</a:t>
                          </a:r>
                          <a:r>
                            <a:rPr lang="en-US" dirty="0"/>
                            <a:t> such expressions</a:t>
                          </a:r>
                        </a:p>
                      </a:txBody>
                      <a:tcPr/>
                    </a:tc>
                    <a:tc>
                      <a:txBody>
                        <a:bodyPr/>
                        <a:lstStyle/>
                        <a:p>
                          <a:pPr algn="ctr"/>
                          <a:endParaRPr lang="en-US" dirty="0"/>
                        </a:p>
                      </a:txBody>
                      <a:tcPr/>
                    </a:tc>
                    <a:extLst>
                      <a:ext uri="{0D108BD9-81ED-4DB2-BD59-A6C34878D82A}">
                        <a16:rowId xmlns:a16="http://schemas.microsoft.com/office/drawing/2014/main" val="1605533708"/>
                      </a:ext>
                    </a:extLst>
                  </a:tr>
                </a:tbl>
              </a:graphicData>
            </a:graphic>
          </p:graphicFrame>
        </mc:Fallback>
      </mc:AlternateContent>
    </p:spTree>
    <p:extLst>
      <p:ext uri="{BB962C8B-B14F-4D97-AF65-F5344CB8AC3E}">
        <p14:creationId xmlns:p14="http://schemas.microsoft.com/office/powerpoint/2010/main" val="286438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D9906-E31E-400E-AAF8-67EB4E55DD9E}"/>
              </a:ext>
            </a:extLst>
          </p:cNvPr>
          <p:cNvSpPr>
            <a:spLocks noGrp="1"/>
          </p:cNvSpPr>
          <p:nvPr>
            <p:ph type="title"/>
          </p:nvPr>
        </p:nvSpPr>
        <p:spPr>
          <a:xfrm>
            <a:off x="838200" y="365126"/>
            <a:ext cx="10515600" cy="882650"/>
          </a:xfrm>
        </p:spPr>
        <p:txBody>
          <a:bodyPr>
            <a:normAutofit/>
          </a:bodyPr>
          <a:lstStyle/>
          <a:p>
            <a:r>
              <a:rPr lang="en-US" sz="3200" dirty="0">
                <a:latin typeface="Arial" panose="020B0604020202020204" pitchFamily="34" charset="0"/>
                <a:cs typeface="Arial" panose="020B0604020202020204" pitchFamily="34" charset="0"/>
              </a:rPr>
              <a:t>Example query: find images containing </a:t>
            </a:r>
            <a:r>
              <a:rPr lang="en-US" sz="3200" i="1" dirty="0">
                <a:latin typeface="Arial" panose="020B0604020202020204" pitchFamily="34" charset="0"/>
                <a:cs typeface="Arial" panose="020B0604020202020204" pitchFamily="34" charset="0"/>
              </a:rPr>
              <a:t>oranges</a:t>
            </a:r>
            <a:endParaRPr lang="en-US" sz="32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253A54CE-4493-4170-8475-237DE2E52EA7}"/>
                  </a:ext>
                </a:extLst>
              </p:cNvPr>
              <p:cNvSpPr/>
              <p:nvPr/>
            </p:nvSpPr>
            <p:spPr>
              <a:xfrm>
                <a:off x="1726984" y="1558123"/>
                <a:ext cx="7193636" cy="5638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800" smtClean="0">
                          <a:latin typeface="Cambria Math" panose="02040503050406030204" pitchFamily="18" charset="0"/>
                        </a:rPr>
                        <m:t>I</m:t>
                      </m:r>
                      <m:r>
                        <m:rPr>
                          <m:sty m:val="p"/>
                        </m:rPr>
                        <a:rPr lang="en-US" sz="2800" b="0" i="0" smtClean="0">
                          <a:latin typeface="Cambria Math" panose="02040503050406030204" pitchFamily="18" charset="0"/>
                        </a:rPr>
                        <m:t>mages</m:t>
                      </m:r>
                      <m:r>
                        <a:rPr lang="en-US" sz="2800" i="1">
                          <a:latin typeface="Cambria Math" panose="02040503050406030204" pitchFamily="18" charset="0"/>
                        </a:rPr>
                        <m:t>→</m:t>
                      </m:r>
                      <m:r>
                        <m:rPr>
                          <m:sty m:val="p"/>
                        </m:rPr>
                        <a:rPr lang="en-US" sz="2800">
                          <a:solidFill>
                            <a:srgbClr val="0070C0"/>
                          </a:solidFill>
                          <a:latin typeface="Cambria Math" panose="02040503050406030204" pitchFamily="18" charset="0"/>
                        </a:rPr>
                        <m:t>UDF</m:t>
                      </m:r>
                      <m:r>
                        <a:rPr lang="en-US" sz="2800" b="0" i="0" smtClean="0">
                          <a:solidFill>
                            <a:srgbClr val="0070C0"/>
                          </a:solidFill>
                          <a:latin typeface="Cambria Math" panose="02040503050406030204" pitchFamily="18" charset="0"/>
                        </a:rPr>
                        <m:t>_</m:t>
                      </m:r>
                      <m:r>
                        <m:rPr>
                          <m:sty m:val="p"/>
                        </m:rPr>
                        <a:rPr lang="en-US" sz="2800" b="0" i="0" smtClean="0">
                          <a:solidFill>
                            <a:srgbClr val="0070C0"/>
                          </a:solidFill>
                          <a:latin typeface="Cambria Math" panose="02040503050406030204" pitchFamily="18" charset="0"/>
                        </a:rPr>
                        <m:t>YOLOv</m:t>
                      </m:r>
                      <m:r>
                        <a:rPr lang="en-US" sz="2800" b="0" i="0" smtClean="0">
                          <a:solidFill>
                            <a:srgbClr val="0070C0"/>
                          </a:solidFill>
                          <a:latin typeface="Cambria Math" panose="02040503050406030204" pitchFamily="18" charset="0"/>
                        </a:rPr>
                        <m:t>2</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𝜎</m:t>
                          </m:r>
                        </m:e>
                        <m:sub>
                          <m:r>
                            <m:rPr>
                              <m:sty m:val="p"/>
                            </m:rPr>
                            <a:rPr lang="en-US" sz="2800" b="0" i="0" smtClean="0">
                              <a:latin typeface="Cambria Math" panose="02040503050406030204" pitchFamily="18" charset="0"/>
                            </a:rPr>
                            <m:t>orange</m:t>
                          </m:r>
                        </m:sub>
                      </m:sSub>
                      <m:r>
                        <a:rPr lang="en-US" sz="2800" b="0" i="1" smtClean="0">
                          <a:latin typeface="Cambria Math" panose="02040503050406030204" pitchFamily="18" charset="0"/>
                        </a:rPr>
                        <m:t>→</m:t>
                      </m:r>
                      <m:r>
                        <m:rPr>
                          <m:sty m:val="p"/>
                        </m:rPr>
                        <a:rPr lang="en-US" sz="2800">
                          <a:latin typeface="Cambria Math" panose="02040503050406030204" pitchFamily="18" charset="0"/>
                        </a:rPr>
                        <m:t>Result</m:t>
                      </m:r>
                    </m:oMath>
                  </m:oMathPara>
                </a14:m>
                <a:endParaRPr lang="en-US" sz="2800" dirty="0"/>
              </a:p>
            </p:txBody>
          </p:sp>
        </mc:Choice>
        <mc:Fallback xmlns="">
          <p:sp>
            <p:nvSpPr>
              <p:cNvPr id="23" name="Rectangle 22">
                <a:extLst>
                  <a:ext uri="{FF2B5EF4-FFF2-40B4-BE49-F238E27FC236}">
                    <a16:creationId xmlns:a16="http://schemas.microsoft.com/office/drawing/2014/main" id="{253A54CE-4493-4170-8475-237DE2E52EA7}"/>
                  </a:ext>
                </a:extLst>
              </p:cNvPr>
              <p:cNvSpPr>
                <a:spLocks noRot="1" noChangeAspect="1" noMove="1" noResize="1" noEditPoints="1" noAdjustHandles="1" noChangeArrowheads="1" noChangeShapeType="1" noTextEdit="1"/>
              </p:cNvSpPr>
              <p:nvPr/>
            </p:nvSpPr>
            <p:spPr>
              <a:xfrm>
                <a:off x="1726984" y="1558123"/>
                <a:ext cx="7193636" cy="56387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6A75C4CE-DD8E-46F0-BFBE-3CD1F17ED2AD}"/>
                  </a:ext>
                </a:extLst>
              </p:cNvPr>
              <p:cNvSpPr/>
              <p:nvPr/>
            </p:nvSpPr>
            <p:spPr>
              <a:xfrm>
                <a:off x="2356599" y="3198167"/>
                <a:ext cx="5503430" cy="461665"/>
              </a:xfrm>
              <a:prstGeom prst="rect">
                <a:avLst/>
              </a:prstGeom>
            </p:spPr>
            <p:txBody>
              <a:bodyPr wrap="none">
                <a:spAutoFit/>
              </a:bodyPr>
              <a:lstStyle/>
              <a:p>
                <a14:m>
                  <m:oMath xmlns:m="http://schemas.openxmlformats.org/officeDocument/2006/math">
                    <m:r>
                      <a:rPr lang="en-US" sz="2400" b="0" i="1" smtClean="0">
                        <a:solidFill>
                          <a:schemeClr val="tx1"/>
                        </a:solidFill>
                        <a:latin typeface="Cambria Math" panose="02040503050406030204" pitchFamily="18" charset="0"/>
                      </a:rPr>
                      <m:t>→</m:t>
                    </m:r>
                    <m:r>
                      <m:rPr>
                        <m:sty m:val="p"/>
                      </m:rPr>
                      <a:rPr lang="en-US" sz="2400" b="0" i="0" smtClean="0">
                        <a:solidFill>
                          <a:srgbClr val="0070C0"/>
                        </a:solidFill>
                        <a:latin typeface="Cambria Math" panose="02040503050406030204" pitchFamily="18" charset="0"/>
                      </a:rPr>
                      <m:t>UDF</m:t>
                    </m:r>
                    <m:r>
                      <a:rPr lang="en-US" sz="2400" b="0" i="0" smtClean="0">
                        <a:solidFill>
                          <a:srgbClr val="0070C0"/>
                        </a:solidFill>
                        <a:latin typeface="Cambria Math" panose="02040503050406030204" pitchFamily="18" charset="0"/>
                      </a:rPr>
                      <m:t>_</m:t>
                    </m:r>
                    <m:r>
                      <m:rPr>
                        <m:sty m:val="p"/>
                      </m:rPr>
                      <a:rPr lang="en-US" sz="2400">
                        <a:solidFill>
                          <a:srgbClr val="0070C0"/>
                        </a:solidFill>
                        <a:latin typeface="Cambria Math" panose="02040503050406030204" pitchFamily="18" charset="0"/>
                      </a:rPr>
                      <m:t>YOLOv</m:t>
                    </m:r>
                    <m:r>
                      <a:rPr lang="en-US" sz="2400">
                        <a:solidFill>
                          <a:srgbClr val="0070C0"/>
                        </a:solidFill>
                        <a:latin typeface="Cambria Math" panose="02040503050406030204" pitchFamily="18" charset="0"/>
                      </a:rPr>
                      <m:t>2</m:t>
                    </m:r>
                    <m:r>
                      <a:rPr lang="en-US" sz="2400" i="1">
                        <a:latin typeface="Cambria Math" panose="02040503050406030204" pitchFamily="18" charset="0"/>
                      </a:rPr>
                      <m:t>→</m:t>
                    </m:r>
                    <m:r>
                      <m:rPr>
                        <m:sty m:val="p"/>
                      </m:rPr>
                      <a:rPr lang="en-US" sz="2400" b="0" i="0" smtClean="0">
                        <a:latin typeface="Cambria Math" panose="02040503050406030204" pitchFamily="18" charset="0"/>
                      </a:rPr>
                      <m:t>has</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person</m:t>
                    </m:r>
                  </m:oMath>
                </a14:m>
                <a:r>
                  <a:rPr lang="en-US" sz="2400" dirty="0"/>
                  <a:t>?	        N</a:t>
                </a:r>
              </a:p>
            </p:txBody>
          </p:sp>
        </mc:Choice>
        <mc:Fallback xmlns="">
          <p:sp>
            <p:nvSpPr>
              <p:cNvPr id="3" name="Rectangle 2">
                <a:extLst>
                  <a:ext uri="{FF2B5EF4-FFF2-40B4-BE49-F238E27FC236}">
                    <a16:creationId xmlns:a16="http://schemas.microsoft.com/office/drawing/2014/main" id="{6A75C4CE-DD8E-46F0-BFBE-3CD1F17ED2AD}"/>
                  </a:ext>
                </a:extLst>
              </p:cNvPr>
              <p:cNvSpPr>
                <a:spLocks noRot="1" noChangeAspect="1" noMove="1" noResize="1" noEditPoints="1" noAdjustHandles="1" noChangeArrowheads="1" noChangeShapeType="1" noTextEdit="1"/>
              </p:cNvSpPr>
              <p:nvPr/>
            </p:nvSpPr>
            <p:spPr>
              <a:xfrm>
                <a:off x="2356599" y="3198167"/>
                <a:ext cx="5503430" cy="461665"/>
              </a:xfrm>
              <a:prstGeom prst="rect">
                <a:avLst/>
              </a:prstGeom>
              <a:blipFill>
                <a:blip r:embed="rId4"/>
                <a:stretch>
                  <a:fillRect t="-10667" r="-1663"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7F75D928-6B7C-4FF7-82A4-562307616729}"/>
                  </a:ext>
                </a:extLst>
              </p:cNvPr>
              <p:cNvSpPr/>
              <p:nvPr/>
            </p:nvSpPr>
            <p:spPr>
              <a:xfrm>
                <a:off x="4650733" y="3619357"/>
                <a:ext cx="3215945" cy="461665"/>
              </a:xfrm>
              <a:prstGeom prst="rect">
                <a:avLst/>
              </a:prstGeom>
            </p:spPr>
            <p:txBody>
              <a:bodyPr wrap="none">
                <a:spAutoFit/>
              </a:bodyPr>
              <a:lstStyle/>
              <a:p>
                <a14:m>
                  <m:oMath xmlns:m="http://schemas.openxmlformats.org/officeDocument/2006/math">
                    <m:r>
                      <a:rPr lang="en-US" sz="2400" i="1" smtClean="0">
                        <a:solidFill>
                          <a:prstClr val="black"/>
                        </a:solidFill>
                        <a:latin typeface="Cambria Math" panose="02040503050406030204" pitchFamily="18" charset="0"/>
                      </a:rPr>
                      <m:t>→</m:t>
                    </m:r>
                    <m:r>
                      <m:rPr>
                        <m:sty m:val="p"/>
                      </m:rPr>
                      <a:rPr lang="en-US" sz="2400">
                        <a:solidFill>
                          <a:prstClr val="black"/>
                        </a:solidFill>
                        <a:latin typeface="Cambria Math" panose="02040503050406030204" pitchFamily="18" charset="0"/>
                      </a:rPr>
                      <m:t>has</m:t>
                    </m:r>
                    <m:r>
                      <a:rPr lang="en-US" sz="2400">
                        <a:solidFill>
                          <a:prstClr val="black"/>
                        </a:solidFill>
                        <a:latin typeface="Cambria Math" panose="02040503050406030204" pitchFamily="18" charset="0"/>
                      </a:rPr>
                      <m:t> </m:t>
                    </m:r>
                    <m:r>
                      <m:rPr>
                        <m:sty m:val="p"/>
                      </m:rPr>
                      <a:rPr lang="en-US" sz="2400" b="0" i="0" smtClean="0">
                        <a:solidFill>
                          <a:prstClr val="black"/>
                        </a:solidFill>
                        <a:latin typeface="Cambria Math" panose="02040503050406030204" pitchFamily="18" charset="0"/>
                      </a:rPr>
                      <m:t>bear</m:t>
                    </m:r>
                  </m:oMath>
                </a14:m>
                <a:r>
                  <a:rPr lang="en-US" sz="2400" dirty="0"/>
                  <a:t>?	               Y</a:t>
                </a:r>
              </a:p>
            </p:txBody>
          </p:sp>
        </mc:Choice>
        <mc:Fallback xmlns="">
          <p:sp>
            <p:nvSpPr>
              <p:cNvPr id="6" name="Rectangle 5">
                <a:extLst>
                  <a:ext uri="{FF2B5EF4-FFF2-40B4-BE49-F238E27FC236}">
                    <a16:creationId xmlns:a16="http://schemas.microsoft.com/office/drawing/2014/main" id="{7F75D928-6B7C-4FF7-82A4-562307616729}"/>
                  </a:ext>
                </a:extLst>
              </p:cNvPr>
              <p:cNvSpPr>
                <a:spLocks noRot="1" noChangeAspect="1" noMove="1" noResize="1" noEditPoints="1" noAdjustHandles="1" noChangeArrowheads="1" noChangeShapeType="1" noTextEdit="1"/>
              </p:cNvSpPr>
              <p:nvPr/>
            </p:nvSpPr>
            <p:spPr>
              <a:xfrm>
                <a:off x="4650733" y="3619357"/>
                <a:ext cx="3215945" cy="461665"/>
              </a:xfrm>
              <a:prstGeom prst="rect">
                <a:avLst/>
              </a:prstGeom>
              <a:blipFill>
                <a:blip r:embed="rId5"/>
                <a:stretch>
                  <a:fillRect t="-10667" r="-1898"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0B6073C2-FA0A-41FC-9C47-7CD98216EBAC}"/>
                  </a:ext>
                </a:extLst>
              </p:cNvPr>
              <p:cNvSpPr/>
              <p:nvPr/>
            </p:nvSpPr>
            <p:spPr>
              <a:xfrm>
                <a:off x="4661366" y="4068322"/>
                <a:ext cx="3291286" cy="461665"/>
              </a:xfrm>
              <a:prstGeom prst="rect">
                <a:avLst/>
              </a:prstGeom>
            </p:spPr>
            <p:txBody>
              <a:bodyPr wrap="none">
                <a:spAutoFit/>
              </a:bodyPr>
              <a:lstStyle/>
              <a:p>
                <a14:m>
                  <m:oMath xmlns:m="http://schemas.openxmlformats.org/officeDocument/2006/math">
                    <m:r>
                      <a:rPr lang="en-US" sz="2400" i="1" smtClean="0">
                        <a:latin typeface="Cambria Math" panose="02040503050406030204" pitchFamily="18" charset="0"/>
                      </a:rPr>
                      <m:t>→</m:t>
                    </m:r>
                    <m:r>
                      <m:rPr>
                        <m:sty m:val="p"/>
                      </m:rPr>
                      <a:rPr lang="en-US" sz="2400">
                        <a:latin typeface="Cambria Math" panose="02040503050406030204" pitchFamily="18" charset="0"/>
                      </a:rPr>
                      <m:t>has</m:t>
                    </m:r>
                    <m:r>
                      <a:rPr lang="en-US" sz="2400">
                        <a:latin typeface="Cambria Math" panose="02040503050406030204" pitchFamily="18" charset="0"/>
                      </a:rPr>
                      <m:t> </m:t>
                    </m:r>
                    <m:r>
                      <m:rPr>
                        <m:sty m:val="p"/>
                      </m:rPr>
                      <a:rPr lang="en-US" sz="2400" b="0" i="0" smtClean="0">
                        <a:latin typeface="Cambria Math" panose="02040503050406030204" pitchFamily="18" charset="0"/>
                      </a:rPr>
                      <m:t>orange</m:t>
                    </m:r>
                  </m:oMath>
                </a14:m>
                <a:r>
                  <a:rPr lang="en-US" sz="2400" dirty="0"/>
                  <a:t>?	 N</a:t>
                </a:r>
              </a:p>
            </p:txBody>
          </p:sp>
        </mc:Choice>
        <mc:Fallback xmlns="">
          <p:sp>
            <p:nvSpPr>
              <p:cNvPr id="8" name="Rectangle 7">
                <a:extLst>
                  <a:ext uri="{FF2B5EF4-FFF2-40B4-BE49-F238E27FC236}">
                    <a16:creationId xmlns:a16="http://schemas.microsoft.com/office/drawing/2014/main" id="{0B6073C2-FA0A-41FC-9C47-7CD98216EBAC}"/>
                  </a:ext>
                </a:extLst>
              </p:cNvPr>
              <p:cNvSpPr>
                <a:spLocks noRot="1" noChangeAspect="1" noMove="1" noResize="1" noEditPoints="1" noAdjustHandles="1" noChangeArrowheads="1" noChangeShapeType="1" noTextEdit="1"/>
              </p:cNvSpPr>
              <p:nvPr/>
            </p:nvSpPr>
            <p:spPr>
              <a:xfrm>
                <a:off x="4661366" y="4068322"/>
                <a:ext cx="3291286" cy="461665"/>
              </a:xfrm>
              <a:prstGeom prst="rect">
                <a:avLst/>
              </a:prstGeom>
              <a:blipFill>
                <a:blip r:embed="rId6"/>
                <a:stretch>
                  <a:fillRect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5A86232B-4329-4BD6-8881-92E08021CACF}"/>
                  </a:ext>
                </a:extLst>
              </p:cNvPr>
              <p:cNvSpPr/>
              <p:nvPr/>
            </p:nvSpPr>
            <p:spPr>
              <a:xfrm>
                <a:off x="4640100" y="4549019"/>
                <a:ext cx="86004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solidFill>
                            <a:prstClr val="black"/>
                          </a:solidFill>
                          <a:latin typeface="Cambria Math" panose="02040503050406030204" pitchFamily="18" charset="0"/>
                        </a:rPr>
                        <m:t>→</m:t>
                      </m:r>
                      <m:r>
                        <a:rPr lang="en-US" sz="2400" b="0" i="0" smtClean="0">
                          <a:solidFill>
                            <a:prstClr val="black"/>
                          </a:solidFill>
                          <a:latin typeface="Cambria Math" panose="02040503050406030204" pitchFamily="18" charset="0"/>
                        </a:rPr>
                        <m:t>…</m:t>
                      </m:r>
                    </m:oMath>
                  </m:oMathPara>
                </a14:m>
                <a:endParaRPr lang="en-US" dirty="0"/>
              </a:p>
            </p:txBody>
          </p:sp>
        </mc:Choice>
        <mc:Fallback xmlns="">
          <p:sp>
            <p:nvSpPr>
              <p:cNvPr id="10" name="Rectangle 9">
                <a:extLst>
                  <a:ext uri="{FF2B5EF4-FFF2-40B4-BE49-F238E27FC236}">
                    <a16:creationId xmlns:a16="http://schemas.microsoft.com/office/drawing/2014/main" id="{5A86232B-4329-4BD6-8881-92E08021CACF}"/>
                  </a:ext>
                </a:extLst>
              </p:cNvPr>
              <p:cNvSpPr>
                <a:spLocks noRot="1" noChangeAspect="1" noMove="1" noResize="1" noEditPoints="1" noAdjustHandles="1" noChangeArrowheads="1" noChangeShapeType="1" noTextEdit="1"/>
              </p:cNvSpPr>
              <p:nvPr/>
            </p:nvSpPr>
            <p:spPr>
              <a:xfrm>
                <a:off x="4640100" y="4549019"/>
                <a:ext cx="860044" cy="461665"/>
              </a:xfrm>
              <a:prstGeom prst="rect">
                <a:avLst/>
              </a:prstGeom>
              <a:blipFill>
                <a:blip r:embed="rId7"/>
                <a:stretch>
                  <a:fillRect/>
                </a:stretch>
              </a:blipFill>
            </p:spPr>
            <p:txBody>
              <a:bodyPr/>
              <a:lstStyle/>
              <a:p>
                <a:r>
                  <a:rPr lang="en-US">
                    <a:noFill/>
                  </a:rPr>
                  <a:t> </a:t>
                </a:r>
              </a:p>
            </p:txBody>
          </p:sp>
        </mc:Fallback>
      </mc:AlternateContent>
      <p:grpSp>
        <p:nvGrpSpPr>
          <p:cNvPr id="16" name="Group 15">
            <a:extLst>
              <a:ext uri="{FF2B5EF4-FFF2-40B4-BE49-F238E27FC236}">
                <a16:creationId xmlns:a16="http://schemas.microsoft.com/office/drawing/2014/main" id="{72514E22-6897-4AF6-BA83-24CE65EC668C}"/>
              </a:ext>
            </a:extLst>
          </p:cNvPr>
          <p:cNvGrpSpPr/>
          <p:nvPr/>
        </p:nvGrpSpPr>
        <p:grpSpPr>
          <a:xfrm>
            <a:off x="323371" y="1463226"/>
            <a:ext cx="1240003" cy="891040"/>
            <a:chOff x="736911" y="2085486"/>
            <a:chExt cx="1240003" cy="891040"/>
          </a:xfrm>
        </p:grpSpPr>
        <p:pic>
          <p:nvPicPr>
            <p:cNvPr id="17" name="Picture 2" descr="Image result for orange">
              <a:extLst>
                <a:ext uri="{FF2B5EF4-FFF2-40B4-BE49-F238E27FC236}">
                  <a16:creationId xmlns:a16="http://schemas.microsoft.com/office/drawing/2014/main" id="{74FC0B72-00A0-4F04-89A7-9B9EF8D0F274}"/>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736911" y="2085486"/>
              <a:ext cx="934825" cy="70111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235DCA8E-52A1-44C7-AAA7-4132E186CC56}"/>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921820" y="2431385"/>
              <a:ext cx="749916" cy="507998"/>
            </a:xfrm>
            <a:prstGeom prst="rect">
              <a:avLst/>
            </a:prstGeom>
          </p:spPr>
        </p:pic>
        <p:pic>
          <p:nvPicPr>
            <p:cNvPr id="19" name="Picture 18">
              <a:extLst>
                <a:ext uri="{FF2B5EF4-FFF2-40B4-BE49-F238E27FC236}">
                  <a16:creationId xmlns:a16="http://schemas.microsoft.com/office/drawing/2014/main" id="{E1A35C25-8331-473C-B7BD-EBFA6659F9B1}"/>
                </a:ext>
              </a:extLst>
            </p:cNvPr>
            <p:cNvPicPr>
              <a:picLocks noChangeAspect="1"/>
            </p:cNvPicPr>
            <p:nvPr/>
          </p:nvPicPr>
          <p:blipFill>
            <a:blip r:embed="rId10"/>
            <a:stretch>
              <a:fillRect/>
            </a:stretch>
          </p:blipFill>
          <p:spPr>
            <a:xfrm>
              <a:off x="1311716" y="2362355"/>
              <a:ext cx="665198" cy="614171"/>
            </a:xfrm>
            <a:prstGeom prst="rect">
              <a:avLst/>
            </a:prstGeom>
          </p:spPr>
        </p:pic>
      </p:grpSp>
      <p:grpSp>
        <p:nvGrpSpPr>
          <p:cNvPr id="12" name="Group 11">
            <a:extLst>
              <a:ext uri="{FF2B5EF4-FFF2-40B4-BE49-F238E27FC236}">
                <a16:creationId xmlns:a16="http://schemas.microsoft.com/office/drawing/2014/main" id="{D3EBAF7A-05DA-442B-AC7D-893877F591AD}"/>
              </a:ext>
            </a:extLst>
          </p:cNvPr>
          <p:cNvGrpSpPr/>
          <p:nvPr/>
        </p:nvGrpSpPr>
        <p:grpSpPr>
          <a:xfrm>
            <a:off x="790783" y="1402683"/>
            <a:ext cx="1002906" cy="812883"/>
            <a:chOff x="1244312" y="3133786"/>
            <a:chExt cx="851494" cy="619330"/>
          </a:xfrm>
        </p:grpSpPr>
        <p:pic>
          <p:nvPicPr>
            <p:cNvPr id="13" name="Picture 12">
              <a:extLst>
                <a:ext uri="{FF2B5EF4-FFF2-40B4-BE49-F238E27FC236}">
                  <a16:creationId xmlns:a16="http://schemas.microsoft.com/office/drawing/2014/main" id="{97277181-7AD6-400D-BB1D-B8A25877639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459107" y="3236477"/>
              <a:ext cx="636699" cy="387040"/>
            </a:xfrm>
            <a:prstGeom prst="rect">
              <a:avLst/>
            </a:prstGeom>
          </p:spPr>
        </p:pic>
        <p:pic>
          <p:nvPicPr>
            <p:cNvPr id="14" name="Picture 13">
              <a:extLst>
                <a:ext uri="{FF2B5EF4-FFF2-40B4-BE49-F238E27FC236}">
                  <a16:creationId xmlns:a16="http://schemas.microsoft.com/office/drawing/2014/main" id="{FDF6E895-3D2C-4558-88DC-3CBDAA12DA9B}"/>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1244312" y="3410896"/>
              <a:ext cx="606404" cy="342220"/>
            </a:xfrm>
            <a:prstGeom prst="rect">
              <a:avLst/>
            </a:prstGeom>
          </p:spPr>
        </p:pic>
        <p:pic>
          <p:nvPicPr>
            <p:cNvPr id="15" name="Picture 14">
              <a:extLst>
                <a:ext uri="{FF2B5EF4-FFF2-40B4-BE49-F238E27FC236}">
                  <a16:creationId xmlns:a16="http://schemas.microsoft.com/office/drawing/2014/main" id="{6EA501E2-BB02-437C-B3D8-8F1B86F03C25}"/>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1363861" y="3133786"/>
              <a:ext cx="486855" cy="448220"/>
            </a:xfrm>
            <a:prstGeom prst="rect">
              <a:avLst/>
            </a:prstGeom>
          </p:spPr>
        </p:pic>
      </p:grpSp>
      <p:pic>
        <p:nvPicPr>
          <p:cNvPr id="21" name="Picture 20">
            <a:extLst>
              <a:ext uri="{FF2B5EF4-FFF2-40B4-BE49-F238E27FC236}">
                <a16:creationId xmlns:a16="http://schemas.microsoft.com/office/drawing/2014/main" id="{47E0DF57-AD60-40FF-BFBC-D59AF7B71346}"/>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1805284" y="3134850"/>
            <a:ext cx="573427" cy="588298"/>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90ED1CB-E8D1-4487-BE68-9633BC1553A1}"/>
                  </a:ext>
                </a:extLst>
              </p:cNvPr>
              <p:cNvSpPr txBox="1"/>
              <p:nvPr/>
            </p:nvSpPr>
            <p:spPr>
              <a:xfrm>
                <a:off x="2178229" y="5390705"/>
                <a:ext cx="6291146" cy="523220"/>
              </a:xfrm>
              <a:prstGeom prst="rect">
                <a:avLst/>
              </a:prstGeom>
              <a:solidFill>
                <a:schemeClr val="accent1">
                  <a:lumMod val="20000"/>
                  <a:lumOff val="80000"/>
                </a:schemeClr>
              </a:solidFill>
            </p:spPr>
            <p:txBody>
              <a:bodyPr wrap="none" rtlCol="0">
                <a:spAutoFit/>
              </a:bodyPr>
              <a:lstStyle/>
              <a:p>
                <a:r>
                  <a:rPr lang="en-US" sz="2800" dirty="0"/>
                  <a:t>Query is </a:t>
                </a:r>
                <a:r>
                  <a:rPr lang="en-US" sz="2800" dirty="0">
                    <a:solidFill>
                      <a:srgbClr val="C00000"/>
                    </a:solidFill>
                  </a:rPr>
                  <a:t>slow</a:t>
                </a:r>
                <a:r>
                  <a:rPr lang="en-US" sz="2800" dirty="0"/>
                  <a:t> because each image </a:t>
                </a:r>
                <a14:m>
                  <m:oMath xmlns:m="http://schemas.openxmlformats.org/officeDocument/2006/math">
                    <m:r>
                      <a:rPr lang="en-US" sz="2800" b="0" i="1" smtClean="0">
                        <a:latin typeface="Cambria Math" panose="02040503050406030204" pitchFamily="18" charset="0"/>
                      </a:rPr>
                      <m:t>→</m:t>
                    </m:r>
                  </m:oMath>
                </a14:m>
                <a:r>
                  <a:rPr lang="en-US" sz="2800" dirty="0"/>
                  <a:t> UDF.</a:t>
                </a:r>
              </a:p>
            </p:txBody>
          </p:sp>
        </mc:Choice>
        <mc:Fallback xmlns="">
          <p:sp>
            <p:nvSpPr>
              <p:cNvPr id="5" name="TextBox 4">
                <a:extLst>
                  <a:ext uri="{FF2B5EF4-FFF2-40B4-BE49-F238E27FC236}">
                    <a16:creationId xmlns:a16="http://schemas.microsoft.com/office/drawing/2014/main" id="{A90ED1CB-E8D1-4487-BE68-9633BC1553A1}"/>
                  </a:ext>
                </a:extLst>
              </p:cNvPr>
              <p:cNvSpPr txBox="1">
                <a:spLocks noRot="1" noChangeAspect="1" noMove="1" noResize="1" noEditPoints="1" noAdjustHandles="1" noChangeArrowheads="1" noChangeShapeType="1" noTextEdit="1"/>
              </p:cNvSpPr>
              <p:nvPr/>
            </p:nvSpPr>
            <p:spPr>
              <a:xfrm>
                <a:off x="2178229" y="5390705"/>
                <a:ext cx="6291146" cy="523220"/>
              </a:xfrm>
              <a:prstGeom prst="rect">
                <a:avLst/>
              </a:prstGeom>
              <a:blipFill>
                <a:blip r:embed="rId13"/>
                <a:stretch>
                  <a:fillRect l="-1938" t="-10465" r="-1066" b="-32558"/>
                </a:stretch>
              </a:blipFill>
            </p:spPr>
            <p:txBody>
              <a:bodyPr/>
              <a:lstStyle/>
              <a:p>
                <a:r>
                  <a:rPr lang="en-US">
                    <a:noFill/>
                  </a:rPr>
                  <a:t> </a:t>
                </a:r>
              </a:p>
            </p:txBody>
          </p:sp>
        </mc:Fallback>
      </mc:AlternateContent>
    </p:spTree>
    <p:extLst>
      <p:ext uri="{BB962C8B-B14F-4D97-AF65-F5344CB8AC3E}">
        <p14:creationId xmlns:p14="http://schemas.microsoft.com/office/powerpoint/2010/main" val="170250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CB044-21B1-4775-B330-F2BFCDFF5A07}"/>
              </a:ext>
            </a:extLst>
          </p:cNvPr>
          <p:cNvSpPr>
            <a:spLocks noGrp="1"/>
          </p:cNvSpPr>
          <p:nvPr>
            <p:ph type="title"/>
          </p:nvPr>
        </p:nvSpPr>
        <p:spPr>
          <a:xfrm>
            <a:off x="838200" y="365126"/>
            <a:ext cx="10515600" cy="901700"/>
          </a:xfrm>
        </p:spPr>
        <p:txBody>
          <a:bodyPr>
            <a:normAutofit/>
          </a:bodyPr>
          <a:lstStyle/>
          <a:p>
            <a:r>
              <a:rPr lang="en-US" sz="3200" dirty="0">
                <a:latin typeface="Arial" panose="020B0604020202020204" pitchFamily="34" charset="0"/>
                <a:cs typeface="Arial" panose="020B0604020202020204" pitchFamily="34" charset="0"/>
              </a:rPr>
              <a:t>End-to-end evaluations for complex predicates</a:t>
            </a:r>
          </a:p>
        </p:txBody>
      </p:sp>
      <p:pic>
        <p:nvPicPr>
          <p:cNvPr id="8" name="Picture 7">
            <a:extLst>
              <a:ext uri="{FF2B5EF4-FFF2-40B4-BE49-F238E27FC236}">
                <a16:creationId xmlns:a16="http://schemas.microsoft.com/office/drawing/2014/main" id="{D36777DD-29D5-4AD7-BA51-51069EC41C7F}"/>
              </a:ext>
            </a:extLst>
          </p:cNvPr>
          <p:cNvPicPr>
            <a:picLocks noChangeAspect="1"/>
          </p:cNvPicPr>
          <p:nvPr/>
        </p:nvPicPr>
        <p:blipFill>
          <a:blip r:embed="rId3"/>
          <a:stretch>
            <a:fillRect/>
          </a:stretch>
        </p:blipFill>
        <p:spPr>
          <a:xfrm>
            <a:off x="1076325" y="1762125"/>
            <a:ext cx="10277475" cy="4914900"/>
          </a:xfrm>
          <a:prstGeom prst="rect">
            <a:avLst/>
          </a:prstGeom>
        </p:spPr>
      </p:pic>
      <p:sp>
        <p:nvSpPr>
          <p:cNvPr id="13" name="TextBox 12">
            <a:extLst>
              <a:ext uri="{FF2B5EF4-FFF2-40B4-BE49-F238E27FC236}">
                <a16:creationId xmlns:a16="http://schemas.microsoft.com/office/drawing/2014/main" id="{BF7BE9A0-73EE-445E-95C6-8B7B59100D3F}"/>
              </a:ext>
            </a:extLst>
          </p:cNvPr>
          <p:cNvSpPr txBox="1"/>
          <p:nvPr/>
        </p:nvSpPr>
        <p:spPr>
          <a:xfrm>
            <a:off x="3486150" y="3314700"/>
            <a:ext cx="4137394" cy="1200329"/>
          </a:xfrm>
          <a:prstGeom prst="rect">
            <a:avLst/>
          </a:prstGeom>
          <a:noFill/>
        </p:spPr>
        <p:txBody>
          <a:bodyPr wrap="square" rtlCol="0">
            <a:spAutoFit/>
          </a:bodyPr>
          <a:lstStyle/>
          <a:p>
            <a:r>
              <a:rPr lang="en-US" sz="2400" dirty="0">
                <a:solidFill>
                  <a:srgbClr val="FF0000"/>
                </a:solidFill>
              </a:rPr>
              <a:t>Speed-up in cluster processing </a:t>
            </a:r>
          </a:p>
          <a:p>
            <a:r>
              <a:rPr lang="en-US" sz="2400" dirty="0">
                <a:solidFill>
                  <a:srgbClr val="FF0000"/>
                </a:solidFill>
              </a:rPr>
              <a:t>time = No PP / scheme </a:t>
            </a:r>
          </a:p>
          <a:p>
            <a:endParaRPr lang="en-US" sz="2400" dirty="0">
              <a:solidFill>
                <a:srgbClr val="FF0000"/>
              </a:solidFill>
            </a:endParaRPr>
          </a:p>
        </p:txBody>
      </p:sp>
      <p:sp>
        <p:nvSpPr>
          <p:cNvPr id="14" name="TextBox 13">
            <a:extLst>
              <a:ext uri="{FF2B5EF4-FFF2-40B4-BE49-F238E27FC236}">
                <a16:creationId xmlns:a16="http://schemas.microsoft.com/office/drawing/2014/main" id="{6F7118F6-B1B8-4C83-A1DA-A46560FCAB68}"/>
              </a:ext>
            </a:extLst>
          </p:cNvPr>
          <p:cNvSpPr txBox="1"/>
          <p:nvPr/>
        </p:nvSpPr>
        <p:spPr>
          <a:xfrm>
            <a:off x="4629150" y="4555480"/>
            <a:ext cx="5835252" cy="461665"/>
          </a:xfrm>
          <a:prstGeom prst="rect">
            <a:avLst/>
          </a:prstGeom>
          <a:noFill/>
        </p:spPr>
        <p:txBody>
          <a:bodyPr wrap="none" rtlCol="0">
            <a:spAutoFit/>
          </a:bodyPr>
          <a:lstStyle/>
          <a:p>
            <a:r>
              <a:rPr lang="en-US" sz="2400" dirty="0">
                <a:solidFill>
                  <a:srgbClr val="FF0000"/>
                </a:solidFill>
              </a:rPr>
              <a:t>Query #, ordered by speed-up for PP, a = 0.95</a:t>
            </a:r>
          </a:p>
        </p:txBody>
      </p:sp>
      <p:cxnSp>
        <p:nvCxnSpPr>
          <p:cNvPr id="15" name="Straight Arrow Connector 14">
            <a:extLst>
              <a:ext uri="{FF2B5EF4-FFF2-40B4-BE49-F238E27FC236}">
                <a16:creationId xmlns:a16="http://schemas.microsoft.com/office/drawing/2014/main" id="{11856602-0876-4F3C-A605-9EA460F05F8A}"/>
              </a:ext>
            </a:extLst>
          </p:cNvPr>
          <p:cNvCxnSpPr/>
          <p:nvPr/>
        </p:nvCxnSpPr>
        <p:spPr>
          <a:xfrm flipH="1">
            <a:off x="2743200" y="3545532"/>
            <a:ext cx="638175"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A008549-3F5C-47C0-81A2-9E0EAA11D28C}"/>
              </a:ext>
            </a:extLst>
          </p:cNvPr>
          <p:cNvCxnSpPr>
            <a:cxnSpLocks/>
          </p:cNvCxnSpPr>
          <p:nvPr/>
        </p:nvCxnSpPr>
        <p:spPr>
          <a:xfrm flipH="1">
            <a:off x="6838950" y="5017145"/>
            <a:ext cx="1" cy="590848"/>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11843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CB044-21B1-4775-B330-F2BFCDFF5A07}"/>
              </a:ext>
            </a:extLst>
          </p:cNvPr>
          <p:cNvSpPr>
            <a:spLocks noGrp="1"/>
          </p:cNvSpPr>
          <p:nvPr>
            <p:ph type="title"/>
          </p:nvPr>
        </p:nvSpPr>
        <p:spPr>
          <a:xfrm>
            <a:off x="838200" y="365126"/>
            <a:ext cx="10515600" cy="901700"/>
          </a:xfrm>
        </p:spPr>
        <p:txBody>
          <a:bodyPr>
            <a:normAutofit/>
          </a:bodyPr>
          <a:lstStyle/>
          <a:p>
            <a:r>
              <a:rPr lang="en-US" sz="3200" dirty="0">
                <a:latin typeface="Arial" panose="020B0604020202020204" pitchFamily="34" charset="0"/>
                <a:cs typeface="Arial" panose="020B0604020202020204" pitchFamily="34" charset="0"/>
              </a:rPr>
              <a:t>End-to-end evaluations for complex predicates</a:t>
            </a:r>
          </a:p>
        </p:txBody>
      </p:sp>
      <p:pic>
        <p:nvPicPr>
          <p:cNvPr id="3" name="Picture 2">
            <a:extLst>
              <a:ext uri="{FF2B5EF4-FFF2-40B4-BE49-F238E27FC236}">
                <a16:creationId xmlns:a16="http://schemas.microsoft.com/office/drawing/2014/main" id="{BB81BE1D-B435-4893-A3AA-E8A046D2BA64}"/>
              </a:ext>
            </a:extLst>
          </p:cNvPr>
          <p:cNvPicPr>
            <a:picLocks noChangeAspect="1"/>
          </p:cNvPicPr>
          <p:nvPr/>
        </p:nvPicPr>
        <p:blipFill>
          <a:blip r:embed="rId3"/>
          <a:stretch>
            <a:fillRect/>
          </a:stretch>
        </p:blipFill>
        <p:spPr>
          <a:xfrm>
            <a:off x="1071502" y="1690505"/>
            <a:ext cx="10218500" cy="4954840"/>
          </a:xfrm>
          <a:prstGeom prst="rect">
            <a:avLst/>
          </a:prstGeom>
        </p:spPr>
      </p:pic>
    </p:spTree>
    <p:extLst>
      <p:ext uri="{BB962C8B-B14F-4D97-AF65-F5344CB8AC3E}">
        <p14:creationId xmlns:p14="http://schemas.microsoft.com/office/powerpoint/2010/main" val="3384507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CB044-21B1-4775-B330-F2BFCDFF5A07}"/>
              </a:ext>
            </a:extLst>
          </p:cNvPr>
          <p:cNvSpPr>
            <a:spLocks noGrp="1"/>
          </p:cNvSpPr>
          <p:nvPr>
            <p:ph type="title"/>
          </p:nvPr>
        </p:nvSpPr>
        <p:spPr>
          <a:xfrm>
            <a:off x="838200" y="365126"/>
            <a:ext cx="10515600" cy="901700"/>
          </a:xfrm>
        </p:spPr>
        <p:txBody>
          <a:bodyPr>
            <a:normAutofit/>
          </a:bodyPr>
          <a:lstStyle/>
          <a:p>
            <a:r>
              <a:rPr lang="en-US" sz="3200" dirty="0">
                <a:latin typeface="Arial" panose="020B0604020202020204" pitchFamily="34" charset="0"/>
                <a:cs typeface="Arial" panose="020B0604020202020204" pitchFamily="34" charset="0"/>
              </a:rPr>
              <a:t>Probabilistic Predicates can speedup ML queries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365B5D61-FDBF-4080-A680-68BCACA93A56}"/>
                  </a:ext>
                </a:extLst>
              </p:cNvPr>
              <p:cNvSpPr>
                <a:spLocks noGrp="1"/>
              </p:cNvSpPr>
              <p:nvPr>
                <p:ph idx="1"/>
              </p:nvPr>
            </p:nvSpPr>
            <p:spPr>
              <a:xfrm>
                <a:off x="838200" y="2652279"/>
                <a:ext cx="11163300" cy="4041758"/>
              </a:xfrm>
            </p:spPr>
            <p:txBody>
              <a:bodyPr>
                <a:normAutofit fontScale="92500" lnSpcReduction="20000"/>
              </a:bodyPr>
              <a:lstStyle/>
              <a:p>
                <a:r>
                  <a:rPr lang="en-US" dirty="0">
                    <a:solidFill>
                      <a:srgbClr val="C00000"/>
                    </a:solidFill>
                  </a:rPr>
                  <a:t>PP construction: </a:t>
                </a:r>
                <a:r>
                  <a:rPr lang="en-US" dirty="0"/>
                  <a:t>use multiple techniques</a:t>
                </a:r>
              </a:p>
              <a:p>
                <a:r>
                  <a:rPr lang="en-US" dirty="0">
                    <a:solidFill>
                      <a:srgbClr val="00359E"/>
                    </a:solidFill>
                  </a:rPr>
                  <a:t>QO + PPs: </a:t>
                </a:r>
                <a:r>
                  <a:rPr lang="en-US" dirty="0"/>
                  <a:t>simple PPs, QO reasons about necessary conditions</a:t>
                </a:r>
              </a:p>
              <a:p>
                <a:endParaRPr lang="en-US" dirty="0"/>
              </a:p>
              <a:p>
                <a:pPr marL="0" indent="0">
                  <a:buNone/>
                </a:pPr>
                <a:endParaRPr lang="en-US" dirty="0"/>
              </a:p>
              <a:p>
                <a:pPr marL="0" indent="0">
                  <a:buNone/>
                </a:pPr>
                <a:endParaRPr lang="en-US" dirty="0"/>
              </a:p>
              <a:p>
                <a:r>
                  <a:rPr lang="en-US" dirty="0">
                    <a:solidFill>
                      <a:srgbClr val="7030A0"/>
                    </a:solidFill>
                  </a:rPr>
                  <a:t>Results: </a:t>
                </a:r>
                <a:r>
                  <a:rPr lang="en-US" dirty="0"/>
                  <a:t>large</a:t>
                </a:r>
                <a:r>
                  <a:rPr lang="en-US" dirty="0">
                    <a:solidFill>
                      <a:srgbClr val="7030A0"/>
                    </a:solidFill>
                  </a:rPr>
                  <a:t> </a:t>
                </a:r>
                <a:r>
                  <a:rPr lang="en-US" dirty="0"/>
                  <a:t>speedup for images, videos and documents</a:t>
                </a:r>
              </a:p>
              <a:p>
                <a:pPr marL="0" indent="0">
                  <a:buNone/>
                </a:pPr>
                <a:r>
                  <a:rPr lang="en-US" dirty="0"/>
                  <a:t>                  Gains up to </a:t>
                </a:r>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min</m:t>
                        </m:r>
                      </m:fName>
                      <m:e>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𝐶𝑜𝑠</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𝑀𝐿</m:t>
                                    </m:r>
                                  </m:sub>
                                </m:sSub>
                              </m:num>
                              <m:den>
                                <m:r>
                                  <a:rPr lang="en-US" i="1">
                                    <a:latin typeface="Cambria Math" panose="02040503050406030204" pitchFamily="18" charset="0"/>
                                  </a:rPr>
                                  <m:t>𝐶𝑜𝑠</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𝑃𝑃</m:t>
                                    </m:r>
                                  </m:sub>
                                </m:sSub>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1−</m:t>
                                </m:r>
                                <m:sSub>
                                  <m:sSubPr>
                                    <m:ctrlPr>
                                      <a:rPr lang="en-US" i="1">
                                        <a:latin typeface="Cambria Math" panose="02040503050406030204" pitchFamily="18" charset="0"/>
                                      </a:rPr>
                                    </m:ctrlPr>
                                  </m:sSubPr>
                                  <m:e>
                                    <m:r>
                                      <m:rPr>
                                        <m:sty m:val="p"/>
                                      </m:rPr>
                                      <a:rPr lang="en-US">
                                        <a:latin typeface="Cambria Math" panose="02040503050406030204" pitchFamily="18" charset="0"/>
                                      </a:rPr>
                                      <m:t>reduction</m:t>
                                    </m:r>
                                  </m:e>
                                  <m:sub>
                                    <m:r>
                                      <a:rPr lang="en-US" i="1">
                                        <a:latin typeface="Cambria Math" panose="02040503050406030204" pitchFamily="18" charset="0"/>
                                      </a:rPr>
                                      <m:t>𝑃𝑃</m:t>
                                    </m:r>
                                  </m:sub>
                                </m:sSub>
                              </m:den>
                            </m:f>
                          </m:e>
                        </m:d>
                      </m:e>
                    </m:func>
                    <m:r>
                      <a:rPr lang="en-US" i="1">
                        <a:latin typeface="Cambria Math" panose="02040503050406030204" pitchFamily="18" charset="0"/>
                      </a:rPr>
                      <m:t> </m:t>
                    </m:r>
                  </m:oMath>
                </a14:m>
                <a:endParaRPr lang="en-US" dirty="0"/>
              </a:p>
              <a:p>
                <a:pPr lvl="1"/>
                <a:endParaRPr lang="en-US" dirty="0"/>
              </a:p>
              <a:p>
                <a:r>
                  <a:rPr lang="en-US" dirty="0"/>
                  <a:t>Working with product teams in Microsoft</a:t>
                </a:r>
              </a:p>
              <a:p>
                <a:pPr marL="0" indent="0">
                  <a:buNone/>
                </a:pPr>
                <a:endParaRPr lang="en-US" dirty="0"/>
              </a:p>
            </p:txBody>
          </p:sp>
        </mc:Choice>
        <mc:Fallback xmlns="">
          <p:sp>
            <p:nvSpPr>
              <p:cNvPr id="5" name="Content Placeholder 4">
                <a:extLst>
                  <a:ext uri="{FF2B5EF4-FFF2-40B4-BE49-F238E27FC236}">
                    <a16:creationId xmlns:a16="http://schemas.microsoft.com/office/drawing/2014/main" id="{365B5D61-FDBF-4080-A680-68BCACA93A56}"/>
                  </a:ext>
                </a:extLst>
              </p:cNvPr>
              <p:cNvSpPr>
                <a:spLocks noGrp="1" noRot="1" noChangeAspect="1" noMove="1" noResize="1" noEditPoints="1" noAdjustHandles="1" noChangeArrowheads="1" noChangeShapeType="1" noTextEdit="1"/>
              </p:cNvSpPr>
              <p:nvPr>
                <p:ph idx="1"/>
              </p:nvPr>
            </p:nvSpPr>
            <p:spPr>
              <a:xfrm>
                <a:off x="838200" y="2652279"/>
                <a:ext cx="11163300" cy="4041758"/>
              </a:xfrm>
              <a:blipFill>
                <a:blip r:embed="rId3"/>
                <a:stretch>
                  <a:fillRect l="-874" t="-3771"/>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DE8067B5-54E4-4F36-8DB2-3F4CD6DE924C}"/>
              </a:ext>
            </a:extLst>
          </p:cNvPr>
          <p:cNvSpPr/>
          <p:nvPr/>
        </p:nvSpPr>
        <p:spPr>
          <a:xfrm>
            <a:off x="1006593" y="1312119"/>
            <a:ext cx="9993916" cy="954107"/>
          </a:xfrm>
          <a:prstGeom prst="rect">
            <a:avLst/>
          </a:prstGeom>
        </p:spPr>
        <p:txBody>
          <a:bodyPr wrap="square">
            <a:spAutoFit/>
          </a:bodyPr>
          <a:lstStyle/>
          <a:p>
            <a:r>
              <a:rPr lang="en-US" sz="2800" dirty="0"/>
              <a:t>Can we </a:t>
            </a:r>
            <a:r>
              <a:rPr lang="en-US" sz="2800" dirty="0">
                <a:solidFill>
                  <a:srgbClr val="C00000"/>
                </a:solidFill>
              </a:rPr>
              <a:t>obtain PPs for different ML workloads,</a:t>
            </a:r>
            <a:r>
              <a:rPr lang="en-US" sz="2800" dirty="0"/>
              <a:t> and </a:t>
            </a:r>
          </a:p>
          <a:p>
            <a:r>
              <a:rPr lang="en-US" sz="2800" dirty="0">
                <a:solidFill>
                  <a:srgbClr val="00359E"/>
                </a:solidFill>
              </a:rPr>
              <a:t>              deliver gains for diverse queries with small overhead</a:t>
            </a:r>
            <a:r>
              <a:rPr lang="en-US" sz="2800" dirty="0"/>
              <a:t>?</a:t>
            </a:r>
          </a:p>
        </p:txBody>
      </p:sp>
      <p:cxnSp>
        <p:nvCxnSpPr>
          <p:cNvPr id="6" name="Straight Arrow Connector 5">
            <a:extLst>
              <a:ext uri="{FF2B5EF4-FFF2-40B4-BE49-F238E27FC236}">
                <a16:creationId xmlns:a16="http://schemas.microsoft.com/office/drawing/2014/main" id="{A283B32D-EE9D-455E-8368-13F19D945DCB}"/>
              </a:ext>
            </a:extLst>
          </p:cNvPr>
          <p:cNvCxnSpPr/>
          <p:nvPr/>
        </p:nvCxnSpPr>
        <p:spPr>
          <a:xfrm flipH="1">
            <a:off x="1725386" y="1698171"/>
            <a:ext cx="566057" cy="887186"/>
          </a:xfrm>
          <a:prstGeom prst="straightConnector1">
            <a:avLst/>
          </a:prstGeom>
          <a:ln w="190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A07440A-ACA9-4747-9619-42E633482C21}"/>
              </a:ext>
            </a:extLst>
          </p:cNvPr>
          <p:cNvCxnSpPr>
            <a:cxnSpLocks/>
          </p:cNvCxnSpPr>
          <p:nvPr/>
        </p:nvCxnSpPr>
        <p:spPr>
          <a:xfrm flipH="1">
            <a:off x="2209800" y="2160814"/>
            <a:ext cx="473529" cy="887186"/>
          </a:xfrm>
          <a:prstGeom prst="straightConnector1">
            <a:avLst/>
          </a:prstGeom>
          <a:ln w="19050">
            <a:solidFill>
              <a:srgbClr val="00359E"/>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985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D9906-E31E-400E-AAF8-67EB4E55DD9E}"/>
              </a:ext>
            </a:extLst>
          </p:cNvPr>
          <p:cNvSpPr>
            <a:spLocks noGrp="1"/>
          </p:cNvSpPr>
          <p:nvPr>
            <p:ph type="title"/>
          </p:nvPr>
        </p:nvSpPr>
        <p:spPr>
          <a:xfrm>
            <a:off x="838200" y="365126"/>
            <a:ext cx="10515600" cy="882650"/>
          </a:xfrm>
        </p:spPr>
        <p:txBody>
          <a:bodyPr>
            <a:normAutofit/>
          </a:bodyPr>
          <a:lstStyle/>
          <a:p>
            <a:r>
              <a:rPr lang="en-US" sz="3200" dirty="0">
                <a:latin typeface="Arial" panose="020B0604020202020204" pitchFamily="34" charset="0"/>
                <a:cs typeface="Arial" panose="020B0604020202020204" pitchFamily="34" charset="0"/>
              </a:rPr>
              <a:t>How to accelerate such ML inference query?</a:t>
            </a:r>
          </a:p>
        </p:txBody>
      </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253A54CE-4493-4170-8475-237DE2E52EA7}"/>
                  </a:ext>
                </a:extLst>
              </p:cNvPr>
              <p:cNvSpPr/>
              <p:nvPr/>
            </p:nvSpPr>
            <p:spPr>
              <a:xfrm>
                <a:off x="755267" y="1418923"/>
                <a:ext cx="7193636" cy="5638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800" b="0" i="0" smtClean="0">
                          <a:latin typeface="Cambria Math" panose="02040503050406030204" pitchFamily="18" charset="0"/>
                        </a:rPr>
                        <m:t>Images</m:t>
                      </m:r>
                      <m:r>
                        <a:rPr lang="en-US" sz="2800" i="1">
                          <a:latin typeface="Cambria Math" panose="02040503050406030204" pitchFamily="18" charset="0"/>
                        </a:rPr>
                        <m:t>→</m:t>
                      </m:r>
                      <m:r>
                        <m:rPr>
                          <m:sty m:val="p"/>
                        </m:rPr>
                        <a:rPr lang="en-US" sz="2800">
                          <a:solidFill>
                            <a:srgbClr val="0070C0"/>
                          </a:solidFill>
                          <a:latin typeface="Cambria Math" panose="02040503050406030204" pitchFamily="18" charset="0"/>
                        </a:rPr>
                        <m:t>UDF</m:t>
                      </m:r>
                      <m:r>
                        <a:rPr lang="en-US" sz="2800">
                          <a:solidFill>
                            <a:srgbClr val="0070C0"/>
                          </a:solidFill>
                          <a:latin typeface="Cambria Math" panose="02040503050406030204" pitchFamily="18" charset="0"/>
                        </a:rPr>
                        <m:t>_</m:t>
                      </m:r>
                      <m:r>
                        <m:rPr>
                          <m:sty m:val="p"/>
                        </m:rPr>
                        <a:rPr lang="en-US" sz="2800">
                          <a:solidFill>
                            <a:srgbClr val="0070C0"/>
                          </a:solidFill>
                          <a:latin typeface="Cambria Math" panose="02040503050406030204" pitchFamily="18" charset="0"/>
                        </a:rPr>
                        <m:t>YOLOv</m:t>
                      </m:r>
                      <m:r>
                        <a:rPr lang="en-US" sz="2800">
                          <a:solidFill>
                            <a:srgbClr val="0070C0"/>
                          </a:solidFill>
                          <a:latin typeface="Cambria Math" panose="02040503050406030204" pitchFamily="18" charset="0"/>
                        </a:rPr>
                        <m:t>2</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𝜎</m:t>
                          </m:r>
                        </m:e>
                        <m:sub>
                          <m:r>
                            <m:rPr>
                              <m:sty m:val="p"/>
                            </m:rPr>
                            <a:rPr lang="en-US" sz="2800" b="0" i="0" smtClean="0">
                              <a:latin typeface="Cambria Math" panose="02040503050406030204" pitchFamily="18" charset="0"/>
                            </a:rPr>
                            <m:t>orange</m:t>
                          </m:r>
                        </m:sub>
                      </m:sSub>
                      <m:r>
                        <a:rPr lang="en-US" sz="2800" b="0" i="1" smtClean="0">
                          <a:latin typeface="Cambria Math" panose="02040503050406030204" pitchFamily="18" charset="0"/>
                        </a:rPr>
                        <m:t>→</m:t>
                      </m:r>
                      <m:r>
                        <m:rPr>
                          <m:sty m:val="p"/>
                        </m:rPr>
                        <a:rPr lang="en-US" sz="2800">
                          <a:latin typeface="Cambria Math" panose="02040503050406030204" pitchFamily="18" charset="0"/>
                        </a:rPr>
                        <m:t>Result</m:t>
                      </m:r>
                    </m:oMath>
                  </m:oMathPara>
                </a14:m>
                <a:endParaRPr lang="en-US" sz="2800" dirty="0"/>
              </a:p>
            </p:txBody>
          </p:sp>
        </mc:Choice>
        <mc:Fallback xmlns="">
          <p:sp>
            <p:nvSpPr>
              <p:cNvPr id="23" name="Rectangle 22">
                <a:extLst>
                  <a:ext uri="{FF2B5EF4-FFF2-40B4-BE49-F238E27FC236}">
                    <a16:creationId xmlns:a16="http://schemas.microsoft.com/office/drawing/2014/main" id="{253A54CE-4493-4170-8475-237DE2E52EA7}"/>
                  </a:ext>
                </a:extLst>
              </p:cNvPr>
              <p:cNvSpPr>
                <a:spLocks noRot="1" noChangeAspect="1" noMove="1" noResize="1" noEditPoints="1" noAdjustHandles="1" noChangeArrowheads="1" noChangeShapeType="1" noTextEdit="1"/>
              </p:cNvSpPr>
              <p:nvPr/>
            </p:nvSpPr>
            <p:spPr>
              <a:xfrm>
                <a:off x="755267" y="1418923"/>
                <a:ext cx="7193636" cy="563872"/>
              </a:xfrm>
              <a:prstGeom prst="rect">
                <a:avLst/>
              </a:prstGeom>
              <a:blipFill>
                <a:blip r:embed="rId3"/>
                <a:stretch>
                  <a:fillRect/>
                </a:stretch>
              </a:blipFill>
            </p:spPr>
            <p:txBody>
              <a:bodyPr/>
              <a:lstStyle/>
              <a:p>
                <a:r>
                  <a:rPr lang="en-US">
                    <a:noFill/>
                  </a:rPr>
                  <a:t> </a:t>
                </a:r>
              </a:p>
            </p:txBody>
          </p:sp>
        </mc:Fallback>
      </mc:AlternateContent>
      <p:sp>
        <p:nvSpPr>
          <p:cNvPr id="18" name="Rectangle 17">
            <a:extLst>
              <a:ext uri="{FF2B5EF4-FFF2-40B4-BE49-F238E27FC236}">
                <a16:creationId xmlns:a16="http://schemas.microsoft.com/office/drawing/2014/main" id="{38955271-6994-43A3-9FA9-290F8B4EB582}"/>
              </a:ext>
            </a:extLst>
          </p:cNvPr>
          <p:cNvSpPr/>
          <p:nvPr/>
        </p:nvSpPr>
        <p:spPr>
          <a:xfrm>
            <a:off x="483758" y="2490545"/>
            <a:ext cx="4433812" cy="1019959"/>
          </a:xfrm>
          <a:prstGeom prst="rect">
            <a:avLst/>
          </a:prstGeom>
          <a:ln w="12700">
            <a:solidFill>
              <a:schemeClr val="tx2"/>
            </a:solidFill>
          </a:ln>
        </p:spPr>
        <p:txBody>
          <a:bodyPr wrap="square">
            <a:spAutoFit/>
          </a:bodyPr>
          <a:lstStyle/>
          <a:p>
            <a:pPr algn="ctr"/>
            <a:r>
              <a:rPr lang="en-US" sz="2800" dirty="0">
                <a:solidFill>
                  <a:schemeClr val="tx2"/>
                </a:solidFill>
              </a:rPr>
              <a:t>Predicate pushdown? </a:t>
            </a:r>
            <a:r>
              <a:rPr lang="en-US" sz="2800" dirty="0">
                <a:solidFill>
                  <a:srgbClr val="C00000"/>
                </a:solidFill>
              </a:rPr>
              <a:t>X</a:t>
            </a:r>
          </a:p>
          <a:p>
            <a:pPr algn="ctr">
              <a:lnSpc>
                <a:spcPct val="150000"/>
              </a:lnSpc>
            </a:pPr>
            <a:r>
              <a:rPr lang="en-US" sz="2400" dirty="0">
                <a:solidFill>
                  <a:srgbClr val="860000"/>
                </a:solidFill>
              </a:rPr>
              <a:t>No “orange” column here</a:t>
            </a:r>
          </a:p>
        </p:txBody>
      </p:sp>
      <p:cxnSp>
        <p:nvCxnSpPr>
          <p:cNvPr id="4" name="Straight Arrow Connector 3">
            <a:extLst>
              <a:ext uri="{FF2B5EF4-FFF2-40B4-BE49-F238E27FC236}">
                <a16:creationId xmlns:a16="http://schemas.microsoft.com/office/drawing/2014/main" id="{A1CD6408-6B6D-4EBE-969C-34522136393E}"/>
              </a:ext>
            </a:extLst>
          </p:cNvPr>
          <p:cNvCxnSpPr>
            <a:cxnSpLocks/>
          </p:cNvCxnSpPr>
          <p:nvPr/>
        </p:nvCxnSpPr>
        <p:spPr>
          <a:xfrm flipV="1">
            <a:off x="2237111" y="1804502"/>
            <a:ext cx="0" cy="686043"/>
          </a:xfrm>
          <a:prstGeom prst="straightConnector1">
            <a:avLst/>
          </a:prstGeom>
          <a:ln w="19050">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CB52FD9-1EB2-41EE-957E-33AFFAB77B8B}"/>
              </a:ext>
            </a:extLst>
          </p:cNvPr>
          <p:cNvSpPr/>
          <p:nvPr/>
        </p:nvSpPr>
        <p:spPr>
          <a:xfrm>
            <a:off x="483757" y="3510504"/>
            <a:ext cx="4433813" cy="1573957"/>
          </a:xfrm>
          <a:prstGeom prst="rect">
            <a:avLst/>
          </a:prstGeom>
          <a:ln w="12700">
            <a:solidFill>
              <a:schemeClr val="tx2"/>
            </a:solidFill>
          </a:ln>
        </p:spPr>
        <p:txBody>
          <a:bodyPr wrap="square">
            <a:spAutoFit/>
          </a:bodyPr>
          <a:lstStyle/>
          <a:p>
            <a:pPr algn="ctr"/>
            <a:r>
              <a:rPr lang="en-US" sz="2800" dirty="0">
                <a:solidFill>
                  <a:schemeClr val="tx2"/>
                </a:solidFill>
              </a:rPr>
              <a:t>Pre-materialize? </a:t>
            </a:r>
            <a:r>
              <a:rPr lang="en-US" sz="2800" dirty="0">
                <a:solidFill>
                  <a:srgbClr val="C00000"/>
                </a:solidFill>
              </a:rPr>
              <a:t>X</a:t>
            </a:r>
            <a:endParaRPr lang="en-US" sz="2800" dirty="0">
              <a:solidFill>
                <a:schemeClr val="tx2"/>
              </a:solidFill>
            </a:endParaRPr>
          </a:p>
          <a:p>
            <a:pPr algn="ctr">
              <a:lnSpc>
                <a:spcPct val="150000"/>
              </a:lnSpc>
            </a:pPr>
            <a:r>
              <a:rPr lang="en-US" sz="2400" dirty="0">
                <a:solidFill>
                  <a:srgbClr val="860000"/>
                </a:solidFill>
              </a:rPr>
              <a:t>Too many UDFs &amp; predicates for ad-hoc queries; high storage cost</a:t>
            </a:r>
          </a:p>
        </p:txBody>
      </p:sp>
    </p:spTree>
    <p:extLst>
      <p:ext uri="{BB962C8B-B14F-4D97-AF65-F5344CB8AC3E}">
        <p14:creationId xmlns:p14="http://schemas.microsoft.com/office/powerpoint/2010/main" val="12794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A1D468-C17A-4F79-987C-314F4A58F0FE}"/>
              </a:ext>
            </a:extLst>
          </p:cNvPr>
          <p:cNvSpPr/>
          <p:nvPr/>
        </p:nvSpPr>
        <p:spPr>
          <a:xfrm>
            <a:off x="2444107" y="1449031"/>
            <a:ext cx="872068" cy="512752"/>
          </a:xfrm>
          <a:prstGeom prst="rect">
            <a:avLst/>
          </a:prstGeom>
          <a:ln w="381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562D9906-E31E-400E-AAF8-67EB4E55DD9E}"/>
              </a:ext>
            </a:extLst>
          </p:cNvPr>
          <p:cNvSpPr>
            <a:spLocks noGrp="1"/>
          </p:cNvSpPr>
          <p:nvPr>
            <p:ph type="title"/>
          </p:nvPr>
        </p:nvSpPr>
        <p:spPr>
          <a:xfrm>
            <a:off x="838200" y="365126"/>
            <a:ext cx="10515600" cy="882650"/>
          </a:xfrm>
        </p:spPr>
        <p:txBody>
          <a:bodyPr>
            <a:normAutofit/>
          </a:bodyPr>
          <a:lstStyle/>
          <a:p>
            <a:r>
              <a:rPr lang="en-US" sz="3200" dirty="0">
                <a:latin typeface="Arial" panose="020B0604020202020204" pitchFamily="34" charset="0"/>
                <a:cs typeface="Arial" panose="020B0604020202020204" pitchFamily="34" charset="0"/>
              </a:rPr>
              <a:t>Accelerate by early filtering</a:t>
            </a:r>
          </a:p>
        </p:txBody>
      </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253A54CE-4493-4170-8475-237DE2E52EA7}"/>
                  </a:ext>
                </a:extLst>
              </p:cNvPr>
              <p:cNvSpPr/>
              <p:nvPr/>
            </p:nvSpPr>
            <p:spPr>
              <a:xfrm>
                <a:off x="755267" y="1418923"/>
                <a:ext cx="8209106" cy="5638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800" smtClean="0">
                          <a:latin typeface="Cambria Math" panose="02040503050406030204" pitchFamily="18" charset="0"/>
                        </a:rPr>
                        <m:t>I</m:t>
                      </m:r>
                      <m:r>
                        <m:rPr>
                          <m:sty m:val="p"/>
                        </m:rPr>
                        <a:rPr lang="en-US" sz="2800" b="0" i="0" smtClean="0">
                          <a:latin typeface="Cambria Math" panose="02040503050406030204" pitchFamily="18" charset="0"/>
                        </a:rPr>
                        <m:t>mages</m:t>
                      </m:r>
                      <m:r>
                        <a:rPr lang="en-US" sz="2800" i="1">
                          <a:latin typeface="Cambria Math" panose="02040503050406030204" pitchFamily="18" charset="0"/>
                        </a:rPr>
                        <m:t>→</m:t>
                      </m:r>
                      <m:r>
                        <m:rPr>
                          <m:sty m:val="p"/>
                        </m:rPr>
                        <a:rPr lang="en-US" sz="2800" b="0" i="0" smtClean="0">
                          <a:solidFill>
                            <a:srgbClr val="C00000"/>
                          </a:solidFill>
                          <a:latin typeface="Cambria Math" panose="02040503050406030204" pitchFamily="18" charset="0"/>
                        </a:rPr>
                        <m:t>filter</m:t>
                      </m:r>
                      <m:r>
                        <a:rPr lang="en-US" sz="2800" i="1">
                          <a:latin typeface="Cambria Math" panose="02040503050406030204" pitchFamily="18" charset="0"/>
                        </a:rPr>
                        <m:t>→</m:t>
                      </m:r>
                      <m:r>
                        <m:rPr>
                          <m:sty m:val="p"/>
                        </m:rPr>
                        <a:rPr lang="en-US" sz="2800">
                          <a:solidFill>
                            <a:srgbClr val="0070C0"/>
                          </a:solidFill>
                          <a:latin typeface="Cambria Math" panose="02040503050406030204" pitchFamily="18" charset="0"/>
                        </a:rPr>
                        <m:t>UDF</m:t>
                      </m:r>
                      <m:r>
                        <a:rPr lang="en-US" sz="2800">
                          <a:solidFill>
                            <a:srgbClr val="0070C0"/>
                          </a:solidFill>
                          <a:latin typeface="Cambria Math" panose="02040503050406030204" pitchFamily="18" charset="0"/>
                        </a:rPr>
                        <m:t>_</m:t>
                      </m:r>
                      <m:r>
                        <m:rPr>
                          <m:sty m:val="p"/>
                        </m:rPr>
                        <a:rPr lang="en-US" sz="2800">
                          <a:solidFill>
                            <a:srgbClr val="0070C0"/>
                          </a:solidFill>
                          <a:latin typeface="Cambria Math" panose="02040503050406030204" pitchFamily="18" charset="0"/>
                        </a:rPr>
                        <m:t>YOLOv</m:t>
                      </m:r>
                      <m:r>
                        <a:rPr lang="en-US" sz="2800">
                          <a:solidFill>
                            <a:srgbClr val="0070C0"/>
                          </a:solidFill>
                          <a:latin typeface="Cambria Math" panose="02040503050406030204" pitchFamily="18" charset="0"/>
                        </a:rPr>
                        <m:t>2</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𝜎</m:t>
                          </m:r>
                        </m:e>
                        <m:sub>
                          <m:r>
                            <m:rPr>
                              <m:sty m:val="p"/>
                            </m:rPr>
                            <a:rPr lang="en-US" sz="2800" b="0" i="0" smtClean="0">
                              <a:latin typeface="Cambria Math" panose="02040503050406030204" pitchFamily="18" charset="0"/>
                            </a:rPr>
                            <m:t>orange</m:t>
                          </m:r>
                        </m:sub>
                      </m:sSub>
                      <m:r>
                        <a:rPr lang="en-US" sz="2800" b="0" i="1" smtClean="0">
                          <a:latin typeface="Cambria Math" panose="02040503050406030204" pitchFamily="18" charset="0"/>
                        </a:rPr>
                        <m:t>→</m:t>
                      </m:r>
                      <m:r>
                        <m:rPr>
                          <m:sty m:val="p"/>
                        </m:rPr>
                        <a:rPr lang="en-US" sz="2800">
                          <a:latin typeface="Cambria Math" panose="02040503050406030204" pitchFamily="18" charset="0"/>
                        </a:rPr>
                        <m:t>Result</m:t>
                      </m:r>
                    </m:oMath>
                  </m:oMathPara>
                </a14:m>
                <a:endParaRPr lang="en-US" sz="2800" dirty="0"/>
              </a:p>
            </p:txBody>
          </p:sp>
        </mc:Choice>
        <mc:Fallback xmlns="">
          <p:sp>
            <p:nvSpPr>
              <p:cNvPr id="23" name="Rectangle 22">
                <a:extLst>
                  <a:ext uri="{FF2B5EF4-FFF2-40B4-BE49-F238E27FC236}">
                    <a16:creationId xmlns:a16="http://schemas.microsoft.com/office/drawing/2014/main" id="{253A54CE-4493-4170-8475-237DE2E52EA7}"/>
                  </a:ext>
                </a:extLst>
              </p:cNvPr>
              <p:cNvSpPr>
                <a:spLocks noRot="1" noChangeAspect="1" noMove="1" noResize="1" noEditPoints="1" noAdjustHandles="1" noChangeArrowheads="1" noChangeShapeType="1" noTextEdit="1"/>
              </p:cNvSpPr>
              <p:nvPr/>
            </p:nvSpPr>
            <p:spPr>
              <a:xfrm>
                <a:off x="755267" y="1418923"/>
                <a:ext cx="8209106" cy="563872"/>
              </a:xfrm>
              <a:prstGeom prst="rect">
                <a:avLst/>
              </a:prstGeom>
              <a:blipFill>
                <a:blip r:embed="rId3"/>
                <a:stretch>
                  <a:fillRect/>
                </a:stretch>
              </a:blipFill>
            </p:spPr>
            <p:txBody>
              <a:bodyPr/>
              <a:lstStyle/>
              <a:p>
                <a:r>
                  <a:rPr lang="en-US">
                    <a:noFill/>
                  </a:rPr>
                  <a:t> </a:t>
                </a:r>
              </a:p>
            </p:txBody>
          </p:sp>
        </mc:Fallback>
      </mc:AlternateContent>
      <p:cxnSp>
        <p:nvCxnSpPr>
          <p:cNvPr id="19" name="Straight Arrow Connector 18">
            <a:extLst>
              <a:ext uri="{FF2B5EF4-FFF2-40B4-BE49-F238E27FC236}">
                <a16:creationId xmlns:a16="http://schemas.microsoft.com/office/drawing/2014/main" id="{F2A30290-47C7-4EEE-8D9A-86DE78696801}"/>
              </a:ext>
            </a:extLst>
          </p:cNvPr>
          <p:cNvCxnSpPr>
            <a:cxnSpLocks/>
          </p:cNvCxnSpPr>
          <p:nvPr/>
        </p:nvCxnSpPr>
        <p:spPr>
          <a:xfrm flipV="1">
            <a:off x="1895971" y="2732877"/>
            <a:ext cx="15383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 name="Picture 4" descr="Image result for check">
            <a:extLst>
              <a:ext uri="{FF2B5EF4-FFF2-40B4-BE49-F238E27FC236}">
                <a16:creationId xmlns:a16="http://schemas.microsoft.com/office/drawing/2014/main" id="{3A612B91-946A-4B39-A013-4E7C4B8852C9}"/>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222006" y="2399939"/>
            <a:ext cx="725005" cy="647796"/>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Arrow Connector 20">
            <a:extLst>
              <a:ext uri="{FF2B5EF4-FFF2-40B4-BE49-F238E27FC236}">
                <a16:creationId xmlns:a16="http://schemas.microsoft.com/office/drawing/2014/main" id="{E742FB77-3DFA-42BA-8FD7-1D12C9A9638B}"/>
              </a:ext>
            </a:extLst>
          </p:cNvPr>
          <p:cNvCxnSpPr>
            <a:cxnSpLocks/>
          </p:cNvCxnSpPr>
          <p:nvPr/>
        </p:nvCxnSpPr>
        <p:spPr>
          <a:xfrm flipV="1">
            <a:off x="1883290" y="3416777"/>
            <a:ext cx="15918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2" name="Picture 2" descr="Image result for cross wrong">
            <a:extLst>
              <a:ext uri="{FF2B5EF4-FFF2-40B4-BE49-F238E27FC236}">
                <a16:creationId xmlns:a16="http://schemas.microsoft.com/office/drawing/2014/main" id="{5966AE6F-A1EF-4291-AF8F-EBDA463C03C7}"/>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2282424" y="2966949"/>
            <a:ext cx="725005" cy="647796"/>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a:extLst>
              <a:ext uri="{FF2B5EF4-FFF2-40B4-BE49-F238E27FC236}">
                <a16:creationId xmlns:a16="http://schemas.microsoft.com/office/drawing/2014/main" id="{2B6ABE69-82CD-47FE-B470-AAA45E7CDEDE}"/>
              </a:ext>
            </a:extLst>
          </p:cNvPr>
          <p:cNvGrpSpPr/>
          <p:nvPr/>
        </p:nvGrpSpPr>
        <p:grpSpPr>
          <a:xfrm>
            <a:off x="736911" y="2085486"/>
            <a:ext cx="1240003" cy="891040"/>
            <a:chOff x="736911" y="2085486"/>
            <a:chExt cx="1240003" cy="891040"/>
          </a:xfrm>
        </p:grpSpPr>
        <p:pic>
          <p:nvPicPr>
            <p:cNvPr id="27" name="Picture 2" descr="Image result for orange">
              <a:extLst>
                <a:ext uri="{FF2B5EF4-FFF2-40B4-BE49-F238E27FC236}">
                  <a16:creationId xmlns:a16="http://schemas.microsoft.com/office/drawing/2014/main" id="{5047FA79-D5B0-4054-9462-D305FFB30D5E}"/>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736911" y="2085486"/>
              <a:ext cx="934825" cy="70111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38CFBAAA-395F-44E6-8415-B7BAA0AD15B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21820" y="2431385"/>
              <a:ext cx="749916" cy="507998"/>
            </a:xfrm>
            <a:prstGeom prst="rect">
              <a:avLst/>
            </a:prstGeom>
          </p:spPr>
        </p:pic>
        <p:pic>
          <p:nvPicPr>
            <p:cNvPr id="29" name="Picture 28">
              <a:extLst>
                <a:ext uri="{FF2B5EF4-FFF2-40B4-BE49-F238E27FC236}">
                  <a16:creationId xmlns:a16="http://schemas.microsoft.com/office/drawing/2014/main" id="{9E90C3EF-CE24-4BBC-B4F9-73D7307CF973}"/>
                </a:ext>
              </a:extLst>
            </p:cNvPr>
            <p:cNvPicPr>
              <a:picLocks noChangeAspect="1"/>
            </p:cNvPicPr>
            <p:nvPr/>
          </p:nvPicPr>
          <p:blipFill>
            <a:blip r:embed="rId8"/>
            <a:stretch>
              <a:fillRect/>
            </a:stretch>
          </p:blipFill>
          <p:spPr>
            <a:xfrm>
              <a:off x="1311716" y="2362355"/>
              <a:ext cx="665198" cy="614171"/>
            </a:xfrm>
            <a:prstGeom prst="rect">
              <a:avLst/>
            </a:prstGeom>
          </p:spPr>
        </p:pic>
      </p:grpSp>
      <p:grpSp>
        <p:nvGrpSpPr>
          <p:cNvPr id="31" name="Group 30">
            <a:extLst>
              <a:ext uri="{FF2B5EF4-FFF2-40B4-BE49-F238E27FC236}">
                <a16:creationId xmlns:a16="http://schemas.microsoft.com/office/drawing/2014/main" id="{144DA0CC-E872-499D-B154-7AF19F6A49F5}"/>
              </a:ext>
            </a:extLst>
          </p:cNvPr>
          <p:cNvGrpSpPr/>
          <p:nvPr/>
        </p:nvGrpSpPr>
        <p:grpSpPr>
          <a:xfrm>
            <a:off x="1095660" y="3138169"/>
            <a:ext cx="1002906" cy="812883"/>
            <a:chOff x="1244312" y="3133786"/>
            <a:chExt cx="851494" cy="619330"/>
          </a:xfrm>
        </p:grpSpPr>
        <p:pic>
          <p:nvPicPr>
            <p:cNvPr id="33" name="Picture 32">
              <a:extLst>
                <a:ext uri="{FF2B5EF4-FFF2-40B4-BE49-F238E27FC236}">
                  <a16:creationId xmlns:a16="http://schemas.microsoft.com/office/drawing/2014/main" id="{F7B91922-CEA3-4944-AF63-02005E2DB9C0}"/>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459107" y="3236477"/>
              <a:ext cx="636699" cy="387040"/>
            </a:xfrm>
            <a:prstGeom prst="rect">
              <a:avLst/>
            </a:prstGeom>
          </p:spPr>
        </p:pic>
        <p:pic>
          <p:nvPicPr>
            <p:cNvPr id="34" name="Picture 33">
              <a:extLst>
                <a:ext uri="{FF2B5EF4-FFF2-40B4-BE49-F238E27FC236}">
                  <a16:creationId xmlns:a16="http://schemas.microsoft.com/office/drawing/2014/main" id="{6F1E95DF-8F32-497C-AE6B-4D5BFEF2B1CD}"/>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244312" y="3410896"/>
              <a:ext cx="606404" cy="342220"/>
            </a:xfrm>
            <a:prstGeom prst="rect">
              <a:avLst/>
            </a:prstGeom>
          </p:spPr>
        </p:pic>
        <p:pic>
          <p:nvPicPr>
            <p:cNvPr id="35" name="Picture 34">
              <a:extLst>
                <a:ext uri="{FF2B5EF4-FFF2-40B4-BE49-F238E27FC236}">
                  <a16:creationId xmlns:a16="http://schemas.microsoft.com/office/drawing/2014/main" id="{4438B7B0-7CEE-4456-A5CC-B4B7E8E741FB}"/>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1363861" y="3133786"/>
              <a:ext cx="486855" cy="448220"/>
            </a:xfrm>
            <a:prstGeom prst="rect">
              <a:avLst/>
            </a:prstGeom>
          </p:spPr>
        </p:pic>
      </p:grpSp>
    </p:spTree>
    <p:extLst>
      <p:ext uri="{BB962C8B-B14F-4D97-AF65-F5344CB8AC3E}">
        <p14:creationId xmlns:p14="http://schemas.microsoft.com/office/powerpoint/2010/main" val="2449945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A0E91CB3-9083-4406-B6C6-9BAC21DD7522}"/>
              </a:ext>
            </a:extLst>
          </p:cNvPr>
          <p:cNvSpPr/>
          <p:nvPr/>
        </p:nvSpPr>
        <p:spPr>
          <a:xfrm>
            <a:off x="2493436" y="1449031"/>
            <a:ext cx="872068" cy="512752"/>
          </a:xfrm>
          <a:prstGeom prst="rect">
            <a:avLst/>
          </a:prstGeom>
          <a:ln w="381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562D9906-E31E-400E-AAF8-67EB4E55DD9E}"/>
              </a:ext>
            </a:extLst>
          </p:cNvPr>
          <p:cNvSpPr>
            <a:spLocks noGrp="1"/>
          </p:cNvSpPr>
          <p:nvPr>
            <p:ph type="title"/>
          </p:nvPr>
        </p:nvSpPr>
        <p:spPr>
          <a:xfrm>
            <a:off x="838200" y="365126"/>
            <a:ext cx="10515600" cy="882650"/>
          </a:xfrm>
        </p:spPr>
        <p:txBody>
          <a:bodyPr>
            <a:normAutofit/>
          </a:bodyPr>
          <a:lstStyle/>
          <a:p>
            <a:r>
              <a:rPr lang="en-US" sz="3200" dirty="0">
                <a:latin typeface="Arial" panose="020B0604020202020204" pitchFamily="34" charset="0"/>
                <a:cs typeface="Arial" panose="020B0604020202020204" pitchFamily="34" charset="0"/>
              </a:rPr>
              <a:t>Early filtering is probabilistic</a:t>
            </a:r>
          </a:p>
        </p:txBody>
      </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253A54CE-4493-4170-8475-237DE2E52EA7}"/>
                  </a:ext>
                </a:extLst>
              </p:cNvPr>
              <p:cNvSpPr/>
              <p:nvPr/>
            </p:nvSpPr>
            <p:spPr>
              <a:xfrm>
                <a:off x="798397" y="1418923"/>
                <a:ext cx="8209106" cy="5638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800" b="0" i="0" smtClean="0">
                          <a:latin typeface="Cambria Math" panose="02040503050406030204" pitchFamily="18" charset="0"/>
                        </a:rPr>
                        <m:t>Images</m:t>
                      </m:r>
                      <m:r>
                        <a:rPr lang="en-US" sz="2800" i="1">
                          <a:latin typeface="Cambria Math" panose="02040503050406030204" pitchFamily="18" charset="0"/>
                        </a:rPr>
                        <m:t>→</m:t>
                      </m:r>
                      <m:r>
                        <m:rPr>
                          <m:sty m:val="p"/>
                        </m:rPr>
                        <a:rPr lang="en-US" sz="2800" b="0" i="0" smtClean="0">
                          <a:solidFill>
                            <a:srgbClr val="C00000"/>
                          </a:solidFill>
                          <a:latin typeface="Cambria Math" panose="02040503050406030204" pitchFamily="18" charset="0"/>
                        </a:rPr>
                        <m:t>filter</m:t>
                      </m:r>
                      <m:r>
                        <a:rPr lang="en-US" sz="2800" i="1">
                          <a:latin typeface="Cambria Math" panose="02040503050406030204" pitchFamily="18" charset="0"/>
                        </a:rPr>
                        <m:t>→</m:t>
                      </m:r>
                      <m:r>
                        <m:rPr>
                          <m:sty m:val="p"/>
                        </m:rPr>
                        <a:rPr lang="en-US" sz="2800">
                          <a:solidFill>
                            <a:srgbClr val="0070C0"/>
                          </a:solidFill>
                          <a:latin typeface="Cambria Math" panose="02040503050406030204" pitchFamily="18" charset="0"/>
                        </a:rPr>
                        <m:t>UDF</m:t>
                      </m:r>
                      <m:r>
                        <a:rPr lang="en-US" sz="2800">
                          <a:solidFill>
                            <a:srgbClr val="0070C0"/>
                          </a:solidFill>
                          <a:latin typeface="Cambria Math" panose="02040503050406030204" pitchFamily="18" charset="0"/>
                        </a:rPr>
                        <m:t>_</m:t>
                      </m:r>
                      <m:r>
                        <m:rPr>
                          <m:sty m:val="p"/>
                        </m:rPr>
                        <a:rPr lang="en-US" sz="2800">
                          <a:solidFill>
                            <a:srgbClr val="0070C0"/>
                          </a:solidFill>
                          <a:latin typeface="Cambria Math" panose="02040503050406030204" pitchFamily="18" charset="0"/>
                        </a:rPr>
                        <m:t>YOLOv</m:t>
                      </m:r>
                      <m:r>
                        <a:rPr lang="en-US" sz="2800" b="0" i="1" smtClean="0">
                          <a:solidFill>
                            <a:srgbClr val="0070C0"/>
                          </a:solidFill>
                          <a:latin typeface="Cambria Math" panose="02040503050406030204" pitchFamily="18" charset="0"/>
                        </a:rPr>
                        <m:t>2</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𝜎</m:t>
                          </m:r>
                        </m:e>
                        <m:sub>
                          <m:r>
                            <m:rPr>
                              <m:sty m:val="p"/>
                            </m:rPr>
                            <a:rPr lang="en-US" sz="2800">
                              <a:latin typeface="Cambria Math" panose="02040503050406030204" pitchFamily="18" charset="0"/>
                            </a:rPr>
                            <m:t>orange</m:t>
                          </m:r>
                        </m:sub>
                      </m:sSub>
                      <m:r>
                        <a:rPr lang="en-US" sz="2800" b="0" i="1" smtClean="0">
                          <a:latin typeface="Cambria Math" panose="02040503050406030204" pitchFamily="18" charset="0"/>
                        </a:rPr>
                        <m:t>→</m:t>
                      </m:r>
                      <m:r>
                        <m:rPr>
                          <m:sty m:val="p"/>
                        </m:rPr>
                        <a:rPr lang="en-US" sz="2800">
                          <a:latin typeface="Cambria Math" panose="02040503050406030204" pitchFamily="18" charset="0"/>
                        </a:rPr>
                        <m:t>Result</m:t>
                      </m:r>
                    </m:oMath>
                  </m:oMathPara>
                </a14:m>
                <a:endParaRPr lang="en-US" sz="2800" dirty="0"/>
              </a:p>
            </p:txBody>
          </p:sp>
        </mc:Choice>
        <mc:Fallback xmlns="">
          <p:sp>
            <p:nvSpPr>
              <p:cNvPr id="23" name="Rectangle 22">
                <a:extLst>
                  <a:ext uri="{FF2B5EF4-FFF2-40B4-BE49-F238E27FC236}">
                    <a16:creationId xmlns:a16="http://schemas.microsoft.com/office/drawing/2014/main" id="{253A54CE-4493-4170-8475-237DE2E52EA7}"/>
                  </a:ext>
                </a:extLst>
              </p:cNvPr>
              <p:cNvSpPr>
                <a:spLocks noRot="1" noChangeAspect="1" noMove="1" noResize="1" noEditPoints="1" noAdjustHandles="1" noChangeArrowheads="1" noChangeShapeType="1" noTextEdit="1"/>
              </p:cNvSpPr>
              <p:nvPr/>
            </p:nvSpPr>
            <p:spPr>
              <a:xfrm>
                <a:off x="798397" y="1418923"/>
                <a:ext cx="8209106" cy="563872"/>
              </a:xfrm>
              <a:prstGeom prst="rect">
                <a:avLst/>
              </a:prstGeom>
              <a:blipFill>
                <a:blip r:embed="rId3"/>
                <a:stretch>
                  <a:fillRect/>
                </a:stretch>
              </a:blipFill>
            </p:spPr>
            <p:txBody>
              <a:bodyPr/>
              <a:lstStyle/>
              <a:p>
                <a:r>
                  <a:rPr lang="en-US">
                    <a:noFill/>
                  </a:rPr>
                  <a:t> </a:t>
                </a:r>
              </a:p>
            </p:txBody>
          </p:sp>
        </mc:Fallback>
      </mc:AlternateContent>
      <p:sp>
        <p:nvSpPr>
          <p:cNvPr id="27" name="Rectangle 26">
            <a:extLst>
              <a:ext uri="{FF2B5EF4-FFF2-40B4-BE49-F238E27FC236}">
                <a16:creationId xmlns:a16="http://schemas.microsoft.com/office/drawing/2014/main" id="{C9AB3FEA-076C-4071-A5BF-A089C21F739F}"/>
              </a:ext>
            </a:extLst>
          </p:cNvPr>
          <p:cNvSpPr/>
          <p:nvPr/>
        </p:nvSpPr>
        <p:spPr>
          <a:xfrm>
            <a:off x="10151087" y="4309807"/>
            <a:ext cx="1675074" cy="584775"/>
          </a:xfrm>
          <a:prstGeom prst="rect">
            <a:avLst/>
          </a:prstGeom>
        </p:spPr>
        <p:txBody>
          <a:bodyPr wrap="none">
            <a:spAutoFit/>
          </a:bodyPr>
          <a:lstStyle/>
          <a:p>
            <a:r>
              <a:rPr lang="en-US" sz="3200" dirty="0">
                <a:solidFill>
                  <a:schemeClr val="bg1"/>
                </a:solidFill>
                <a:highlight>
                  <a:srgbClr val="00A78B"/>
                </a:highlight>
              </a:rPr>
              <a:t>Accuracy</a:t>
            </a:r>
          </a:p>
        </p:txBody>
      </p:sp>
      <p:pic>
        <p:nvPicPr>
          <p:cNvPr id="35" name="Picture 34">
            <a:extLst>
              <a:ext uri="{FF2B5EF4-FFF2-40B4-BE49-F238E27FC236}">
                <a16:creationId xmlns:a16="http://schemas.microsoft.com/office/drawing/2014/main" id="{E0FA8ED9-B5B0-462C-BB0D-8C4827F4A738}"/>
              </a:ext>
            </a:extLst>
          </p:cNvPr>
          <p:cNvPicPr>
            <a:picLocks noChangeAspect="1"/>
          </p:cNvPicPr>
          <p:nvPr/>
        </p:nvPicPr>
        <p:blipFill>
          <a:blip r:embed="rId4"/>
          <a:stretch>
            <a:fillRect/>
          </a:stretch>
        </p:blipFill>
        <p:spPr>
          <a:xfrm>
            <a:off x="9687703" y="4350397"/>
            <a:ext cx="442436" cy="455604"/>
          </a:xfrm>
          <a:prstGeom prst="rect">
            <a:avLst/>
          </a:prstGeom>
        </p:spPr>
      </p:pic>
      <p:sp>
        <p:nvSpPr>
          <p:cNvPr id="50" name="Rectangle 49">
            <a:extLst>
              <a:ext uri="{FF2B5EF4-FFF2-40B4-BE49-F238E27FC236}">
                <a16:creationId xmlns:a16="http://schemas.microsoft.com/office/drawing/2014/main" id="{0EAFECBD-1020-4B49-8D0C-9604A283139F}"/>
              </a:ext>
            </a:extLst>
          </p:cNvPr>
          <p:cNvSpPr/>
          <p:nvPr/>
        </p:nvSpPr>
        <p:spPr>
          <a:xfrm>
            <a:off x="10103285" y="2940617"/>
            <a:ext cx="2010424" cy="1061829"/>
          </a:xfrm>
          <a:prstGeom prst="rect">
            <a:avLst/>
          </a:prstGeom>
          <a:ln>
            <a:solidFill>
              <a:schemeClr val="accent5">
                <a:lumMod val="75000"/>
              </a:schemeClr>
            </a:solidFill>
          </a:ln>
        </p:spPr>
        <p:txBody>
          <a:bodyPr wrap="square">
            <a:spAutoFit/>
          </a:bodyPr>
          <a:lstStyle/>
          <a:p>
            <a:r>
              <a:rPr lang="en-US" sz="2100" dirty="0">
                <a:solidFill>
                  <a:srgbClr val="002060"/>
                </a:solidFill>
              </a:rPr>
              <a:t>No harm to query accuracy,</a:t>
            </a:r>
          </a:p>
          <a:p>
            <a:r>
              <a:rPr lang="en-US" sz="2100" dirty="0">
                <a:solidFill>
                  <a:srgbClr val="002060"/>
                </a:solidFill>
              </a:rPr>
              <a:t>but less speedup</a:t>
            </a:r>
          </a:p>
        </p:txBody>
      </p:sp>
      <p:pic>
        <p:nvPicPr>
          <p:cNvPr id="51" name="Picture 50">
            <a:extLst>
              <a:ext uri="{FF2B5EF4-FFF2-40B4-BE49-F238E27FC236}">
                <a16:creationId xmlns:a16="http://schemas.microsoft.com/office/drawing/2014/main" id="{C872E9D6-0375-434B-B47A-D0598347181D}"/>
              </a:ext>
            </a:extLst>
          </p:cNvPr>
          <p:cNvPicPr>
            <a:picLocks noChangeAspect="1"/>
          </p:cNvPicPr>
          <p:nvPr/>
        </p:nvPicPr>
        <p:blipFill>
          <a:blip r:embed="rId4"/>
          <a:stretch>
            <a:fillRect/>
          </a:stretch>
        </p:blipFill>
        <p:spPr>
          <a:xfrm>
            <a:off x="9632147" y="3250669"/>
            <a:ext cx="442436" cy="455604"/>
          </a:xfrm>
          <a:prstGeom prst="rect">
            <a:avLst/>
          </a:prstGeom>
        </p:spPr>
      </p:pic>
      <p:grpSp>
        <p:nvGrpSpPr>
          <p:cNvPr id="69" name="Group 68">
            <a:extLst>
              <a:ext uri="{FF2B5EF4-FFF2-40B4-BE49-F238E27FC236}">
                <a16:creationId xmlns:a16="http://schemas.microsoft.com/office/drawing/2014/main" id="{C8BE1C9D-1FFA-4206-B3CE-DE960AACE863}"/>
              </a:ext>
            </a:extLst>
          </p:cNvPr>
          <p:cNvGrpSpPr/>
          <p:nvPr/>
        </p:nvGrpSpPr>
        <p:grpSpPr>
          <a:xfrm>
            <a:off x="915170" y="5313829"/>
            <a:ext cx="1180062" cy="881989"/>
            <a:chOff x="1093902" y="3081135"/>
            <a:chExt cx="1001904" cy="671981"/>
          </a:xfrm>
        </p:grpSpPr>
        <p:pic>
          <p:nvPicPr>
            <p:cNvPr id="70" name="Picture 69">
              <a:extLst>
                <a:ext uri="{FF2B5EF4-FFF2-40B4-BE49-F238E27FC236}">
                  <a16:creationId xmlns:a16="http://schemas.microsoft.com/office/drawing/2014/main" id="{12E0866A-D2B8-407C-AA4A-0CAAF1AF13E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93902" y="3081135"/>
              <a:ext cx="653032" cy="387040"/>
            </a:xfrm>
            <a:prstGeom prst="rect">
              <a:avLst/>
            </a:prstGeom>
          </p:spPr>
        </p:pic>
        <p:pic>
          <p:nvPicPr>
            <p:cNvPr id="71" name="Picture 70">
              <a:extLst>
                <a:ext uri="{FF2B5EF4-FFF2-40B4-BE49-F238E27FC236}">
                  <a16:creationId xmlns:a16="http://schemas.microsoft.com/office/drawing/2014/main" id="{B8911258-AB15-4BBC-BD6D-DC0263BDC38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459107" y="3236477"/>
              <a:ext cx="636699" cy="387040"/>
            </a:xfrm>
            <a:prstGeom prst="rect">
              <a:avLst/>
            </a:prstGeom>
          </p:spPr>
        </p:pic>
        <p:pic>
          <p:nvPicPr>
            <p:cNvPr id="72" name="Picture 71">
              <a:extLst>
                <a:ext uri="{FF2B5EF4-FFF2-40B4-BE49-F238E27FC236}">
                  <a16:creationId xmlns:a16="http://schemas.microsoft.com/office/drawing/2014/main" id="{5D269D0B-1596-4A38-A2CB-402E7C2D737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244312" y="3410896"/>
              <a:ext cx="606404" cy="342220"/>
            </a:xfrm>
            <a:prstGeom prst="rect">
              <a:avLst/>
            </a:prstGeom>
          </p:spPr>
        </p:pic>
        <p:pic>
          <p:nvPicPr>
            <p:cNvPr id="73" name="Picture 72">
              <a:extLst>
                <a:ext uri="{FF2B5EF4-FFF2-40B4-BE49-F238E27FC236}">
                  <a16:creationId xmlns:a16="http://schemas.microsoft.com/office/drawing/2014/main" id="{CB79954E-F635-4F08-BDBA-A604A8CA32B3}"/>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363861" y="3133786"/>
              <a:ext cx="486855" cy="448220"/>
            </a:xfrm>
            <a:prstGeom prst="rect">
              <a:avLst/>
            </a:prstGeom>
          </p:spPr>
        </p:pic>
      </p:grpSp>
      <p:grpSp>
        <p:nvGrpSpPr>
          <p:cNvPr id="74" name="Group 73">
            <a:extLst>
              <a:ext uri="{FF2B5EF4-FFF2-40B4-BE49-F238E27FC236}">
                <a16:creationId xmlns:a16="http://schemas.microsoft.com/office/drawing/2014/main" id="{6DE0D47D-9F99-4AFA-B8EA-A16C5A47A69D}"/>
              </a:ext>
            </a:extLst>
          </p:cNvPr>
          <p:cNvGrpSpPr/>
          <p:nvPr/>
        </p:nvGrpSpPr>
        <p:grpSpPr>
          <a:xfrm>
            <a:off x="736911" y="2085486"/>
            <a:ext cx="1240003" cy="891040"/>
            <a:chOff x="736911" y="2085486"/>
            <a:chExt cx="1240003" cy="891040"/>
          </a:xfrm>
        </p:grpSpPr>
        <p:pic>
          <p:nvPicPr>
            <p:cNvPr id="75" name="Picture 2" descr="Image result for orange">
              <a:extLst>
                <a:ext uri="{FF2B5EF4-FFF2-40B4-BE49-F238E27FC236}">
                  <a16:creationId xmlns:a16="http://schemas.microsoft.com/office/drawing/2014/main" id="{BA294E98-FB89-484C-B34E-4658C9D87C85}"/>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736911" y="2085486"/>
              <a:ext cx="934825" cy="701119"/>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4" descr="Image result for orange">
              <a:extLst>
                <a:ext uri="{FF2B5EF4-FFF2-40B4-BE49-F238E27FC236}">
                  <a16:creationId xmlns:a16="http://schemas.microsoft.com/office/drawing/2014/main" id="{4C80A2D9-EC54-4DDE-9A2A-1912CDBBC0AB}"/>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915170" y="2463231"/>
              <a:ext cx="810846" cy="504804"/>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a:extLst>
                <a:ext uri="{FF2B5EF4-FFF2-40B4-BE49-F238E27FC236}">
                  <a16:creationId xmlns:a16="http://schemas.microsoft.com/office/drawing/2014/main" id="{602F5D0B-BDC4-4BD5-92DB-8FBBF8569E83}"/>
                </a:ext>
              </a:extLst>
            </p:cNvPr>
            <p:cNvPicPr>
              <a:picLocks noChangeAspect="1"/>
            </p:cNvPicPr>
            <p:nvPr/>
          </p:nvPicPr>
          <p:blipFill>
            <a:blip r:embed="rId11"/>
            <a:stretch>
              <a:fillRect/>
            </a:stretch>
          </p:blipFill>
          <p:spPr>
            <a:xfrm>
              <a:off x="1311716" y="2362355"/>
              <a:ext cx="665198" cy="614171"/>
            </a:xfrm>
            <a:prstGeom prst="rect">
              <a:avLst/>
            </a:prstGeom>
          </p:spPr>
        </p:pic>
      </p:grpSp>
      <p:grpSp>
        <p:nvGrpSpPr>
          <p:cNvPr id="84" name="Group 83">
            <a:extLst>
              <a:ext uri="{FF2B5EF4-FFF2-40B4-BE49-F238E27FC236}">
                <a16:creationId xmlns:a16="http://schemas.microsoft.com/office/drawing/2014/main" id="{764FE8ED-98FA-4B7E-874E-6D99890747CD}"/>
              </a:ext>
            </a:extLst>
          </p:cNvPr>
          <p:cNvGrpSpPr/>
          <p:nvPr/>
        </p:nvGrpSpPr>
        <p:grpSpPr>
          <a:xfrm>
            <a:off x="929815" y="3031432"/>
            <a:ext cx="1180062" cy="881989"/>
            <a:chOff x="1093902" y="3081135"/>
            <a:chExt cx="1001904" cy="671981"/>
          </a:xfrm>
        </p:grpSpPr>
        <p:pic>
          <p:nvPicPr>
            <p:cNvPr id="85" name="Picture 84">
              <a:extLst>
                <a:ext uri="{FF2B5EF4-FFF2-40B4-BE49-F238E27FC236}">
                  <a16:creationId xmlns:a16="http://schemas.microsoft.com/office/drawing/2014/main" id="{831DA810-C031-4E14-987F-60B74A57A75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93902" y="3081135"/>
              <a:ext cx="653032" cy="387040"/>
            </a:xfrm>
            <a:prstGeom prst="rect">
              <a:avLst/>
            </a:prstGeom>
          </p:spPr>
        </p:pic>
        <p:pic>
          <p:nvPicPr>
            <p:cNvPr id="86" name="Picture 85">
              <a:extLst>
                <a:ext uri="{FF2B5EF4-FFF2-40B4-BE49-F238E27FC236}">
                  <a16:creationId xmlns:a16="http://schemas.microsoft.com/office/drawing/2014/main" id="{B15AC6F8-9477-45B9-9D92-3F6422D55E2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459107" y="3236477"/>
              <a:ext cx="636699" cy="387040"/>
            </a:xfrm>
            <a:prstGeom prst="rect">
              <a:avLst/>
            </a:prstGeom>
          </p:spPr>
        </p:pic>
        <p:pic>
          <p:nvPicPr>
            <p:cNvPr id="87" name="Picture 86">
              <a:extLst>
                <a:ext uri="{FF2B5EF4-FFF2-40B4-BE49-F238E27FC236}">
                  <a16:creationId xmlns:a16="http://schemas.microsoft.com/office/drawing/2014/main" id="{7F11AFCD-486D-45A2-85D0-63AC6635228C}"/>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244312" y="3410896"/>
              <a:ext cx="606404" cy="342220"/>
            </a:xfrm>
            <a:prstGeom prst="rect">
              <a:avLst/>
            </a:prstGeom>
          </p:spPr>
        </p:pic>
        <p:pic>
          <p:nvPicPr>
            <p:cNvPr id="88" name="Picture 87">
              <a:extLst>
                <a:ext uri="{FF2B5EF4-FFF2-40B4-BE49-F238E27FC236}">
                  <a16:creationId xmlns:a16="http://schemas.microsoft.com/office/drawing/2014/main" id="{73D3E14D-36D1-42D3-9B02-21D9FC096F1B}"/>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363861" y="3133786"/>
              <a:ext cx="486855" cy="448220"/>
            </a:xfrm>
            <a:prstGeom prst="rect">
              <a:avLst/>
            </a:prstGeom>
          </p:spPr>
        </p:pic>
      </p:grpSp>
      <p:grpSp>
        <p:nvGrpSpPr>
          <p:cNvPr id="89" name="Group 88">
            <a:extLst>
              <a:ext uri="{FF2B5EF4-FFF2-40B4-BE49-F238E27FC236}">
                <a16:creationId xmlns:a16="http://schemas.microsoft.com/office/drawing/2014/main" id="{461748AD-12B7-4F24-B2B1-A2CD26256251}"/>
              </a:ext>
            </a:extLst>
          </p:cNvPr>
          <p:cNvGrpSpPr/>
          <p:nvPr/>
        </p:nvGrpSpPr>
        <p:grpSpPr>
          <a:xfrm>
            <a:off x="736911" y="4140652"/>
            <a:ext cx="1240003" cy="891040"/>
            <a:chOff x="736911" y="2085486"/>
            <a:chExt cx="1240003" cy="891040"/>
          </a:xfrm>
        </p:grpSpPr>
        <p:pic>
          <p:nvPicPr>
            <p:cNvPr id="90" name="Picture 2" descr="Image result for orange">
              <a:extLst>
                <a:ext uri="{FF2B5EF4-FFF2-40B4-BE49-F238E27FC236}">
                  <a16:creationId xmlns:a16="http://schemas.microsoft.com/office/drawing/2014/main" id="{A4F97E3D-E1C1-48C5-BD6D-3DBEE2DA037C}"/>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736911" y="2085486"/>
              <a:ext cx="934825" cy="701119"/>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4" descr="Image result for orange">
              <a:extLst>
                <a:ext uri="{FF2B5EF4-FFF2-40B4-BE49-F238E27FC236}">
                  <a16:creationId xmlns:a16="http://schemas.microsoft.com/office/drawing/2014/main" id="{C47E4FEF-2A79-4A87-9F0E-4D786CE50009}"/>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915170" y="2463231"/>
              <a:ext cx="810846" cy="504804"/>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91">
              <a:extLst>
                <a:ext uri="{FF2B5EF4-FFF2-40B4-BE49-F238E27FC236}">
                  <a16:creationId xmlns:a16="http://schemas.microsoft.com/office/drawing/2014/main" id="{E68DC4DE-B2ED-47E7-8B67-E049EF52FD21}"/>
                </a:ext>
              </a:extLst>
            </p:cNvPr>
            <p:cNvPicPr>
              <a:picLocks noChangeAspect="1"/>
            </p:cNvPicPr>
            <p:nvPr/>
          </p:nvPicPr>
          <p:blipFill>
            <a:blip r:embed="rId11"/>
            <a:stretch>
              <a:fillRect/>
            </a:stretch>
          </p:blipFill>
          <p:spPr>
            <a:xfrm>
              <a:off x="1311716" y="2362355"/>
              <a:ext cx="665198" cy="614171"/>
            </a:xfrm>
            <a:prstGeom prst="rect">
              <a:avLst/>
            </a:prstGeom>
          </p:spPr>
        </p:pic>
      </p:grpSp>
      <p:sp>
        <p:nvSpPr>
          <p:cNvPr id="100" name="Rectangle 99">
            <a:extLst>
              <a:ext uri="{FF2B5EF4-FFF2-40B4-BE49-F238E27FC236}">
                <a16:creationId xmlns:a16="http://schemas.microsoft.com/office/drawing/2014/main" id="{94342F35-522B-4815-8AEF-F10C70272E74}"/>
              </a:ext>
            </a:extLst>
          </p:cNvPr>
          <p:cNvSpPr/>
          <p:nvPr/>
        </p:nvSpPr>
        <p:spPr>
          <a:xfrm>
            <a:off x="4041144" y="4894582"/>
            <a:ext cx="3278333" cy="584775"/>
          </a:xfrm>
          <a:prstGeom prst="rect">
            <a:avLst/>
          </a:prstGeom>
        </p:spPr>
        <p:txBody>
          <a:bodyPr wrap="square">
            <a:spAutoFit/>
          </a:bodyPr>
          <a:lstStyle/>
          <a:p>
            <a:r>
              <a:rPr lang="en-US" sz="3200" dirty="0">
                <a:solidFill>
                  <a:schemeClr val="bg1"/>
                </a:solidFill>
                <a:highlight>
                  <a:srgbClr val="800080"/>
                </a:highlight>
              </a:rPr>
              <a:t>Data reduction</a:t>
            </a:r>
          </a:p>
        </p:txBody>
      </p:sp>
      <p:sp>
        <p:nvSpPr>
          <p:cNvPr id="102" name="Rectangle 101">
            <a:extLst>
              <a:ext uri="{FF2B5EF4-FFF2-40B4-BE49-F238E27FC236}">
                <a16:creationId xmlns:a16="http://schemas.microsoft.com/office/drawing/2014/main" id="{8894ED96-1CCD-40E0-96A4-1E7405230486}"/>
              </a:ext>
            </a:extLst>
          </p:cNvPr>
          <p:cNvSpPr/>
          <p:nvPr/>
        </p:nvSpPr>
        <p:spPr>
          <a:xfrm>
            <a:off x="7885492" y="5422598"/>
            <a:ext cx="1907638" cy="461665"/>
          </a:xfrm>
          <a:prstGeom prst="rect">
            <a:avLst/>
          </a:prstGeom>
        </p:spPr>
        <p:txBody>
          <a:bodyPr wrap="none">
            <a:spAutoFit/>
          </a:bodyPr>
          <a:lstStyle/>
          <a:p>
            <a:r>
              <a:rPr lang="en-US" sz="2400" dirty="0">
                <a:solidFill>
                  <a:srgbClr val="C00000"/>
                </a:solidFill>
              </a:rPr>
              <a:t>True Negative</a:t>
            </a:r>
          </a:p>
        </p:txBody>
      </p:sp>
      <p:cxnSp>
        <p:nvCxnSpPr>
          <p:cNvPr id="78" name="Straight Arrow Connector 77">
            <a:extLst>
              <a:ext uri="{FF2B5EF4-FFF2-40B4-BE49-F238E27FC236}">
                <a16:creationId xmlns:a16="http://schemas.microsoft.com/office/drawing/2014/main" id="{60574994-12D0-4A76-96FF-8AAD9F9E7CB1}"/>
              </a:ext>
            </a:extLst>
          </p:cNvPr>
          <p:cNvCxnSpPr>
            <a:cxnSpLocks/>
          </p:cNvCxnSpPr>
          <p:nvPr/>
        </p:nvCxnSpPr>
        <p:spPr>
          <a:xfrm flipV="1">
            <a:off x="1895971" y="2732877"/>
            <a:ext cx="15383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9" name="Picture 4" descr="Image result for check">
            <a:extLst>
              <a:ext uri="{FF2B5EF4-FFF2-40B4-BE49-F238E27FC236}">
                <a16:creationId xmlns:a16="http://schemas.microsoft.com/office/drawing/2014/main" id="{7D705DF9-C2EC-4D78-92A7-E22D3D3D1845}"/>
              </a:ext>
            </a:extLst>
          </p:cNvPr>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2222006" y="2399939"/>
            <a:ext cx="725005" cy="647796"/>
          </a:xfrm>
          <a:prstGeom prst="rect">
            <a:avLst/>
          </a:prstGeom>
          <a:noFill/>
          <a:extLst>
            <a:ext uri="{909E8E84-426E-40DD-AFC4-6F175D3DCCD1}">
              <a14:hiddenFill xmlns:a14="http://schemas.microsoft.com/office/drawing/2010/main">
                <a:solidFill>
                  <a:srgbClr val="FFFFFF"/>
                </a:solidFill>
              </a14:hiddenFill>
            </a:ext>
          </a:extLst>
        </p:spPr>
      </p:pic>
      <p:cxnSp>
        <p:nvCxnSpPr>
          <p:cNvPr id="80" name="Straight Arrow Connector 79">
            <a:extLst>
              <a:ext uri="{FF2B5EF4-FFF2-40B4-BE49-F238E27FC236}">
                <a16:creationId xmlns:a16="http://schemas.microsoft.com/office/drawing/2014/main" id="{A6D582CE-CAD8-439C-A5BA-7FA4C02D6771}"/>
              </a:ext>
            </a:extLst>
          </p:cNvPr>
          <p:cNvCxnSpPr>
            <a:cxnSpLocks/>
          </p:cNvCxnSpPr>
          <p:nvPr/>
        </p:nvCxnSpPr>
        <p:spPr>
          <a:xfrm>
            <a:off x="3497281" y="2732876"/>
            <a:ext cx="42522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1" name="Picture 4" descr="Image result for check">
            <a:extLst>
              <a:ext uri="{FF2B5EF4-FFF2-40B4-BE49-F238E27FC236}">
                <a16:creationId xmlns:a16="http://schemas.microsoft.com/office/drawing/2014/main" id="{743894DB-4890-4A96-93A9-8D1A760EF418}"/>
              </a:ext>
            </a:extLst>
          </p:cNvPr>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5915044" y="2391735"/>
            <a:ext cx="725005" cy="647796"/>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a:extLst>
              <a:ext uri="{FF2B5EF4-FFF2-40B4-BE49-F238E27FC236}">
                <a16:creationId xmlns:a16="http://schemas.microsoft.com/office/drawing/2014/main" id="{C0FA469A-E0E1-4B7C-A9DF-DE8DE1DADC28}"/>
              </a:ext>
            </a:extLst>
          </p:cNvPr>
          <p:cNvSpPr/>
          <p:nvPr/>
        </p:nvSpPr>
        <p:spPr>
          <a:xfrm>
            <a:off x="7950799" y="2318097"/>
            <a:ext cx="1777025" cy="461665"/>
          </a:xfrm>
          <a:prstGeom prst="rect">
            <a:avLst/>
          </a:prstGeom>
        </p:spPr>
        <p:txBody>
          <a:bodyPr wrap="none">
            <a:spAutoFit/>
          </a:bodyPr>
          <a:lstStyle/>
          <a:p>
            <a:r>
              <a:rPr lang="en-US" sz="2400" dirty="0">
                <a:solidFill>
                  <a:schemeClr val="accent6">
                    <a:lumMod val="75000"/>
                  </a:schemeClr>
                </a:solidFill>
              </a:rPr>
              <a:t>True Positive</a:t>
            </a:r>
          </a:p>
        </p:txBody>
      </p:sp>
      <p:sp>
        <p:nvSpPr>
          <p:cNvPr id="49" name="Rectangle 48">
            <a:extLst>
              <a:ext uri="{FF2B5EF4-FFF2-40B4-BE49-F238E27FC236}">
                <a16:creationId xmlns:a16="http://schemas.microsoft.com/office/drawing/2014/main" id="{A1710DB5-371F-4FC1-88E7-0BCEFB08F18A}"/>
              </a:ext>
            </a:extLst>
          </p:cNvPr>
          <p:cNvSpPr/>
          <p:nvPr/>
        </p:nvSpPr>
        <p:spPr>
          <a:xfrm>
            <a:off x="7915725" y="3238821"/>
            <a:ext cx="1847172" cy="461665"/>
          </a:xfrm>
          <a:prstGeom prst="rect">
            <a:avLst/>
          </a:prstGeom>
        </p:spPr>
        <p:txBody>
          <a:bodyPr wrap="none">
            <a:spAutoFit/>
          </a:bodyPr>
          <a:lstStyle/>
          <a:p>
            <a:r>
              <a:rPr lang="en-US" sz="2400" dirty="0">
                <a:solidFill>
                  <a:schemeClr val="accent6">
                    <a:lumMod val="75000"/>
                  </a:schemeClr>
                </a:solidFill>
              </a:rPr>
              <a:t>False Positive</a:t>
            </a:r>
          </a:p>
        </p:txBody>
      </p:sp>
      <p:cxnSp>
        <p:nvCxnSpPr>
          <p:cNvPr id="93" name="Straight Arrow Connector 92">
            <a:extLst>
              <a:ext uri="{FF2B5EF4-FFF2-40B4-BE49-F238E27FC236}">
                <a16:creationId xmlns:a16="http://schemas.microsoft.com/office/drawing/2014/main" id="{92A661B4-C887-46EB-9D25-D43424F6D96C}"/>
              </a:ext>
            </a:extLst>
          </p:cNvPr>
          <p:cNvCxnSpPr>
            <a:cxnSpLocks/>
          </p:cNvCxnSpPr>
          <p:nvPr/>
        </p:nvCxnSpPr>
        <p:spPr>
          <a:xfrm flipV="1">
            <a:off x="1892868" y="3494310"/>
            <a:ext cx="15383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4" name="Picture 4" descr="Image result for check">
            <a:extLst>
              <a:ext uri="{FF2B5EF4-FFF2-40B4-BE49-F238E27FC236}">
                <a16:creationId xmlns:a16="http://schemas.microsoft.com/office/drawing/2014/main" id="{C2454EE0-23A0-46CF-8548-A90812B11CDE}"/>
              </a:ext>
            </a:extLst>
          </p:cNvPr>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2218903" y="3161372"/>
            <a:ext cx="725005" cy="647796"/>
          </a:xfrm>
          <a:prstGeom prst="rect">
            <a:avLst/>
          </a:prstGeom>
          <a:noFill/>
          <a:extLst>
            <a:ext uri="{909E8E84-426E-40DD-AFC4-6F175D3DCCD1}">
              <a14:hiddenFill xmlns:a14="http://schemas.microsoft.com/office/drawing/2010/main">
                <a:solidFill>
                  <a:srgbClr val="FFFFFF"/>
                </a:solidFill>
              </a14:hiddenFill>
            </a:ext>
          </a:extLst>
        </p:spPr>
      </p:pic>
      <p:cxnSp>
        <p:nvCxnSpPr>
          <p:cNvPr id="95" name="Straight Arrow Connector 94">
            <a:extLst>
              <a:ext uri="{FF2B5EF4-FFF2-40B4-BE49-F238E27FC236}">
                <a16:creationId xmlns:a16="http://schemas.microsoft.com/office/drawing/2014/main" id="{35504494-9C7B-4D16-9CEB-C079F57443B7}"/>
              </a:ext>
            </a:extLst>
          </p:cNvPr>
          <p:cNvCxnSpPr>
            <a:cxnSpLocks/>
          </p:cNvCxnSpPr>
          <p:nvPr/>
        </p:nvCxnSpPr>
        <p:spPr>
          <a:xfrm>
            <a:off x="3494178" y="3494309"/>
            <a:ext cx="42522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6" name="Picture 2" descr="Image result for cross wrong">
            <a:extLst>
              <a:ext uri="{FF2B5EF4-FFF2-40B4-BE49-F238E27FC236}">
                <a16:creationId xmlns:a16="http://schemas.microsoft.com/office/drawing/2014/main" id="{B3241B5B-1E86-4225-AEC6-8CE17DAA9FC6}"/>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6055654" y="3085296"/>
            <a:ext cx="725005" cy="647796"/>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D2EF17BA-681D-4635-B737-400CA719961D}"/>
              </a:ext>
            </a:extLst>
          </p:cNvPr>
          <p:cNvSpPr/>
          <p:nvPr/>
        </p:nvSpPr>
        <p:spPr>
          <a:xfrm>
            <a:off x="7850418" y="4331073"/>
            <a:ext cx="1977786" cy="461665"/>
          </a:xfrm>
          <a:prstGeom prst="rect">
            <a:avLst/>
          </a:prstGeom>
        </p:spPr>
        <p:txBody>
          <a:bodyPr wrap="none">
            <a:spAutoFit/>
          </a:bodyPr>
          <a:lstStyle/>
          <a:p>
            <a:r>
              <a:rPr lang="en-US" sz="2400" dirty="0">
                <a:solidFill>
                  <a:srgbClr val="C00000"/>
                </a:solidFill>
              </a:rPr>
              <a:t>False Negative</a:t>
            </a:r>
          </a:p>
        </p:txBody>
      </p:sp>
      <p:cxnSp>
        <p:nvCxnSpPr>
          <p:cNvPr id="82" name="Straight Arrow Connector 81">
            <a:extLst>
              <a:ext uri="{FF2B5EF4-FFF2-40B4-BE49-F238E27FC236}">
                <a16:creationId xmlns:a16="http://schemas.microsoft.com/office/drawing/2014/main" id="{2165C11C-6071-44C8-A57B-098BDC34A3C5}"/>
              </a:ext>
            </a:extLst>
          </p:cNvPr>
          <p:cNvCxnSpPr>
            <a:cxnSpLocks/>
          </p:cNvCxnSpPr>
          <p:nvPr/>
        </p:nvCxnSpPr>
        <p:spPr>
          <a:xfrm flipV="1">
            <a:off x="1883290" y="4635977"/>
            <a:ext cx="15918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3" name="Picture 2" descr="Image result for cross wrong">
            <a:extLst>
              <a:ext uri="{FF2B5EF4-FFF2-40B4-BE49-F238E27FC236}">
                <a16:creationId xmlns:a16="http://schemas.microsoft.com/office/drawing/2014/main" id="{4CB93D6E-5E8E-4086-BDD4-8750F205A75E}"/>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2282424" y="4186149"/>
            <a:ext cx="725005" cy="647796"/>
          </a:xfrm>
          <a:prstGeom prst="rect">
            <a:avLst/>
          </a:prstGeom>
          <a:noFill/>
          <a:extLst>
            <a:ext uri="{909E8E84-426E-40DD-AFC4-6F175D3DCCD1}">
              <a14:hiddenFill xmlns:a14="http://schemas.microsoft.com/office/drawing/2010/main">
                <a:solidFill>
                  <a:srgbClr val="FFFFFF"/>
                </a:solidFill>
              </a14:hiddenFill>
            </a:ext>
          </a:extLst>
        </p:spPr>
      </p:pic>
      <p:cxnSp>
        <p:nvCxnSpPr>
          <p:cNvPr id="98" name="Straight Arrow Connector 97">
            <a:extLst>
              <a:ext uri="{FF2B5EF4-FFF2-40B4-BE49-F238E27FC236}">
                <a16:creationId xmlns:a16="http://schemas.microsoft.com/office/drawing/2014/main" id="{2C0127BC-337E-4886-BE7C-4B3A2CE766D2}"/>
              </a:ext>
            </a:extLst>
          </p:cNvPr>
          <p:cNvCxnSpPr>
            <a:cxnSpLocks/>
          </p:cNvCxnSpPr>
          <p:nvPr/>
        </p:nvCxnSpPr>
        <p:spPr>
          <a:xfrm flipV="1">
            <a:off x="1883290" y="5750657"/>
            <a:ext cx="15918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9" name="Picture 2" descr="Image result for cross wrong">
            <a:extLst>
              <a:ext uri="{FF2B5EF4-FFF2-40B4-BE49-F238E27FC236}">
                <a16:creationId xmlns:a16="http://schemas.microsoft.com/office/drawing/2014/main" id="{39F852A9-7994-4D69-ADF4-BD594AA94C5C}"/>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2282424" y="5300829"/>
            <a:ext cx="725005" cy="647796"/>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a:extLst>
              <a:ext uri="{FF2B5EF4-FFF2-40B4-BE49-F238E27FC236}">
                <a16:creationId xmlns:a16="http://schemas.microsoft.com/office/drawing/2014/main" id="{5F237BEC-EB9C-4E19-9CD8-2BAA69F159B2}"/>
              </a:ext>
            </a:extLst>
          </p:cNvPr>
          <p:cNvSpPr/>
          <p:nvPr/>
        </p:nvSpPr>
        <p:spPr>
          <a:xfrm>
            <a:off x="2499527" y="2019706"/>
            <a:ext cx="2282548" cy="523220"/>
          </a:xfrm>
          <a:prstGeom prst="rect">
            <a:avLst/>
          </a:prstGeom>
        </p:spPr>
        <p:txBody>
          <a:bodyPr wrap="none">
            <a:spAutoFit/>
          </a:bodyPr>
          <a:lstStyle/>
          <a:p>
            <a:r>
              <a:rPr lang="en-US" sz="2800" dirty="0">
                <a:solidFill>
                  <a:schemeClr val="bg1"/>
                </a:solidFill>
                <a:highlight>
                  <a:srgbClr val="808000"/>
                </a:highlight>
              </a:rPr>
              <a:t>Execution cost</a:t>
            </a:r>
          </a:p>
        </p:txBody>
      </p:sp>
    </p:spTree>
    <p:extLst>
      <p:ext uri="{BB962C8B-B14F-4D97-AF65-F5344CB8AC3E}">
        <p14:creationId xmlns:p14="http://schemas.microsoft.com/office/powerpoint/2010/main" val="306992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nodeType="afterEffect">
                                  <p:stCondLst>
                                    <p:cond delay="0"/>
                                  </p:stCondLst>
                                  <p:childTnLst>
                                    <p:animMotion origin="layout" path="M 2.08333E-6 -1.48148E-6 L 0.19453 -0.00046 " pathEditMode="relative" rAng="0" ptsTypes="AA">
                                      <p:cBhvr>
                                        <p:cTn id="9" dur="500" fill="hold"/>
                                        <p:tgtEl>
                                          <p:spTgt spid="74"/>
                                        </p:tgtEl>
                                        <p:attrNameLst>
                                          <p:attrName>ppt_x</p:attrName>
                                          <p:attrName>ppt_y</p:attrName>
                                        </p:attrNameLst>
                                      </p:cBhvr>
                                      <p:rCtr x="9727" y="-23"/>
                                    </p:animMotion>
                                  </p:childTnLst>
                                </p:cTn>
                              </p:par>
                              <p:par>
                                <p:cTn id="10" presetID="1" presetClass="entr" presetSubtype="0" fill="hold" nodeType="withEffect">
                                  <p:stCondLst>
                                    <p:cond delay="0"/>
                                  </p:stCondLst>
                                  <p:childTnLst>
                                    <p:set>
                                      <p:cBhvr>
                                        <p:cTn id="11" dur="1" fill="hold">
                                          <p:stCondLst>
                                            <p:cond delay="0"/>
                                          </p:stCondLst>
                                        </p:cTn>
                                        <p:tgtEl>
                                          <p:spTgt spid="78"/>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79"/>
                                        </p:tgtEl>
                                        <p:attrNameLst>
                                          <p:attrName>style.visibility</p:attrName>
                                        </p:attrNameLst>
                                      </p:cBhvr>
                                      <p:to>
                                        <p:strVal val="visible"/>
                                      </p:to>
                                    </p:set>
                                  </p:childTnLst>
                                </p:cTn>
                              </p:par>
                            </p:childTnLst>
                          </p:cTn>
                        </p:par>
                        <p:par>
                          <p:cTn id="15" fill="hold">
                            <p:stCondLst>
                              <p:cond delay="500"/>
                            </p:stCondLst>
                            <p:childTnLst>
                              <p:par>
                                <p:cTn id="16" presetID="42" presetClass="path" presetSubtype="0" accel="50000" decel="50000" fill="hold" nodeType="afterEffect">
                                  <p:stCondLst>
                                    <p:cond delay="0"/>
                                  </p:stCondLst>
                                  <p:childTnLst>
                                    <p:animMotion origin="layout" path="M 0.19453 -0.00046 L 0.4888 -0.00046 " pathEditMode="relative" rAng="0" ptsTypes="AA">
                                      <p:cBhvr>
                                        <p:cTn id="17" dur="1500" fill="hold"/>
                                        <p:tgtEl>
                                          <p:spTgt spid="74"/>
                                        </p:tgtEl>
                                        <p:attrNameLst>
                                          <p:attrName>ppt_x</p:attrName>
                                          <p:attrName>ppt_y</p:attrName>
                                        </p:attrNameLst>
                                      </p:cBhvr>
                                      <p:rCtr x="14714" y="0"/>
                                    </p:animMotion>
                                  </p:childTnLst>
                                </p:cTn>
                              </p:par>
                              <p:par>
                                <p:cTn id="18" presetID="1" presetClass="entr" presetSubtype="0" fill="hold" nodeType="withEffect">
                                  <p:stCondLst>
                                    <p:cond delay="0"/>
                                  </p:stCondLst>
                                  <p:childTnLst>
                                    <p:set>
                                      <p:cBhvr>
                                        <p:cTn id="19" dur="1" fill="hold">
                                          <p:stCondLst>
                                            <p:cond delay="0"/>
                                          </p:stCondLst>
                                        </p:cTn>
                                        <p:tgtEl>
                                          <p:spTgt spid="80"/>
                                        </p:tgtEl>
                                        <p:attrNameLst>
                                          <p:attrName>style.visibility</p:attrName>
                                        </p:attrNameLst>
                                      </p:cBhvr>
                                      <p:to>
                                        <p:strVal val="visible"/>
                                      </p:to>
                                    </p:set>
                                  </p:childTnLst>
                                </p:cTn>
                              </p:par>
                            </p:childTnLst>
                          </p:cTn>
                        </p:par>
                        <p:par>
                          <p:cTn id="20" fill="hold">
                            <p:stCondLst>
                              <p:cond delay="2000"/>
                            </p:stCondLst>
                            <p:childTnLst>
                              <p:par>
                                <p:cTn id="21" presetID="1" presetClass="entr" presetSubtype="0" fill="hold" nodeType="after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childTnLst>
                          </p:cTn>
                        </p:par>
                        <p:par>
                          <p:cTn id="23" fill="hold">
                            <p:stCondLst>
                              <p:cond delay="2000"/>
                            </p:stCondLst>
                            <p:childTnLst>
                              <p:par>
                                <p:cTn id="24" presetID="1" presetClass="entr" presetSubtype="0"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84"/>
                                        </p:tgtEl>
                                        <p:attrNameLst>
                                          <p:attrName>style.visibility</p:attrName>
                                        </p:attrNameLst>
                                      </p:cBhvr>
                                      <p:to>
                                        <p:strVal val="visible"/>
                                      </p:to>
                                    </p:set>
                                  </p:childTnLst>
                                </p:cTn>
                              </p:par>
                            </p:childTnLst>
                          </p:cTn>
                        </p:par>
                        <p:par>
                          <p:cTn id="30" fill="hold">
                            <p:stCondLst>
                              <p:cond delay="0"/>
                            </p:stCondLst>
                            <p:childTnLst>
                              <p:par>
                                <p:cTn id="31" presetID="42" presetClass="path" presetSubtype="0" accel="50000" decel="50000" fill="hold" nodeType="afterEffect">
                                  <p:stCondLst>
                                    <p:cond delay="0"/>
                                  </p:stCondLst>
                                  <p:childTnLst>
                                    <p:animMotion origin="layout" path="M 6.25E-7 0 L 0.18112 -0.00255 " pathEditMode="relative" rAng="0" ptsTypes="AA">
                                      <p:cBhvr>
                                        <p:cTn id="32" dur="1000" fill="hold"/>
                                        <p:tgtEl>
                                          <p:spTgt spid="84"/>
                                        </p:tgtEl>
                                        <p:attrNameLst>
                                          <p:attrName>ppt_x</p:attrName>
                                          <p:attrName>ppt_y</p:attrName>
                                        </p:attrNameLst>
                                      </p:cBhvr>
                                      <p:rCtr x="9049" y="-139"/>
                                    </p:animMotion>
                                  </p:childTnLst>
                                </p:cTn>
                              </p:par>
                            </p:childTnLst>
                          </p:cTn>
                        </p:par>
                        <p:par>
                          <p:cTn id="33" fill="hold">
                            <p:stCondLst>
                              <p:cond delay="1000"/>
                            </p:stCondLst>
                            <p:childTnLst>
                              <p:par>
                                <p:cTn id="34" presetID="1" presetClass="entr" presetSubtype="0" fill="hold" nodeType="afterEffect">
                                  <p:stCondLst>
                                    <p:cond delay="0"/>
                                  </p:stCondLst>
                                  <p:childTnLst>
                                    <p:set>
                                      <p:cBhvr>
                                        <p:cTn id="35" dur="1" fill="hold">
                                          <p:stCondLst>
                                            <p:cond delay="0"/>
                                          </p:stCondLst>
                                        </p:cTn>
                                        <p:tgtEl>
                                          <p:spTgt spid="93"/>
                                        </p:tgtEl>
                                        <p:attrNameLst>
                                          <p:attrName>style.visibility</p:attrName>
                                        </p:attrNameLst>
                                      </p:cBhvr>
                                      <p:to>
                                        <p:strVal val="visible"/>
                                      </p:to>
                                    </p:set>
                                  </p:childTnLst>
                                </p:cTn>
                              </p:par>
                            </p:childTnLst>
                          </p:cTn>
                        </p:par>
                        <p:par>
                          <p:cTn id="36" fill="hold">
                            <p:stCondLst>
                              <p:cond delay="1000"/>
                            </p:stCondLst>
                            <p:childTnLst>
                              <p:par>
                                <p:cTn id="37" presetID="1" presetClass="entr" presetSubtype="0" fill="hold" nodeType="afterEffect">
                                  <p:stCondLst>
                                    <p:cond delay="0"/>
                                  </p:stCondLst>
                                  <p:childTnLst>
                                    <p:set>
                                      <p:cBhvr>
                                        <p:cTn id="38" dur="1" fill="hold">
                                          <p:stCondLst>
                                            <p:cond delay="0"/>
                                          </p:stCondLst>
                                        </p:cTn>
                                        <p:tgtEl>
                                          <p:spTgt spid="94"/>
                                        </p:tgtEl>
                                        <p:attrNameLst>
                                          <p:attrName>style.visibility</p:attrName>
                                        </p:attrNameLst>
                                      </p:cBhvr>
                                      <p:to>
                                        <p:strVal val="visible"/>
                                      </p:to>
                                    </p:set>
                                  </p:childTnLst>
                                </p:cTn>
                              </p:par>
                            </p:childTnLst>
                          </p:cTn>
                        </p:par>
                        <p:par>
                          <p:cTn id="39" fill="hold">
                            <p:stCondLst>
                              <p:cond delay="1000"/>
                            </p:stCondLst>
                            <p:childTnLst>
                              <p:par>
                                <p:cTn id="40" presetID="42" presetClass="path" presetSubtype="0" accel="50000" decel="50000" fill="hold" nodeType="afterEffect">
                                  <p:stCondLst>
                                    <p:cond delay="0"/>
                                  </p:stCondLst>
                                  <p:childTnLst>
                                    <p:animMotion origin="layout" path="M 0.18112 -0.00255 L 0.47708 -0.00255 " pathEditMode="relative" rAng="0" ptsTypes="AA">
                                      <p:cBhvr>
                                        <p:cTn id="41" dur="1000" fill="hold"/>
                                        <p:tgtEl>
                                          <p:spTgt spid="84"/>
                                        </p:tgtEl>
                                        <p:attrNameLst>
                                          <p:attrName>ppt_x</p:attrName>
                                          <p:attrName>ppt_y</p:attrName>
                                        </p:attrNameLst>
                                      </p:cBhvr>
                                      <p:rCtr x="14792" y="0"/>
                                    </p:animMotion>
                                  </p:childTnLst>
                                </p:cTn>
                              </p:par>
                              <p:par>
                                <p:cTn id="42" presetID="1" presetClass="entr" presetSubtype="0" fill="hold" nodeType="withEffect">
                                  <p:stCondLst>
                                    <p:cond delay="0"/>
                                  </p:stCondLst>
                                  <p:childTnLst>
                                    <p:set>
                                      <p:cBhvr>
                                        <p:cTn id="43" dur="1" fill="hold">
                                          <p:stCondLst>
                                            <p:cond delay="0"/>
                                          </p:stCondLst>
                                        </p:cTn>
                                        <p:tgtEl>
                                          <p:spTgt spid="95"/>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96"/>
                                        </p:tgtEl>
                                        <p:attrNameLst>
                                          <p:attrName>style.visibility</p:attrName>
                                        </p:attrNameLst>
                                      </p:cBhvr>
                                      <p:to>
                                        <p:strVal val="visible"/>
                                      </p:to>
                                    </p:set>
                                  </p:child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9"/>
                                        </p:tgtEl>
                                        <p:attrNameLst>
                                          <p:attrName>style.visibility</p:attrName>
                                        </p:attrNameLst>
                                      </p:cBhvr>
                                      <p:to>
                                        <p:strVal val="visible"/>
                                      </p:to>
                                    </p:set>
                                  </p:childTnLst>
                                </p:cTn>
                              </p:par>
                            </p:childTnLst>
                          </p:cTn>
                        </p:par>
                        <p:par>
                          <p:cTn id="59" fill="hold">
                            <p:stCondLst>
                              <p:cond delay="0"/>
                            </p:stCondLst>
                            <p:childTnLst>
                              <p:par>
                                <p:cTn id="60" presetID="42" presetClass="path" presetSubtype="0" accel="50000" decel="50000" fill="hold" nodeType="afterEffect">
                                  <p:stCondLst>
                                    <p:cond delay="0"/>
                                  </p:stCondLst>
                                  <p:childTnLst>
                                    <p:animMotion origin="layout" path="M 2.08333E-6 1.11022E-16 L 0.17383 -0.00069 " pathEditMode="relative" rAng="0" ptsTypes="AA">
                                      <p:cBhvr>
                                        <p:cTn id="61" dur="1000" fill="hold"/>
                                        <p:tgtEl>
                                          <p:spTgt spid="89"/>
                                        </p:tgtEl>
                                        <p:attrNameLst>
                                          <p:attrName>ppt_x</p:attrName>
                                          <p:attrName>ppt_y</p:attrName>
                                        </p:attrNameLst>
                                      </p:cBhvr>
                                      <p:rCtr x="8685" y="-46"/>
                                    </p:animMotion>
                                  </p:childTnLst>
                                </p:cTn>
                              </p:par>
                              <p:par>
                                <p:cTn id="62" presetID="1" presetClass="entr" presetSubtype="0" fill="hold" nodeType="withEffect">
                                  <p:stCondLst>
                                    <p:cond delay="0"/>
                                  </p:stCondLst>
                                  <p:childTnLst>
                                    <p:set>
                                      <p:cBhvr>
                                        <p:cTn id="63" dur="1" fill="hold">
                                          <p:stCondLst>
                                            <p:cond delay="0"/>
                                          </p:stCondLst>
                                        </p:cTn>
                                        <p:tgtEl>
                                          <p:spTgt spid="82"/>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83"/>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35"/>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27"/>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69"/>
                                        </p:tgtEl>
                                        <p:attrNameLst>
                                          <p:attrName>style.visibility</p:attrName>
                                        </p:attrNameLst>
                                      </p:cBhvr>
                                      <p:to>
                                        <p:strVal val="visible"/>
                                      </p:to>
                                    </p:set>
                                  </p:childTnLst>
                                </p:cTn>
                              </p:par>
                            </p:childTnLst>
                          </p:cTn>
                        </p:par>
                        <p:par>
                          <p:cTn id="78" fill="hold">
                            <p:stCondLst>
                              <p:cond delay="0"/>
                            </p:stCondLst>
                            <p:childTnLst>
                              <p:par>
                                <p:cTn id="79" presetID="42" presetClass="path" presetSubtype="0" accel="50000" decel="50000" fill="hold" nodeType="afterEffect">
                                  <p:stCondLst>
                                    <p:cond delay="0"/>
                                  </p:stCondLst>
                                  <p:childTnLst>
                                    <p:animMotion origin="layout" path="M 2.5E-6 -3.7037E-7 L 0.16159 -0.00625 " pathEditMode="relative" rAng="0" ptsTypes="AA">
                                      <p:cBhvr>
                                        <p:cTn id="80" dur="1000" fill="hold"/>
                                        <p:tgtEl>
                                          <p:spTgt spid="69"/>
                                        </p:tgtEl>
                                        <p:attrNameLst>
                                          <p:attrName>ppt_x</p:attrName>
                                          <p:attrName>ppt_y</p:attrName>
                                        </p:attrNameLst>
                                      </p:cBhvr>
                                      <p:rCtr x="8073" y="-324"/>
                                    </p:animMotion>
                                  </p:childTnLst>
                                </p:cTn>
                              </p:par>
                              <p:par>
                                <p:cTn id="81" presetID="1" presetClass="entr" presetSubtype="0" fill="hold" nodeType="withEffect">
                                  <p:stCondLst>
                                    <p:cond delay="0"/>
                                  </p:stCondLst>
                                  <p:childTnLst>
                                    <p:set>
                                      <p:cBhvr>
                                        <p:cTn id="82" dur="1" fill="hold">
                                          <p:stCondLst>
                                            <p:cond delay="0"/>
                                          </p:stCondLst>
                                        </p:cTn>
                                        <p:tgtEl>
                                          <p:spTgt spid="98"/>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9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0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0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50" grpId="0" animBg="1"/>
      <p:bldP spid="100" grpId="0"/>
      <p:bldP spid="102" grpId="0"/>
      <p:bldP spid="48" grpId="0"/>
      <p:bldP spid="49" grpId="0"/>
      <p:bldP spid="41"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D9906-E31E-400E-AAF8-67EB4E55DD9E}"/>
              </a:ext>
            </a:extLst>
          </p:cNvPr>
          <p:cNvSpPr>
            <a:spLocks noGrp="1"/>
          </p:cNvSpPr>
          <p:nvPr>
            <p:ph type="title"/>
          </p:nvPr>
        </p:nvSpPr>
        <p:spPr>
          <a:xfrm>
            <a:off x="838200" y="365126"/>
            <a:ext cx="10515600" cy="882650"/>
          </a:xfrm>
        </p:spPr>
        <p:txBody>
          <a:bodyPr>
            <a:normAutofit/>
          </a:bodyPr>
          <a:lstStyle/>
          <a:p>
            <a:r>
              <a:rPr lang="en-US" sz="3200" dirty="0">
                <a:latin typeface="Arial" panose="020B0604020202020204" pitchFamily="34" charset="0"/>
                <a:cs typeface="Arial" panose="020B0604020202020204" pitchFamily="34" charset="0"/>
              </a:rPr>
              <a:t>Probabilistic Predicates (PPs)</a:t>
            </a:r>
          </a:p>
        </p:txBody>
      </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253A54CE-4493-4170-8475-237DE2E52EA7}"/>
                  </a:ext>
                </a:extLst>
              </p:cNvPr>
              <p:cNvSpPr/>
              <p:nvPr/>
            </p:nvSpPr>
            <p:spPr>
              <a:xfrm>
                <a:off x="798397" y="1418923"/>
                <a:ext cx="8710974" cy="5638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800" b="0" i="0" smtClean="0">
                          <a:latin typeface="Cambria Math" panose="02040503050406030204" pitchFamily="18" charset="0"/>
                        </a:rPr>
                        <m:t>Images</m:t>
                      </m:r>
                      <m:r>
                        <a:rPr lang="en-US" sz="2800" i="1">
                          <a:latin typeface="Cambria Math" panose="02040503050406030204" pitchFamily="18" charset="0"/>
                        </a:rPr>
                        <m:t>→</m:t>
                      </m:r>
                      <m:sSub>
                        <m:sSubPr>
                          <m:ctrlPr>
                            <a:rPr lang="en-US" sz="2800" i="1">
                              <a:solidFill>
                                <a:srgbClr val="C00000"/>
                              </a:solidFill>
                              <a:latin typeface="Cambria Math" panose="02040503050406030204" pitchFamily="18" charset="0"/>
                            </a:rPr>
                          </m:ctrlPr>
                        </m:sSubPr>
                        <m:e>
                          <m:r>
                            <m:rPr>
                              <m:sty m:val="p"/>
                            </m:rPr>
                            <a:rPr lang="en-US" sz="2800">
                              <a:solidFill>
                                <a:srgbClr val="C00000"/>
                              </a:solidFill>
                              <a:latin typeface="Cambria Math" panose="02040503050406030204" pitchFamily="18" charset="0"/>
                            </a:rPr>
                            <m:t>PP</m:t>
                          </m:r>
                        </m:e>
                        <m:sub>
                          <m:r>
                            <m:rPr>
                              <m:sty m:val="p"/>
                            </m:rPr>
                            <a:rPr lang="en-US" sz="2800">
                              <a:solidFill>
                                <a:srgbClr val="C00000"/>
                              </a:solidFill>
                              <a:latin typeface="Cambria Math" panose="02040503050406030204" pitchFamily="18" charset="0"/>
                            </a:rPr>
                            <m:t>orange</m:t>
                          </m:r>
                        </m:sub>
                      </m:sSub>
                      <m:r>
                        <a:rPr lang="en-US" sz="2800" i="1">
                          <a:latin typeface="Cambria Math" panose="02040503050406030204" pitchFamily="18" charset="0"/>
                        </a:rPr>
                        <m:t>→</m:t>
                      </m:r>
                      <m:r>
                        <m:rPr>
                          <m:sty m:val="p"/>
                        </m:rPr>
                        <a:rPr lang="en-US" sz="2800">
                          <a:solidFill>
                            <a:srgbClr val="0070C0"/>
                          </a:solidFill>
                          <a:latin typeface="Cambria Math" panose="02040503050406030204" pitchFamily="18" charset="0"/>
                        </a:rPr>
                        <m:t>UDF</m:t>
                      </m:r>
                      <m:r>
                        <a:rPr lang="en-US" sz="2800">
                          <a:solidFill>
                            <a:srgbClr val="0070C0"/>
                          </a:solidFill>
                          <a:latin typeface="Cambria Math" panose="02040503050406030204" pitchFamily="18" charset="0"/>
                        </a:rPr>
                        <m:t>_</m:t>
                      </m:r>
                      <m:r>
                        <m:rPr>
                          <m:sty m:val="p"/>
                        </m:rPr>
                        <a:rPr lang="en-US" sz="2800">
                          <a:solidFill>
                            <a:srgbClr val="0070C0"/>
                          </a:solidFill>
                          <a:latin typeface="Cambria Math" panose="02040503050406030204" pitchFamily="18" charset="0"/>
                        </a:rPr>
                        <m:t>YOLOv</m:t>
                      </m:r>
                      <m:r>
                        <a:rPr lang="en-US" sz="2800">
                          <a:solidFill>
                            <a:srgbClr val="0070C0"/>
                          </a:solidFill>
                          <a:latin typeface="Cambria Math" panose="02040503050406030204" pitchFamily="18" charset="0"/>
                        </a:rPr>
                        <m:t>2</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𝜎</m:t>
                          </m:r>
                        </m:e>
                        <m:sub>
                          <m:r>
                            <m:rPr>
                              <m:sty m:val="p"/>
                            </m:rPr>
                            <a:rPr lang="en-US" sz="2800">
                              <a:latin typeface="Cambria Math" panose="02040503050406030204" pitchFamily="18" charset="0"/>
                            </a:rPr>
                            <m:t>orange</m:t>
                          </m:r>
                        </m:sub>
                      </m:sSub>
                      <m:r>
                        <a:rPr lang="en-US" sz="2800" b="0" i="1" smtClean="0">
                          <a:latin typeface="Cambria Math" panose="02040503050406030204" pitchFamily="18" charset="0"/>
                        </a:rPr>
                        <m:t>→</m:t>
                      </m:r>
                      <m:r>
                        <m:rPr>
                          <m:sty m:val="p"/>
                        </m:rPr>
                        <a:rPr lang="en-US" sz="2800">
                          <a:latin typeface="Cambria Math" panose="02040503050406030204" pitchFamily="18" charset="0"/>
                        </a:rPr>
                        <m:t>Result</m:t>
                      </m:r>
                    </m:oMath>
                  </m:oMathPara>
                </a14:m>
                <a:endParaRPr lang="en-US" sz="2800" dirty="0"/>
              </a:p>
            </p:txBody>
          </p:sp>
        </mc:Choice>
        <mc:Fallback xmlns="">
          <p:sp>
            <p:nvSpPr>
              <p:cNvPr id="23" name="Rectangle 22">
                <a:extLst>
                  <a:ext uri="{FF2B5EF4-FFF2-40B4-BE49-F238E27FC236}">
                    <a16:creationId xmlns:a16="http://schemas.microsoft.com/office/drawing/2014/main" id="{253A54CE-4493-4170-8475-237DE2E52EA7}"/>
                  </a:ext>
                </a:extLst>
              </p:cNvPr>
              <p:cNvSpPr>
                <a:spLocks noRot="1" noChangeAspect="1" noMove="1" noResize="1" noEditPoints="1" noAdjustHandles="1" noChangeArrowheads="1" noChangeShapeType="1" noTextEdit="1"/>
              </p:cNvSpPr>
              <p:nvPr/>
            </p:nvSpPr>
            <p:spPr>
              <a:xfrm>
                <a:off x="798397" y="1418923"/>
                <a:ext cx="8710974" cy="563872"/>
              </a:xfrm>
              <a:prstGeom prst="rect">
                <a:avLst/>
              </a:prstGeom>
              <a:blipFill>
                <a:blip r:embed="rId3"/>
                <a:stretch>
                  <a:fillRect/>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6634D68B-83DE-4AEC-BA15-9FEE0D52F16A}"/>
              </a:ext>
            </a:extLst>
          </p:cNvPr>
          <p:cNvSpPr/>
          <p:nvPr/>
        </p:nvSpPr>
        <p:spPr>
          <a:xfrm>
            <a:off x="1219711" y="2153942"/>
            <a:ext cx="8099015" cy="3728393"/>
          </a:xfrm>
          <a:prstGeom prst="rect">
            <a:avLst/>
          </a:prstGeom>
        </p:spPr>
        <p:txBody>
          <a:bodyPr wrap="square">
            <a:spAutoFit/>
          </a:bodyPr>
          <a:lstStyle/>
          <a:p>
            <a:endParaRPr lang="en-US" sz="2400" dirty="0">
              <a:solidFill>
                <a:schemeClr val="accent5">
                  <a:lumMod val="75000"/>
                </a:schemeClr>
              </a:solidFill>
            </a:endParaRPr>
          </a:p>
          <a:p>
            <a:pPr>
              <a:lnSpc>
                <a:spcPct val="150000"/>
              </a:lnSpc>
            </a:pPr>
            <a:r>
              <a:rPr lang="en-US" sz="2400" dirty="0">
                <a:solidFill>
                  <a:schemeClr val="accent5">
                    <a:lumMod val="75000"/>
                  </a:schemeClr>
                </a:solidFill>
              </a:rPr>
              <a:t>Small                                      , high                                      , high</a:t>
            </a:r>
          </a:p>
          <a:p>
            <a:pPr>
              <a:lnSpc>
                <a:spcPct val="150000"/>
              </a:lnSpc>
            </a:pPr>
            <a:endParaRPr lang="en-US" sz="2400" dirty="0">
              <a:solidFill>
                <a:schemeClr val="accent5">
                  <a:lumMod val="75000"/>
                </a:schemeClr>
              </a:solidFill>
            </a:endParaRPr>
          </a:p>
          <a:p>
            <a:pPr marL="285750" indent="-285750">
              <a:lnSpc>
                <a:spcPct val="150000"/>
              </a:lnSpc>
              <a:buFont typeface="Arial" panose="020B0604020202020204" pitchFamily="34" charset="0"/>
              <a:buChar char="•"/>
            </a:pPr>
            <a:r>
              <a:rPr lang="en-US" sz="2400" dirty="0">
                <a:solidFill>
                  <a:schemeClr val="accent5">
                    <a:lumMod val="75000"/>
                  </a:schemeClr>
                </a:solidFill>
              </a:rPr>
              <a:t>apply directly on raw blob,</a:t>
            </a:r>
          </a:p>
          <a:p>
            <a:pPr marL="285750" indent="-285750">
              <a:lnSpc>
                <a:spcPct val="150000"/>
              </a:lnSpc>
              <a:buFont typeface="Arial" panose="020B0604020202020204" pitchFamily="34" charset="0"/>
              <a:buChar char="•"/>
            </a:pPr>
            <a:r>
              <a:rPr lang="en-US" sz="2400" dirty="0">
                <a:solidFill>
                  <a:srgbClr val="860000"/>
                </a:solidFill>
              </a:rPr>
              <a:t>binary predicate-specific classifiers,</a:t>
            </a:r>
          </a:p>
          <a:p>
            <a:pPr marL="742950" lvl="1" indent="-285750">
              <a:lnSpc>
                <a:spcPct val="150000"/>
              </a:lnSpc>
              <a:buFont typeface="Arial" panose="020B0604020202020204" pitchFamily="34" charset="0"/>
              <a:buChar char="•"/>
            </a:pPr>
            <a:r>
              <a:rPr lang="en-US" sz="2400" dirty="0">
                <a:solidFill>
                  <a:schemeClr val="tx1">
                    <a:lumMod val="75000"/>
                    <a:lumOff val="25000"/>
                  </a:schemeClr>
                </a:solidFill>
              </a:rPr>
              <a:t>5x-1000x faster than UDF,</a:t>
            </a:r>
          </a:p>
          <a:p>
            <a:pPr marL="742950" lvl="1" indent="-285750">
              <a:lnSpc>
                <a:spcPct val="150000"/>
              </a:lnSpc>
              <a:buFont typeface="Arial" panose="020B0604020202020204" pitchFamily="34" charset="0"/>
              <a:buChar char="•"/>
            </a:pPr>
            <a:r>
              <a:rPr lang="en-US" sz="2400" dirty="0">
                <a:solidFill>
                  <a:schemeClr val="tx1">
                    <a:lumMod val="75000"/>
                    <a:lumOff val="25000"/>
                  </a:schemeClr>
                </a:solidFill>
              </a:rPr>
              <a:t>have an {accuracy, data-reduction} curve </a:t>
            </a:r>
          </a:p>
        </p:txBody>
      </p:sp>
      <p:sp>
        <p:nvSpPr>
          <p:cNvPr id="52" name="TextBox 51">
            <a:extLst>
              <a:ext uri="{FF2B5EF4-FFF2-40B4-BE49-F238E27FC236}">
                <a16:creationId xmlns:a16="http://schemas.microsoft.com/office/drawing/2014/main" id="{31472C42-2369-4BBD-8A7F-CE56A8AD18DF}"/>
              </a:ext>
            </a:extLst>
          </p:cNvPr>
          <p:cNvSpPr txBox="1"/>
          <p:nvPr/>
        </p:nvSpPr>
        <p:spPr>
          <a:xfrm>
            <a:off x="6115738" y="1903084"/>
            <a:ext cx="1211622" cy="369332"/>
          </a:xfrm>
          <a:prstGeom prst="rect">
            <a:avLst/>
          </a:prstGeom>
          <a:noFill/>
          <a:ln w="28575">
            <a:solidFill>
              <a:srgbClr val="0070C0"/>
            </a:solidFill>
          </a:ln>
        </p:spPr>
        <p:txBody>
          <a:bodyPr wrap="square" rtlCol="0">
            <a:spAutoFit/>
          </a:bodyPr>
          <a:lstStyle/>
          <a:p>
            <a:pPr algn="ctr"/>
            <a:r>
              <a:rPr lang="en-US" dirty="0">
                <a:solidFill>
                  <a:srgbClr val="0070C0"/>
                </a:solidFill>
              </a:rPr>
              <a:t>10-30 fps</a:t>
            </a:r>
          </a:p>
        </p:txBody>
      </p:sp>
      <p:sp>
        <p:nvSpPr>
          <p:cNvPr id="53" name="TextBox 52">
            <a:extLst>
              <a:ext uri="{FF2B5EF4-FFF2-40B4-BE49-F238E27FC236}">
                <a16:creationId xmlns:a16="http://schemas.microsoft.com/office/drawing/2014/main" id="{6A97945E-93DC-4520-9213-B32E7E7414B1}"/>
              </a:ext>
            </a:extLst>
          </p:cNvPr>
          <p:cNvSpPr txBox="1"/>
          <p:nvPr/>
        </p:nvSpPr>
        <p:spPr>
          <a:xfrm>
            <a:off x="2341200" y="1945616"/>
            <a:ext cx="1211622" cy="369332"/>
          </a:xfrm>
          <a:prstGeom prst="rect">
            <a:avLst/>
          </a:prstGeom>
          <a:noFill/>
          <a:ln w="28575">
            <a:solidFill>
              <a:srgbClr val="C00000"/>
            </a:solidFill>
          </a:ln>
        </p:spPr>
        <p:txBody>
          <a:bodyPr wrap="square" rtlCol="0">
            <a:spAutoFit/>
          </a:bodyPr>
          <a:lstStyle/>
          <a:p>
            <a:pPr algn="ctr"/>
            <a:r>
              <a:rPr lang="en-US" dirty="0">
                <a:solidFill>
                  <a:srgbClr val="C00000"/>
                </a:solidFill>
              </a:rPr>
              <a:t>50-1K fps</a:t>
            </a:r>
          </a:p>
        </p:txBody>
      </p:sp>
      <p:pic>
        <p:nvPicPr>
          <p:cNvPr id="54" name="Picture 53">
            <a:extLst>
              <a:ext uri="{FF2B5EF4-FFF2-40B4-BE49-F238E27FC236}">
                <a16:creationId xmlns:a16="http://schemas.microsoft.com/office/drawing/2014/main" id="{4A22CE82-9F48-4057-A99A-FDD62B720C88}"/>
              </a:ext>
            </a:extLst>
          </p:cNvPr>
          <p:cNvPicPr>
            <a:picLocks noChangeAspect="1"/>
          </p:cNvPicPr>
          <p:nvPr/>
        </p:nvPicPr>
        <p:blipFill>
          <a:blip r:embed="rId4"/>
          <a:stretch>
            <a:fillRect/>
          </a:stretch>
        </p:blipFill>
        <p:spPr>
          <a:xfrm>
            <a:off x="8024233" y="4491202"/>
            <a:ext cx="2933700" cy="1952625"/>
          </a:xfrm>
          <a:prstGeom prst="rect">
            <a:avLst/>
          </a:prstGeom>
        </p:spPr>
      </p:pic>
      <p:grpSp>
        <p:nvGrpSpPr>
          <p:cNvPr id="55" name="Group 54">
            <a:extLst>
              <a:ext uri="{FF2B5EF4-FFF2-40B4-BE49-F238E27FC236}">
                <a16:creationId xmlns:a16="http://schemas.microsoft.com/office/drawing/2014/main" id="{68675BFB-991B-4B9D-9C68-AED18ABD2607}"/>
              </a:ext>
            </a:extLst>
          </p:cNvPr>
          <p:cNvGrpSpPr/>
          <p:nvPr/>
        </p:nvGrpSpPr>
        <p:grpSpPr>
          <a:xfrm>
            <a:off x="6115738" y="3404007"/>
            <a:ext cx="2200619" cy="1387644"/>
            <a:chOff x="-531010" y="4434244"/>
            <a:chExt cx="3319772" cy="1883762"/>
          </a:xfrm>
        </p:grpSpPr>
        <p:sp>
          <p:nvSpPr>
            <p:cNvPr id="56" name="Rectangle 55">
              <a:extLst>
                <a:ext uri="{FF2B5EF4-FFF2-40B4-BE49-F238E27FC236}">
                  <a16:creationId xmlns:a16="http://schemas.microsoft.com/office/drawing/2014/main" id="{EA392399-8731-4CE9-AFB3-3B9E72167794}"/>
                </a:ext>
              </a:extLst>
            </p:cNvPr>
            <p:cNvSpPr/>
            <p:nvPr/>
          </p:nvSpPr>
          <p:spPr>
            <a:xfrm rot="16200000">
              <a:off x="207381" y="4256648"/>
              <a:ext cx="1883762" cy="223895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57" name="Straight Connector 56">
              <a:extLst>
                <a:ext uri="{FF2B5EF4-FFF2-40B4-BE49-F238E27FC236}">
                  <a16:creationId xmlns:a16="http://schemas.microsoft.com/office/drawing/2014/main" id="{723D5C84-2FF3-4130-A78C-A6478C64E85F}"/>
                </a:ext>
              </a:extLst>
            </p:cNvPr>
            <p:cNvCxnSpPr>
              <a:cxnSpLocks/>
            </p:cNvCxnSpPr>
            <p:nvPr/>
          </p:nvCxnSpPr>
          <p:spPr>
            <a:xfrm flipH="1">
              <a:off x="-531010" y="4556669"/>
              <a:ext cx="3319772" cy="1634454"/>
            </a:xfrm>
            <a:prstGeom prst="line">
              <a:avLst/>
            </a:prstGeom>
            <a:ln w="12700"/>
          </p:spPr>
          <p:style>
            <a:lnRef idx="1">
              <a:schemeClr val="dk1"/>
            </a:lnRef>
            <a:fillRef idx="0">
              <a:schemeClr val="dk1"/>
            </a:fillRef>
            <a:effectRef idx="0">
              <a:schemeClr val="dk1"/>
            </a:effectRef>
            <a:fontRef idx="minor">
              <a:schemeClr val="tx1"/>
            </a:fontRef>
          </p:style>
        </p:cxnSp>
        <p:pic>
          <p:nvPicPr>
            <p:cNvPr id="58" name="Picture 2" descr="Image result for orange">
              <a:extLst>
                <a:ext uri="{FF2B5EF4-FFF2-40B4-BE49-F238E27FC236}">
                  <a16:creationId xmlns:a16="http://schemas.microsoft.com/office/drawing/2014/main" id="{FE580D05-76F1-4790-9BC6-ECE7DB9F1C83}"/>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96688" y="4817961"/>
              <a:ext cx="842398" cy="631799"/>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descr="Image result for orange">
              <a:extLst>
                <a:ext uri="{FF2B5EF4-FFF2-40B4-BE49-F238E27FC236}">
                  <a16:creationId xmlns:a16="http://schemas.microsoft.com/office/drawing/2014/main" id="{BA43213C-40B8-471E-B7E7-FDD41681EB03}"/>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1218126" y="4521558"/>
              <a:ext cx="651298" cy="435217"/>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9">
              <a:extLst>
                <a:ext uri="{FF2B5EF4-FFF2-40B4-BE49-F238E27FC236}">
                  <a16:creationId xmlns:a16="http://schemas.microsoft.com/office/drawing/2014/main" id="{EB1F6982-1D81-4558-86E7-8B139F6EFA6F}"/>
                </a:ext>
              </a:extLst>
            </p:cNvPr>
            <p:cNvPicPr>
              <a:picLocks noChangeAspect="1"/>
            </p:cNvPicPr>
            <p:nvPr/>
          </p:nvPicPr>
          <p:blipFill>
            <a:blip r:embed="rId7"/>
            <a:stretch>
              <a:fillRect/>
            </a:stretch>
          </p:blipFill>
          <p:spPr>
            <a:xfrm>
              <a:off x="582963" y="4501568"/>
              <a:ext cx="714233" cy="651021"/>
            </a:xfrm>
            <a:prstGeom prst="rect">
              <a:avLst/>
            </a:prstGeom>
          </p:spPr>
        </p:pic>
        <p:pic>
          <p:nvPicPr>
            <p:cNvPr id="61" name="Picture 60">
              <a:extLst>
                <a:ext uri="{FF2B5EF4-FFF2-40B4-BE49-F238E27FC236}">
                  <a16:creationId xmlns:a16="http://schemas.microsoft.com/office/drawing/2014/main" id="{B1C6EFB3-78BA-482A-A16C-082D51B87171}"/>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481481" y="5216604"/>
              <a:ext cx="749916" cy="507998"/>
            </a:xfrm>
            <a:prstGeom prst="rect">
              <a:avLst/>
            </a:prstGeom>
          </p:spPr>
        </p:pic>
        <p:pic>
          <p:nvPicPr>
            <p:cNvPr id="62" name="Picture 61">
              <a:extLst>
                <a:ext uri="{FF2B5EF4-FFF2-40B4-BE49-F238E27FC236}">
                  <a16:creationId xmlns:a16="http://schemas.microsoft.com/office/drawing/2014/main" id="{A41E202A-E525-453A-81B8-9A93956FD00C}"/>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432721" y="5751674"/>
              <a:ext cx="714234" cy="449171"/>
            </a:xfrm>
            <a:prstGeom prst="rect">
              <a:avLst/>
            </a:prstGeom>
          </p:spPr>
        </p:pic>
        <p:pic>
          <p:nvPicPr>
            <p:cNvPr id="63" name="Picture 62">
              <a:extLst>
                <a:ext uri="{FF2B5EF4-FFF2-40B4-BE49-F238E27FC236}">
                  <a16:creationId xmlns:a16="http://schemas.microsoft.com/office/drawing/2014/main" id="{322C7FB3-7104-40EA-A42B-D083E6B06444}"/>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1146955" y="5585561"/>
              <a:ext cx="714235" cy="649156"/>
            </a:xfrm>
            <a:prstGeom prst="rect">
              <a:avLst/>
            </a:prstGeom>
          </p:spPr>
        </p:pic>
      </p:grpSp>
      <p:sp>
        <p:nvSpPr>
          <p:cNvPr id="17" name="Rectangle 16">
            <a:extLst>
              <a:ext uri="{FF2B5EF4-FFF2-40B4-BE49-F238E27FC236}">
                <a16:creationId xmlns:a16="http://schemas.microsoft.com/office/drawing/2014/main" id="{89954F27-3D42-4474-B04B-3B6D62B67C21}"/>
              </a:ext>
            </a:extLst>
          </p:cNvPr>
          <p:cNvSpPr/>
          <p:nvPr/>
        </p:nvSpPr>
        <p:spPr>
          <a:xfrm>
            <a:off x="8565698" y="2533123"/>
            <a:ext cx="1675074" cy="584775"/>
          </a:xfrm>
          <a:prstGeom prst="rect">
            <a:avLst/>
          </a:prstGeom>
        </p:spPr>
        <p:txBody>
          <a:bodyPr wrap="none">
            <a:spAutoFit/>
          </a:bodyPr>
          <a:lstStyle/>
          <a:p>
            <a:r>
              <a:rPr lang="en-US" sz="3200" dirty="0">
                <a:solidFill>
                  <a:schemeClr val="bg1"/>
                </a:solidFill>
                <a:highlight>
                  <a:srgbClr val="00A78B"/>
                </a:highlight>
              </a:rPr>
              <a:t>Accuracy</a:t>
            </a:r>
          </a:p>
        </p:txBody>
      </p:sp>
      <p:sp>
        <p:nvSpPr>
          <p:cNvPr id="18" name="Rectangle 17">
            <a:extLst>
              <a:ext uri="{FF2B5EF4-FFF2-40B4-BE49-F238E27FC236}">
                <a16:creationId xmlns:a16="http://schemas.microsoft.com/office/drawing/2014/main" id="{5F2162F4-44C7-4016-B404-4FBF4F885D37}"/>
              </a:ext>
            </a:extLst>
          </p:cNvPr>
          <p:cNvSpPr/>
          <p:nvPr/>
        </p:nvSpPr>
        <p:spPr>
          <a:xfrm>
            <a:off x="5253874" y="2545824"/>
            <a:ext cx="3278333" cy="584775"/>
          </a:xfrm>
          <a:prstGeom prst="rect">
            <a:avLst/>
          </a:prstGeom>
        </p:spPr>
        <p:txBody>
          <a:bodyPr wrap="square">
            <a:spAutoFit/>
          </a:bodyPr>
          <a:lstStyle/>
          <a:p>
            <a:r>
              <a:rPr lang="en-US" sz="3200" dirty="0">
                <a:solidFill>
                  <a:schemeClr val="bg1"/>
                </a:solidFill>
                <a:highlight>
                  <a:srgbClr val="800080"/>
                </a:highlight>
              </a:rPr>
              <a:t>Data reduction</a:t>
            </a:r>
          </a:p>
        </p:txBody>
      </p:sp>
      <p:sp>
        <p:nvSpPr>
          <p:cNvPr id="19" name="Rectangle 18">
            <a:extLst>
              <a:ext uri="{FF2B5EF4-FFF2-40B4-BE49-F238E27FC236}">
                <a16:creationId xmlns:a16="http://schemas.microsoft.com/office/drawing/2014/main" id="{31AA091A-ABA5-486C-9361-B7C40392B024}"/>
              </a:ext>
            </a:extLst>
          </p:cNvPr>
          <p:cNvSpPr/>
          <p:nvPr/>
        </p:nvSpPr>
        <p:spPr>
          <a:xfrm>
            <a:off x="2013733" y="2587641"/>
            <a:ext cx="2583143" cy="584775"/>
          </a:xfrm>
          <a:prstGeom prst="rect">
            <a:avLst/>
          </a:prstGeom>
        </p:spPr>
        <p:txBody>
          <a:bodyPr wrap="none">
            <a:spAutoFit/>
          </a:bodyPr>
          <a:lstStyle/>
          <a:p>
            <a:r>
              <a:rPr lang="en-US" sz="3200" dirty="0">
                <a:solidFill>
                  <a:schemeClr val="bg1"/>
                </a:solidFill>
                <a:highlight>
                  <a:srgbClr val="808000"/>
                </a:highlight>
              </a:rPr>
              <a:t>Execution cost</a:t>
            </a:r>
          </a:p>
        </p:txBody>
      </p:sp>
    </p:spTree>
    <p:extLst>
      <p:ext uri="{BB962C8B-B14F-4D97-AF65-F5344CB8AC3E}">
        <p14:creationId xmlns:p14="http://schemas.microsoft.com/office/powerpoint/2010/main" val="370830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Building PPs </a:t>
            </a:r>
          </a:p>
          <a:p>
            <a:pPr lvl="1"/>
            <a:r>
              <a:rPr lang="en-US" dirty="0"/>
              <a:t>Different techniques + model selection</a:t>
            </a:r>
          </a:p>
          <a:p>
            <a:pPr lvl="1"/>
            <a:endParaRPr lang="en-US" dirty="0">
              <a:solidFill>
                <a:srgbClr val="0070C0"/>
              </a:solidFill>
            </a:endParaRPr>
          </a:p>
          <a:p>
            <a:r>
              <a:rPr lang="en-US" dirty="0">
                <a:solidFill>
                  <a:schemeClr val="bg2">
                    <a:lumMod val="75000"/>
                  </a:schemeClr>
                </a:solidFill>
              </a:rPr>
              <a:t>Using PPs for ML serving</a:t>
            </a:r>
          </a:p>
        </p:txBody>
      </p:sp>
    </p:spTree>
    <p:extLst>
      <p:ext uri="{BB962C8B-B14F-4D97-AF65-F5344CB8AC3E}">
        <p14:creationId xmlns:p14="http://schemas.microsoft.com/office/powerpoint/2010/main" val="2306400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75261CC5-99D3-412E-937C-B771EFFC6FD3}"/>
              </a:ext>
            </a:extLst>
          </p:cNvPr>
          <p:cNvSpPr/>
          <p:nvPr/>
        </p:nvSpPr>
        <p:spPr>
          <a:xfrm>
            <a:off x="2083747" y="5402927"/>
            <a:ext cx="2882099" cy="35897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5EE682F-8C38-4CE0-98C5-7E4D84A341DC}"/>
              </a:ext>
            </a:extLst>
          </p:cNvPr>
          <p:cNvSpPr/>
          <p:nvPr/>
        </p:nvSpPr>
        <p:spPr>
          <a:xfrm>
            <a:off x="2076588" y="5403519"/>
            <a:ext cx="2073568" cy="35897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2D9906-E31E-400E-AAF8-67EB4E55DD9E}"/>
              </a:ext>
            </a:extLst>
          </p:cNvPr>
          <p:cNvSpPr>
            <a:spLocks noGrp="1"/>
          </p:cNvSpPr>
          <p:nvPr>
            <p:ph type="title"/>
          </p:nvPr>
        </p:nvSpPr>
        <p:spPr>
          <a:xfrm>
            <a:off x="838200" y="365126"/>
            <a:ext cx="10515600" cy="882650"/>
          </a:xfrm>
        </p:spPr>
        <p:txBody>
          <a:bodyPr>
            <a:normAutofit/>
          </a:bodyPr>
          <a:lstStyle/>
          <a:p>
            <a:r>
              <a:rPr lang="en-US" sz="3200" dirty="0">
                <a:latin typeface="Arial" panose="020B0604020202020204" pitchFamily="34" charset="0"/>
                <a:cs typeface="Arial" panose="020B0604020202020204" pitchFamily="34" charset="0"/>
              </a:rPr>
              <a:t>Simple PP using Linear SVM Classifier</a:t>
            </a:r>
            <a:endParaRPr lang="en-US" sz="3200" dirty="0"/>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DA1505CE-F25E-4180-8667-46C0535DBE67}"/>
                  </a:ext>
                </a:extLst>
              </p:cNvPr>
              <p:cNvSpPr txBox="1"/>
              <p:nvPr/>
            </p:nvSpPr>
            <p:spPr>
              <a:xfrm>
                <a:off x="5018873" y="1657901"/>
                <a:ext cx="3567707" cy="4965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solidFill>
                            <a:srgbClr val="C00000"/>
                          </a:solidFill>
                          <a:latin typeface="Cambria Math" panose="02040503050406030204" pitchFamily="18" charset="0"/>
                        </a:rPr>
                        <m:t>P</m:t>
                      </m:r>
                      <m:sSub>
                        <m:sSubPr>
                          <m:ctrlPr>
                            <a:rPr lang="en-US" sz="2400" b="0" i="1" smtClean="0">
                              <a:solidFill>
                                <a:srgbClr val="C00000"/>
                              </a:solidFill>
                              <a:latin typeface="Cambria Math" panose="02040503050406030204" pitchFamily="18" charset="0"/>
                            </a:rPr>
                          </m:ctrlPr>
                        </m:sSubPr>
                        <m:e>
                          <m:r>
                            <m:rPr>
                              <m:sty m:val="p"/>
                            </m:rPr>
                            <a:rPr lang="en-US" sz="2400" b="0" i="0" smtClean="0">
                              <a:solidFill>
                                <a:srgbClr val="C00000"/>
                              </a:solidFill>
                              <a:latin typeface="Cambria Math" panose="02040503050406030204" pitchFamily="18" charset="0"/>
                            </a:rPr>
                            <m:t>P</m:t>
                          </m:r>
                        </m:e>
                        <m:sub>
                          <m:r>
                            <m:rPr>
                              <m:sty m:val="p"/>
                            </m:rPr>
                            <a:rPr lang="en-US" sz="2400" b="0" i="0" smtClean="0">
                              <a:solidFill>
                                <a:srgbClr val="C00000"/>
                              </a:solidFill>
                              <a:latin typeface="Cambria Math" panose="02040503050406030204" pitchFamily="18" charset="0"/>
                            </a:rPr>
                            <m:t>orange</m:t>
                          </m:r>
                        </m:sub>
                      </m:sSub>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𝑓</m:t>
                      </m:r>
                      <m:d>
                        <m:dPr>
                          <m:ctrlPr>
                            <a:rPr lang="en-US" sz="2400" b="0" i="1" smtClean="0">
                              <a:solidFill>
                                <a:schemeClr val="tx1"/>
                              </a:solidFill>
                              <a:latin typeface="Cambria Math" panose="02040503050406030204" pitchFamily="18" charset="0"/>
                            </a:rPr>
                          </m:ctrlPr>
                        </m:dPr>
                        <m:e>
                          <m:r>
                            <m:rPr>
                              <m:sty m:val="p"/>
                            </m:rPr>
                            <a:rPr lang="en-US" sz="2400" b="0" i="0" smtClean="0">
                              <a:solidFill>
                                <a:schemeClr val="tx1"/>
                              </a:solidFill>
                              <a:latin typeface="Cambria Math" panose="02040503050406030204" pitchFamily="18" charset="0"/>
                            </a:rPr>
                            <m:t>x</m:t>
                          </m:r>
                        </m:e>
                      </m:d>
                      <m:r>
                        <a:rPr lang="en-US" sz="2400" b="0" i="1" smtClean="0">
                          <a:solidFill>
                            <a:schemeClr val="tx1"/>
                          </a:solidFill>
                          <a:latin typeface="Cambria Math" panose="02040503050406030204" pitchFamily="18" charset="0"/>
                        </a:rPr>
                        <m:t>=</m:t>
                      </m:r>
                      <m:r>
                        <m:rPr>
                          <m:sty m:val="p"/>
                        </m:rPr>
                        <a:rPr lang="en-US" sz="2400" b="0" i="0" smtClean="0">
                          <a:solidFill>
                            <a:schemeClr val="tx1"/>
                          </a:solidFill>
                          <a:latin typeface="Cambria Math" panose="02040503050406030204" pitchFamily="18" charset="0"/>
                        </a:rPr>
                        <m:t>w</m:t>
                      </m:r>
                      <m:r>
                        <a:rPr lang="en-US" sz="2400" b="0" i="1" smtClean="0">
                          <a:solidFill>
                            <a:schemeClr val="tx1"/>
                          </a:solidFill>
                          <a:latin typeface="Cambria Math" panose="02040503050406030204" pitchFamily="18" charset="0"/>
                        </a:rPr>
                        <m:t>⋅</m:t>
                      </m:r>
                      <m:r>
                        <m:rPr>
                          <m:sty m:val="p"/>
                        </m:rPr>
                        <a:rPr lang="en-US" sz="2400" b="0" i="0" smtClean="0">
                          <a:solidFill>
                            <a:schemeClr val="tx1"/>
                          </a:solidFill>
                          <a:latin typeface="Cambria Math" panose="02040503050406030204" pitchFamily="18" charset="0"/>
                        </a:rPr>
                        <m:t>x</m:t>
                      </m:r>
                      <m:r>
                        <a:rPr lang="en-US" sz="2400" b="0" i="1" smtClean="0">
                          <a:solidFill>
                            <a:schemeClr val="tx1"/>
                          </a:solidFill>
                          <a:latin typeface="Cambria Math" panose="02040503050406030204" pitchFamily="18" charset="0"/>
                        </a:rPr>
                        <m:t>+</m:t>
                      </m:r>
                      <m:r>
                        <m:rPr>
                          <m:sty m:val="p"/>
                        </m:rPr>
                        <a:rPr lang="en-US" sz="2400" b="0" i="0" smtClean="0">
                          <a:solidFill>
                            <a:schemeClr val="tx1"/>
                          </a:solidFill>
                          <a:latin typeface="Cambria Math" panose="02040503050406030204" pitchFamily="18" charset="0"/>
                        </a:rPr>
                        <m:t>b</m:t>
                      </m:r>
                    </m:oMath>
                  </m:oMathPara>
                </a14:m>
                <a:endParaRPr lang="en-US" sz="2400" i="1" baseline="-25000" dirty="0"/>
              </a:p>
            </p:txBody>
          </p:sp>
        </mc:Choice>
        <mc:Fallback xmlns="">
          <p:sp>
            <p:nvSpPr>
              <p:cNvPr id="52" name="TextBox 51">
                <a:extLst>
                  <a:ext uri="{FF2B5EF4-FFF2-40B4-BE49-F238E27FC236}">
                    <a16:creationId xmlns:a16="http://schemas.microsoft.com/office/drawing/2014/main" id="{DA1505CE-F25E-4180-8667-46C0535DBE67}"/>
                  </a:ext>
                </a:extLst>
              </p:cNvPr>
              <p:cNvSpPr txBox="1">
                <a:spLocks noRot="1" noChangeAspect="1" noMove="1" noResize="1" noEditPoints="1" noAdjustHandles="1" noChangeArrowheads="1" noChangeShapeType="1" noTextEdit="1"/>
              </p:cNvSpPr>
              <p:nvPr/>
            </p:nvSpPr>
            <p:spPr>
              <a:xfrm>
                <a:off x="5018873" y="1657901"/>
                <a:ext cx="3567707" cy="496546"/>
              </a:xfrm>
              <a:prstGeom prst="rect">
                <a:avLst/>
              </a:prstGeom>
              <a:blipFill>
                <a:blip r:embed="rId3"/>
                <a:stretch>
                  <a:fillRect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a:extLst>
                  <a:ext uri="{FF2B5EF4-FFF2-40B4-BE49-F238E27FC236}">
                    <a16:creationId xmlns:a16="http://schemas.microsoft.com/office/drawing/2014/main" id="{E647D020-AC8E-4BDA-8193-89FFAC980282}"/>
                  </a:ext>
                </a:extLst>
              </p:cNvPr>
              <p:cNvSpPr/>
              <p:nvPr/>
            </p:nvSpPr>
            <p:spPr>
              <a:xfrm>
                <a:off x="6597892" y="4199601"/>
                <a:ext cx="3887154" cy="753411"/>
              </a:xfrm>
              <a:prstGeom prst="rect">
                <a:avLst/>
              </a:prstGeom>
            </p:spPr>
            <p:txBody>
              <a:bodyPr wrap="none">
                <a:spAutoFit/>
              </a:bodyPr>
              <a:lstStyle/>
              <a:p>
                <a:pPr>
                  <a:lnSpc>
                    <a:spcPct val="150000"/>
                  </a:lnSpc>
                </a:pPr>
                <a:r>
                  <a:rPr lang="en-US" sz="3200" dirty="0">
                    <a:solidFill>
                      <a:srgbClr val="C00000"/>
                    </a:solidFill>
                  </a:rPr>
                  <a:t>PP discards </a:t>
                </a:r>
                <a14:m>
                  <m:oMath xmlns:m="http://schemas.openxmlformats.org/officeDocument/2006/math">
                    <m:r>
                      <a:rPr lang="en-US" sz="3200" i="1">
                        <a:solidFill>
                          <a:srgbClr val="C00000"/>
                        </a:solidFill>
                        <a:latin typeface="Cambria Math" panose="02040503050406030204" pitchFamily="18" charset="0"/>
                      </a:rPr>
                      <m:t>𝑓</m:t>
                    </m:r>
                    <m:d>
                      <m:dPr>
                        <m:ctrlPr>
                          <a:rPr lang="en-US" sz="3200" b="0" i="1" smtClean="0">
                            <a:solidFill>
                              <a:srgbClr val="C00000"/>
                            </a:solidFill>
                            <a:latin typeface="Cambria Math" panose="02040503050406030204" pitchFamily="18" charset="0"/>
                          </a:rPr>
                        </m:ctrlPr>
                      </m:dPr>
                      <m:e>
                        <m:r>
                          <a:rPr lang="en-US" sz="3200" b="0" i="1" smtClean="0">
                            <a:solidFill>
                              <a:srgbClr val="C00000"/>
                            </a:solidFill>
                            <a:latin typeface="Cambria Math" panose="02040503050406030204" pitchFamily="18" charset="0"/>
                          </a:rPr>
                          <m:t>𝑥</m:t>
                        </m:r>
                      </m:e>
                    </m:d>
                    <m:r>
                      <a:rPr lang="en-US" sz="3200" b="0" i="1" smtClean="0">
                        <a:solidFill>
                          <a:srgbClr val="C00000"/>
                        </a:solidFill>
                        <a:latin typeface="Cambria Math" panose="02040503050406030204" pitchFamily="18" charset="0"/>
                      </a:rPr>
                      <m:t>≤</m:t>
                    </m:r>
                    <m:r>
                      <a:rPr lang="en-US" sz="3200" i="1">
                        <a:solidFill>
                          <a:srgbClr val="C00000"/>
                        </a:solidFill>
                        <a:latin typeface="Cambria Math" panose="02040503050406030204" pitchFamily="18" charset="0"/>
                      </a:rPr>
                      <m:t>𝑡h</m:t>
                    </m:r>
                  </m:oMath>
                </a14:m>
                <a:endParaRPr lang="en-US" sz="3200" i="1" dirty="0">
                  <a:solidFill>
                    <a:srgbClr val="C00000"/>
                  </a:solidFill>
                </a:endParaRPr>
              </a:p>
            </p:txBody>
          </p:sp>
        </mc:Choice>
        <mc:Fallback xmlns="">
          <p:sp>
            <p:nvSpPr>
              <p:cNvPr id="61" name="Rectangle 60">
                <a:extLst>
                  <a:ext uri="{FF2B5EF4-FFF2-40B4-BE49-F238E27FC236}">
                    <a16:creationId xmlns:a16="http://schemas.microsoft.com/office/drawing/2014/main" id="{E647D020-AC8E-4BDA-8193-89FFAC980282}"/>
                  </a:ext>
                </a:extLst>
              </p:cNvPr>
              <p:cNvSpPr>
                <a:spLocks noRot="1" noChangeAspect="1" noMove="1" noResize="1" noEditPoints="1" noAdjustHandles="1" noChangeArrowheads="1" noChangeShapeType="1" noTextEdit="1"/>
              </p:cNvSpPr>
              <p:nvPr/>
            </p:nvSpPr>
            <p:spPr>
              <a:xfrm>
                <a:off x="6597892" y="4199601"/>
                <a:ext cx="3887154" cy="753411"/>
              </a:xfrm>
              <a:prstGeom prst="rect">
                <a:avLst/>
              </a:prstGeom>
              <a:blipFill>
                <a:blip r:embed="rId4"/>
                <a:stretch>
                  <a:fillRect l="-3918" b="-258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C021BB79-3CC2-44B3-9C4F-51C45963C16D}"/>
                  </a:ext>
                </a:extLst>
              </p:cNvPr>
              <p:cNvSpPr/>
              <p:nvPr/>
            </p:nvSpPr>
            <p:spPr>
              <a:xfrm>
                <a:off x="761010" y="4576307"/>
                <a:ext cx="5257978"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Setting accuracy/ reduction tradeoff threshold (</a:t>
                </a:r>
                <a14:m>
                  <m:oMath xmlns:m="http://schemas.openxmlformats.org/officeDocument/2006/math">
                    <m:r>
                      <a:rPr lang="en-US" b="0" i="1" smtClean="0">
                        <a:latin typeface="Cambria Math" panose="02040503050406030204" pitchFamily="18" charset="0"/>
                        <a:cs typeface="Arial" panose="020B0604020202020204" pitchFamily="34" charset="0"/>
                      </a:rPr>
                      <m:t>𝑡h</m:t>
                    </m:r>
                  </m:oMath>
                </a14:m>
                <a:r>
                  <a:rPr lang="en-US" dirty="0"/>
                  <a:t>)</a:t>
                </a:r>
              </a:p>
            </p:txBody>
          </p:sp>
        </mc:Choice>
        <mc:Fallback xmlns="">
          <p:sp>
            <p:nvSpPr>
              <p:cNvPr id="3" name="Rectangle 2">
                <a:extLst>
                  <a:ext uri="{FF2B5EF4-FFF2-40B4-BE49-F238E27FC236}">
                    <a16:creationId xmlns:a16="http://schemas.microsoft.com/office/drawing/2014/main" id="{C021BB79-3CC2-44B3-9C4F-51C45963C16D}"/>
                  </a:ext>
                </a:extLst>
              </p:cNvPr>
              <p:cNvSpPr>
                <a:spLocks noRot="1" noChangeAspect="1" noMove="1" noResize="1" noEditPoints="1" noAdjustHandles="1" noChangeArrowheads="1" noChangeShapeType="1" noTextEdit="1"/>
              </p:cNvSpPr>
              <p:nvPr/>
            </p:nvSpPr>
            <p:spPr>
              <a:xfrm>
                <a:off x="761010" y="4576307"/>
                <a:ext cx="5257978" cy="369332"/>
              </a:xfrm>
              <a:prstGeom prst="rect">
                <a:avLst/>
              </a:prstGeom>
              <a:blipFill>
                <a:blip r:embed="rId5"/>
                <a:stretch>
                  <a:fillRect l="-1044" t="-11667" r="-116" b="-26667"/>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125DF05D-779B-49BC-B432-AC3A85616705}"/>
              </a:ext>
            </a:extLst>
          </p:cNvPr>
          <p:cNvSpPr txBox="1"/>
          <p:nvPr/>
        </p:nvSpPr>
        <p:spPr>
          <a:xfrm>
            <a:off x="6597892" y="5132724"/>
            <a:ext cx="4449808" cy="461665"/>
          </a:xfrm>
          <a:prstGeom prst="rect">
            <a:avLst/>
          </a:prstGeom>
          <a:noFill/>
        </p:spPr>
        <p:txBody>
          <a:bodyPr wrap="none" rtlCol="0">
            <a:spAutoFit/>
          </a:bodyPr>
          <a:lstStyle/>
          <a:p>
            <a:r>
              <a:rPr lang="en-US" sz="2400" dirty="0"/>
              <a:t>Accuracy   = </a:t>
            </a:r>
            <a:r>
              <a:rPr lang="en-US" sz="2400" dirty="0">
                <a:solidFill>
                  <a:schemeClr val="bg2">
                    <a:lumMod val="50000"/>
                  </a:schemeClr>
                </a:solidFill>
              </a:rPr>
              <a:t>3</a:t>
            </a:r>
            <a:r>
              <a:rPr lang="en-US" sz="2400" dirty="0"/>
              <a:t>/3, Reduction = </a:t>
            </a:r>
            <a:r>
              <a:rPr lang="en-US" sz="2400" dirty="0">
                <a:solidFill>
                  <a:schemeClr val="accent2">
                    <a:lumMod val="75000"/>
                  </a:schemeClr>
                </a:solidFill>
              </a:rPr>
              <a:t>5</a:t>
            </a:r>
            <a:r>
              <a:rPr lang="en-US" sz="2400" dirty="0"/>
              <a:t>/10</a:t>
            </a:r>
          </a:p>
        </p:txBody>
      </p:sp>
      <p:sp>
        <p:nvSpPr>
          <p:cNvPr id="17" name="Right Arrow 3">
            <a:extLst>
              <a:ext uri="{FF2B5EF4-FFF2-40B4-BE49-F238E27FC236}">
                <a16:creationId xmlns:a16="http://schemas.microsoft.com/office/drawing/2014/main" id="{5029EF10-E69D-459B-B5C8-B83538327E4E}"/>
              </a:ext>
            </a:extLst>
          </p:cNvPr>
          <p:cNvSpPr/>
          <p:nvPr/>
        </p:nvSpPr>
        <p:spPr>
          <a:xfrm>
            <a:off x="2076588" y="5212138"/>
            <a:ext cx="4323984" cy="723062"/>
          </a:xfrm>
          <a:prstGeom prst="rightArrow">
            <a:avLst>
              <a:gd name="adj1" fmla="val 50000"/>
              <a:gd name="adj2" fmla="val 39240"/>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Oval 17">
            <a:extLst>
              <a:ext uri="{FF2B5EF4-FFF2-40B4-BE49-F238E27FC236}">
                <a16:creationId xmlns:a16="http://schemas.microsoft.com/office/drawing/2014/main" id="{9635B3AF-030E-49A4-8A9F-86DA8C3294C8}"/>
              </a:ext>
            </a:extLst>
          </p:cNvPr>
          <p:cNvSpPr/>
          <p:nvPr/>
        </p:nvSpPr>
        <p:spPr>
          <a:xfrm>
            <a:off x="2211659" y="5271618"/>
            <a:ext cx="343242" cy="373443"/>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a:t>
            </a:r>
          </a:p>
        </p:txBody>
      </p:sp>
      <p:sp>
        <p:nvSpPr>
          <p:cNvPr id="19" name="Oval 18">
            <a:extLst>
              <a:ext uri="{FF2B5EF4-FFF2-40B4-BE49-F238E27FC236}">
                <a16:creationId xmlns:a16="http://schemas.microsoft.com/office/drawing/2014/main" id="{7842928E-19CB-4498-A822-C0C6C225CCED}"/>
              </a:ext>
            </a:extLst>
          </p:cNvPr>
          <p:cNvSpPr/>
          <p:nvPr/>
        </p:nvSpPr>
        <p:spPr>
          <a:xfrm>
            <a:off x="2604439" y="5271618"/>
            <a:ext cx="343242" cy="373443"/>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a:t>
            </a:r>
          </a:p>
        </p:txBody>
      </p:sp>
      <p:sp>
        <p:nvSpPr>
          <p:cNvPr id="20" name="Oval 19">
            <a:extLst>
              <a:ext uri="{FF2B5EF4-FFF2-40B4-BE49-F238E27FC236}">
                <a16:creationId xmlns:a16="http://schemas.microsoft.com/office/drawing/2014/main" id="{B9785425-F0E5-4570-B370-29ACBCBD4968}"/>
              </a:ext>
            </a:extLst>
          </p:cNvPr>
          <p:cNvSpPr/>
          <p:nvPr/>
        </p:nvSpPr>
        <p:spPr>
          <a:xfrm>
            <a:off x="3389999" y="5271618"/>
            <a:ext cx="343242" cy="373443"/>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a:t>
            </a:r>
          </a:p>
        </p:txBody>
      </p:sp>
      <p:sp>
        <p:nvSpPr>
          <p:cNvPr id="21" name="Oval 20">
            <a:extLst>
              <a:ext uri="{FF2B5EF4-FFF2-40B4-BE49-F238E27FC236}">
                <a16:creationId xmlns:a16="http://schemas.microsoft.com/office/drawing/2014/main" id="{3A38D9BE-8EF2-45B0-A40E-611D0849F9C6}"/>
              </a:ext>
            </a:extLst>
          </p:cNvPr>
          <p:cNvSpPr/>
          <p:nvPr/>
        </p:nvSpPr>
        <p:spPr>
          <a:xfrm>
            <a:off x="4175559" y="5271618"/>
            <a:ext cx="343242" cy="373443"/>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a:t>
            </a:r>
          </a:p>
        </p:txBody>
      </p:sp>
      <p:sp>
        <p:nvSpPr>
          <p:cNvPr id="22" name="Oval 21">
            <a:extLst>
              <a:ext uri="{FF2B5EF4-FFF2-40B4-BE49-F238E27FC236}">
                <a16:creationId xmlns:a16="http://schemas.microsoft.com/office/drawing/2014/main" id="{BA33E917-0586-4E81-B8EF-7BDA8B0B9C98}"/>
              </a:ext>
            </a:extLst>
          </p:cNvPr>
          <p:cNvSpPr/>
          <p:nvPr/>
        </p:nvSpPr>
        <p:spPr>
          <a:xfrm>
            <a:off x="3782779" y="5271618"/>
            <a:ext cx="343242" cy="373443"/>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a:t>
            </a:r>
          </a:p>
        </p:txBody>
      </p:sp>
      <p:sp>
        <p:nvSpPr>
          <p:cNvPr id="23" name="Oval 22">
            <a:extLst>
              <a:ext uri="{FF2B5EF4-FFF2-40B4-BE49-F238E27FC236}">
                <a16:creationId xmlns:a16="http://schemas.microsoft.com/office/drawing/2014/main" id="{B89D8E51-9D5D-43AA-B5AD-C1D3CE51D54A}"/>
              </a:ext>
            </a:extLst>
          </p:cNvPr>
          <p:cNvSpPr/>
          <p:nvPr/>
        </p:nvSpPr>
        <p:spPr>
          <a:xfrm>
            <a:off x="4965857" y="5271618"/>
            <a:ext cx="343242" cy="373443"/>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a:t>
            </a:r>
          </a:p>
        </p:txBody>
      </p:sp>
      <p:sp>
        <p:nvSpPr>
          <p:cNvPr id="24" name="Oval 23">
            <a:extLst>
              <a:ext uri="{FF2B5EF4-FFF2-40B4-BE49-F238E27FC236}">
                <a16:creationId xmlns:a16="http://schemas.microsoft.com/office/drawing/2014/main" id="{09F68419-7DA1-42CB-BFD6-E94ABDAFAB3D}"/>
              </a:ext>
            </a:extLst>
          </p:cNvPr>
          <p:cNvSpPr/>
          <p:nvPr/>
        </p:nvSpPr>
        <p:spPr>
          <a:xfrm>
            <a:off x="4570234" y="5271618"/>
            <a:ext cx="343242" cy="373443"/>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a:t>
            </a:r>
          </a:p>
        </p:txBody>
      </p:sp>
      <p:sp>
        <p:nvSpPr>
          <p:cNvPr id="25" name="Oval 24">
            <a:extLst>
              <a:ext uri="{FF2B5EF4-FFF2-40B4-BE49-F238E27FC236}">
                <a16:creationId xmlns:a16="http://schemas.microsoft.com/office/drawing/2014/main" id="{413E0D2D-4161-44AC-B38E-FF916C75B58D}"/>
              </a:ext>
            </a:extLst>
          </p:cNvPr>
          <p:cNvSpPr/>
          <p:nvPr/>
        </p:nvSpPr>
        <p:spPr>
          <a:xfrm>
            <a:off x="5353898" y="5271618"/>
            <a:ext cx="343242" cy="373443"/>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a:t>
            </a:r>
          </a:p>
        </p:txBody>
      </p:sp>
      <p:sp>
        <p:nvSpPr>
          <p:cNvPr id="26" name="Oval 25">
            <a:extLst>
              <a:ext uri="{FF2B5EF4-FFF2-40B4-BE49-F238E27FC236}">
                <a16:creationId xmlns:a16="http://schemas.microsoft.com/office/drawing/2014/main" id="{76ACE709-C634-4AE3-B271-D3B090B98D2A}"/>
              </a:ext>
            </a:extLst>
          </p:cNvPr>
          <p:cNvSpPr/>
          <p:nvPr/>
        </p:nvSpPr>
        <p:spPr>
          <a:xfrm>
            <a:off x="5746678" y="5271618"/>
            <a:ext cx="343242" cy="373443"/>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a:t>
            </a:r>
          </a:p>
        </p:txBody>
      </p:sp>
      <p:sp>
        <p:nvSpPr>
          <p:cNvPr id="27" name="Oval 26">
            <a:extLst>
              <a:ext uri="{FF2B5EF4-FFF2-40B4-BE49-F238E27FC236}">
                <a16:creationId xmlns:a16="http://schemas.microsoft.com/office/drawing/2014/main" id="{9FEC062B-09EB-49F7-9F31-F718FBAAF3F5}"/>
              </a:ext>
            </a:extLst>
          </p:cNvPr>
          <p:cNvSpPr/>
          <p:nvPr/>
        </p:nvSpPr>
        <p:spPr>
          <a:xfrm>
            <a:off x="2997219" y="5271618"/>
            <a:ext cx="343242" cy="373443"/>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42DAB9F8-A68F-46E3-A558-A3E0ED447880}"/>
                  </a:ext>
                </a:extLst>
              </p:cNvPr>
              <p:cNvSpPr txBox="1"/>
              <p:nvPr/>
            </p:nvSpPr>
            <p:spPr>
              <a:xfrm>
                <a:off x="2027433" y="5712895"/>
                <a:ext cx="1071473" cy="628483"/>
              </a:xfrm>
              <a:prstGeom prst="rect">
                <a:avLst/>
              </a:prstGeom>
              <a:noFill/>
            </p:spPr>
            <p:txBody>
              <a:bodyPr wrap="none" rtlCol="0">
                <a:spAutoFit/>
              </a:bodyPr>
              <a:lstStyle/>
              <a:p>
                <a:r>
                  <a:rPr lang="en-US" sz="2400" i="1" dirty="0"/>
                  <a:t>f(x)</a:t>
                </a:r>
                <a14:m>
                  <m:oMath xmlns:m="http://schemas.openxmlformats.org/officeDocument/2006/math">
                    <m:r>
                      <a:rPr lang="en-US" sz="2400" b="0" i="1" smtClean="0">
                        <a:latin typeface="Cambria Math" panose="02040503050406030204" pitchFamily="18" charset="0"/>
                      </a:rPr>
                      <m:t>→</m:t>
                    </m:r>
                  </m:oMath>
                </a14:m>
                <a:endParaRPr lang="en-US" sz="2400" dirty="0"/>
              </a:p>
            </p:txBody>
          </p:sp>
        </mc:Choice>
        <mc:Fallback xmlns="">
          <p:sp>
            <p:nvSpPr>
              <p:cNvPr id="29" name="TextBox 28">
                <a:extLst>
                  <a:ext uri="{FF2B5EF4-FFF2-40B4-BE49-F238E27FC236}">
                    <a16:creationId xmlns:a16="http://schemas.microsoft.com/office/drawing/2014/main" id="{42DAB9F8-A68F-46E3-A558-A3E0ED447880}"/>
                  </a:ext>
                </a:extLst>
              </p:cNvPr>
              <p:cNvSpPr txBox="1">
                <a:spLocks noRot="1" noChangeAspect="1" noMove="1" noResize="1" noEditPoints="1" noAdjustHandles="1" noChangeArrowheads="1" noChangeShapeType="1" noTextEdit="1"/>
              </p:cNvSpPr>
              <p:nvPr/>
            </p:nvSpPr>
            <p:spPr>
              <a:xfrm>
                <a:off x="2027433" y="5712895"/>
                <a:ext cx="1071473" cy="628483"/>
              </a:xfrm>
              <a:prstGeom prst="rect">
                <a:avLst/>
              </a:prstGeom>
              <a:blipFill>
                <a:blip r:embed="rId6"/>
                <a:stretch>
                  <a:fillRect l="-9143" t="-7767"/>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07F5B0F5-A81C-4698-95A5-A10BEC10A767}"/>
              </a:ext>
            </a:extLst>
          </p:cNvPr>
          <p:cNvGrpSpPr/>
          <p:nvPr/>
        </p:nvGrpSpPr>
        <p:grpSpPr>
          <a:xfrm>
            <a:off x="3952657" y="5225532"/>
            <a:ext cx="445955" cy="1045830"/>
            <a:chOff x="3954400" y="5212138"/>
            <a:chExt cx="445955" cy="1045830"/>
          </a:xfrm>
        </p:grpSpPr>
        <p:cxnSp>
          <p:nvCxnSpPr>
            <p:cNvPr id="28" name="Straight Connector 27">
              <a:extLst>
                <a:ext uri="{FF2B5EF4-FFF2-40B4-BE49-F238E27FC236}">
                  <a16:creationId xmlns:a16="http://schemas.microsoft.com/office/drawing/2014/main" id="{F43735E8-AA25-484F-A4C5-E576F2B465F7}"/>
                </a:ext>
              </a:extLst>
            </p:cNvPr>
            <p:cNvCxnSpPr/>
            <p:nvPr/>
          </p:nvCxnSpPr>
          <p:spPr>
            <a:xfrm>
              <a:off x="4151899" y="5212138"/>
              <a:ext cx="0" cy="659749"/>
            </a:xfrm>
            <a:prstGeom prst="line">
              <a:avLst/>
            </a:prstGeom>
            <a:ln w="28575">
              <a:solidFill>
                <a:srgbClr val="C00000"/>
              </a:solidFill>
              <a:prstDash val="sysDash"/>
            </a:ln>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13AB404B-8C23-49DE-87A4-3F98696A0FEA}"/>
                </a:ext>
              </a:extLst>
            </p:cNvPr>
            <p:cNvSpPr txBox="1"/>
            <p:nvPr/>
          </p:nvSpPr>
          <p:spPr>
            <a:xfrm>
              <a:off x="3954400" y="5796303"/>
              <a:ext cx="445955" cy="461665"/>
            </a:xfrm>
            <a:prstGeom prst="rect">
              <a:avLst/>
            </a:prstGeom>
            <a:noFill/>
          </p:spPr>
          <p:txBody>
            <a:bodyPr wrap="none" rtlCol="0">
              <a:spAutoFit/>
            </a:bodyPr>
            <a:lstStyle/>
            <a:p>
              <a:r>
                <a:rPr lang="en-US" sz="2400" i="1" dirty="0" err="1">
                  <a:solidFill>
                    <a:srgbClr val="C00000"/>
                  </a:solidFill>
                </a:rPr>
                <a:t>th</a:t>
              </a:r>
              <a:endParaRPr lang="en-US" sz="2400" baseline="-25000" dirty="0">
                <a:solidFill>
                  <a:srgbClr val="C00000"/>
                </a:solidFill>
              </a:endParaRPr>
            </a:p>
          </p:txBody>
        </p:sp>
      </p:grpSp>
      <p:sp>
        <p:nvSpPr>
          <p:cNvPr id="33" name="TextBox 32">
            <a:extLst>
              <a:ext uri="{FF2B5EF4-FFF2-40B4-BE49-F238E27FC236}">
                <a16:creationId xmlns:a16="http://schemas.microsoft.com/office/drawing/2014/main" id="{DCD49FF5-F7FC-4E07-A04B-C2610B125A5C}"/>
              </a:ext>
            </a:extLst>
          </p:cNvPr>
          <p:cNvSpPr txBox="1"/>
          <p:nvPr/>
        </p:nvSpPr>
        <p:spPr>
          <a:xfrm>
            <a:off x="6597892" y="5481844"/>
            <a:ext cx="4449808" cy="461665"/>
          </a:xfrm>
          <a:prstGeom prst="rect">
            <a:avLst/>
          </a:prstGeom>
          <a:noFill/>
        </p:spPr>
        <p:txBody>
          <a:bodyPr wrap="none" rtlCol="0">
            <a:spAutoFit/>
          </a:bodyPr>
          <a:lstStyle/>
          <a:p>
            <a:r>
              <a:rPr lang="en-US" sz="2400" dirty="0"/>
              <a:t>Accuracy   = </a:t>
            </a:r>
            <a:r>
              <a:rPr lang="en-US" sz="2400" dirty="0">
                <a:solidFill>
                  <a:schemeClr val="bg2">
                    <a:lumMod val="50000"/>
                  </a:schemeClr>
                </a:solidFill>
              </a:rPr>
              <a:t>2</a:t>
            </a:r>
            <a:r>
              <a:rPr lang="en-US" sz="2400" dirty="0"/>
              <a:t>/3, Reduction = </a:t>
            </a:r>
            <a:r>
              <a:rPr lang="en-US" sz="2400" dirty="0">
                <a:solidFill>
                  <a:schemeClr val="accent2">
                    <a:lumMod val="75000"/>
                  </a:schemeClr>
                </a:solidFill>
              </a:rPr>
              <a:t>7</a:t>
            </a:r>
            <a:r>
              <a:rPr lang="en-US" sz="2400" dirty="0"/>
              <a:t>/10</a:t>
            </a:r>
          </a:p>
        </p:txBody>
      </p:sp>
      <p:grpSp>
        <p:nvGrpSpPr>
          <p:cNvPr id="7" name="Group 6">
            <a:extLst>
              <a:ext uri="{FF2B5EF4-FFF2-40B4-BE49-F238E27FC236}">
                <a16:creationId xmlns:a16="http://schemas.microsoft.com/office/drawing/2014/main" id="{C11031A5-BC2A-4923-8580-262E19BEA693}"/>
              </a:ext>
            </a:extLst>
          </p:cNvPr>
          <p:cNvGrpSpPr/>
          <p:nvPr/>
        </p:nvGrpSpPr>
        <p:grpSpPr>
          <a:xfrm>
            <a:off x="1583961" y="1906175"/>
            <a:ext cx="3319772" cy="1883762"/>
            <a:chOff x="-531010" y="4434244"/>
            <a:chExt cx="3319772" cy="1883762"/>
          </a:xfrm>
        </p:grpSpPr>
        <p:sp>
          <p:nvSpPr>
            <p:cNvPr id="47" name="Rectangle 46">
              <a:extLst>
                <a:ext uri="{FF2B5EF4-FFF2-40B4-BE49-F238E27FC236}">
                  <a16:creationId xmlns:a16="http://schemas.microsoft.com/office/drawing/2014/main" id="{5A0B02CB-3ACC-4BB5-9E5C-4C28393999EE}"/>
                </a:ext>
              </a:extLst>
            </p:cNvPr>
            <p:cNvSpPr/>
            <p:nvPr/>
          </p:nvSpPr>
          <p:spPr>
            <a:xfrm rot="16200000">
              <a:off x="207381" y="4256648"/>
              <a:ext cx="1883762" cy="223895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51" name="Straight Connector 50">
              <a:extLst>
                <a:ext uri="{FF2B5EF4-FFF2-40B4-BE49-F238E27FC236}">
                  <a16:creationId xmlns:a16="http://schemas.microsoft.com/office/drawing/2014/main" id="{7E8758F8-6D5B-4C3A-9B62-4B7D3CB13F8B}"/>
                </a:ext>
              </a:extLst>
            </p:cNvPr>
            <p:cNvCxnSpPr>
              <a:cxnSpLocks/>
            </p:cNvCxnSpPr>
            <p:nvPr/>
          </p:nvCxnSpPr>
          <p:spPr>
            <a:xfrm flipH="1">
              <a:off x="-531010" y="4556669"/>
              <a:ext cx="3319772" cy="1634454"/>
            </a:xfrm>
            <a:prstGeom prst="line">
              <a:avLst/>
            </a:prstGeom>
            <a:ln w="12700"/>
          </p:spPr>
          <p:style>
            <a:lnRef idx="1">
              <a:schemeClr val="dk1"/>
            </a:lnRef>
            <a:fillRef idx="0">
              <a:schemeClr val="dk1"/>
            </a:fillRef>
            <a:effectRef idx="0">
              <a:schemeClr val="dk1"/>
            </a:effectRef>
            <a:fontRef idx="minor">
              <a:schemeClr val="tx1"/>
            </a:fontRef>
          </p:style>
        </p:cxnSp>
        <p:pic>
          <p:nvPicPr>
            <p:cNvPr id="72" name="Picture 2" descr="Image result for orange">
              <a:extLst>
                <a:ext uri="{FF2B5EF4-FFF2-40B4-BE49-F238E27FC236}">
                  <a16:creationId xmlns:a16="http://schemas.microsoft.com/office/drawing/2014/main" id="{F65E7948-496E-46C4-A809-A4D5E7488A33}"/>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96688" y="4817961"/>
              <a:ext cx="842398" cy="631799"/>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4" descr="Image result for orange">
              <a:extLst>
                <a:ext uri="{FF2B5EF4-FFF2-40B4-BE49-F238E27FC236}">
                  <a16:creationId xmlns:a16="http://schemas.microsoft.com/office/drawing/2014/main" id="{C9B210E1-CE41-4D3D-8C21-AE41B7CC75D5}"/>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1218126" y="4521558"/>
              <a:ext cx="651298" cy="435217"/>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a:extLst>
                <a:ext uri="{FF2B5EF4-FFF2-40B4-BE49-F238E27FC236}">
                  <a16:creationId xmlns:a16="http://schemas.microsoft.com/office/drawing/2014/main" id="{7AA705E4-5061-4E84-B8F7-FFB230712459}"/>
                </a:ext>
              </a:extLst>
            </p:cNvPr>
            <p:cNvPicPr>
              <a:picLocks noChangeAspect="1"/>
            </p:cNvPicPr>
            <p:nvPr/>
          </p:nvPicPr>
          <p:blipFill>
            <a:blip r:embed="rId9"/>
            <a:stretch>
              <a:fillRect/>
            </a:stretch>
          </p:blipFill>
          <p:spPr>
            <a:xfrm>
              <a:off x="582963" y="4501568"/>
              <a:ext cx="714233" cy="651021"/>
            </a:xfrm>
            <a:prstGeom prst="rect">
              <a:avLst/>
            </a:prstGeom>
          </p:spPr>
        </p:pic>
        <p:pic>
          <p:nvPicPr>
            <p:cNvPr id="73" name="Picture 72">
              <a:extLst>
                <a:ext uri="{FF2B5EF4-FFF2-40B4-BE49-F238E27FC236}">
                  <a16:creationId xmlns:a16="http://schemas.microsoft.com/office/drawing/2014/main" id="{BA90D8F9-109B-40B5-B567-7C9B04FDBE3C}"/>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1481481" y="5216604"/>
              <a:ext cx="749916" cy="507998"/>
            </a:xfrm>
            <a:prstGeom prst="rect">
              <a:avLst/>
            </a:prstGeom>
          </p:spPr>
        </p:pic>
        <p:pic>
          <p:nvPicPr>
            <p:cNvPr id="74" name="Picture 73">
              <a:extLst>
                <a:ext uri="{FF2B5EF4-FFF2-40B4-BE49-F238E27FC236}">
                  <a16:creationId xmlns:a16="http://schemas.microsoft.com/office/drawing/2014/main" id="{BB929861-D05B-4F0C-AAF8-91C7CC030464}"/>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432721" y="5751674"/>
              <a:ext cx="714234" cy="449171"/>
            </a:xfrm>
            <a:prstGeom prst="rect">
              <a:avLst/>
            </a:prstGeom>
          </p:spPr>
        </p:pic>
        <p:pic>
          <p:nvPicPr>
            <p:cNvPr id="56" name="Picture 55">
              <a:extLst>
                <a:ext uri="{FF2B5EF4-FFF2-40B4-BE49-F238E27FC236}">
                  <a16:creationId xmlns:a16="http://schemas.microsoft.com/office/drawing/2014/main" id="{E3B0A462-71DE-42B8-A517-FFCD9ADD8258}"/>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1146955" y="5585561"/>
              <a:ext cx="714235" cy="649156"/>
            </a:xfrm>
            <a:prstGeom prst="rect">
              <a:avLst/>
            </a:prstGeom>
          </p:spPr>
        </p:pic>
      </p:gr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3243BBAC-3E5A-40C8-B004-97157125FD7E}"/>
                  </a:ext>
                </a:extLst>
              </p:cNvPr>
              <p:cNvSpPr/>
              <p:nvPr/>
            </p:nvSpPr>
            <p:spPr>
              <a:xfrm>
                <a:off x="735974" y="3005584"/>
                <a:ext cx="1311578" cy="369332"/>
              </a:xfrm>
              <a:prstGeom prst="rect">
                <a:avLst/>
              </a:prstGeom>
              <a:solidFill>
                <a:schemeClr val="accent2"/>
              </a:solidFill>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mtClean="0">
                          <a:solidFill>
                            <a:schemeClr val="bg1"/>
                          </a:solidFill>
                          <a:latin typeface="Cambria Math" panose="02040503050406030204" pitchFamily="18" charset="0"/>
                        </a:rPr>
                        <m:t>h</m:t>
                      </m:r>
                      <m:r>
                        <m:rPr>
                          <m:sty m:val="p"/>
                        </m:rPr>
                        <a:rPr lang="en-US" b="0" i="0" smtClean="0">
                          <a:solidFill>
                            <a:schemeClr val="bg1"/>
                          </a:solidFill>
                          <a:latin typeface="Cambria Math" panose="02040503050406030204" pitchFamily="18" charset="0"/>
                        </a:rPr>
                        <m:t>as</m:t>
                      </m:r>
                      <m:r>
                        <a:rPr lang="en-US" b="0" i="0" smtClean="0">
                          <a:solidFill>
                            <a:schemeClr val="bg1"/>
                          </a:solidFill>
                          <a:latin typeface="Cambria Math" panose="02040503050406030204" pitchFamily="18" charset="0"/>
                        </a:rPr>
                        <m:t> </m:t>
                      </m:r>
                      <m:r>
                        <m:rPr>
                          <m:sty m:val="p"/>
                        </m:rPr>
                        <a:rPr lang="en-US">
                          <a:solidFill>
                            <a:schemeClr val="bg1"/>
                          </a:solidFill>
                          <a:latin typeface="Cambria Math" panose="02040503050406030204" pitchFamily="18" charset="0"/>
                        </a:rPr>
                        <m:t>orange</m:t>
                      </m:r>
                    </m:oMath>
                  </m:oMathPara>
                </a14:m>
                <a:endParaRPr lang="en-US" dirty="0">
                  <a:solidFill>
                    <a:schemeClr val="bg1"/>
                  </a:solidFill>
                </a:endParaRPr>
              </a:p>
            </p:txBody>
          </p:sp>
        </mc:Choice>
        <mc:Fallback xmlns="">
          <p:sp>
            <p:nvSpPr>
              <p:cNvPr id="4" name="Rectangle 3">
                <a:extLst>
                  <a:ext uri="{FF2B5EF4-FFF2-40B4-BE49-F238E27FC236}">
                    <a16:creationId xmlns:a16="http://schemas.microsoft.com/office/drawing/2014/main" id="{3243BBAC-3E5A-40C8-B004-97157125FD7E}"/>
                  </a:ext>
                </a:extLst>
              </p:cNvPr>
              <p:cNvSpPr>
                <a:spLocks noRot="1" noChangeAspect="1" noMove="1" noResize="1" noEditPoints="1" noAdjustHandles="1" noChangeArrowheads="1" noChangeShapeType="1" noTextEdit="1"/>
              </p:cNvSpPr>
              <p:nvPr/>
            </p:nvSpPr>
            <p:spPr>
              <a:xfrm>
                <a:off x="735974" y="3005584"/>
                <a:ext cx="1311578" cy="369332"/>
              </a:xfrm>
              <a:prstGeom prst="rect">
                <a:avLst/>
              </a:prstGeom>
              <a:blipFill>
                <a:blip r:embed="rId13"/>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9FA5BC9F-DD88-4251-A566-BAFD9194425C}"/>
                  </a:ext>
                </a:extLst>
              </p:cNvPr>
              <p:cNvSpPr/>
              <p:nvPr/>
            </p:nvSpPr>
            <p:spPr>
              <a:xfrm>
                <a:off x="1488967" y="3871738"/>
                <a:ext cx="1664237" cy="369332"/>
              </a:xfrm>
              <a:prstGeom prst="rect">
                <a:avLst/>
              </a:prstGeom>
              <a:solidFill>
                <a:schemeClr val="bg2">
                  <a:lumMod val="75000"/>
                </a:schemeClr>
              </a:solidFill>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mtClean="0">
                          <a:solidFill>
                            <a:schemeClr val="tx1"/>
                          </a:solidFill>
                          <a:latin typeface="Cambria Math" panose="02040503050406030204" pitchFamily="18" charset="0"/>
                        </a:rPr>
                        <m:t>h</m:t>
                      </m:r>
                      <m:r>
                        <m:rPr>
                          <m:sty m:val="p"/>
                        </m:rPr>
                        <a:rPr lang="en-US" b="0" i="0" smtClean="0">
                          <a:solidFill>
                            <a:schemeClr val="tx1"/>
                          </a:solidFill>
                          <a:latin typeface="Cambria Math" panose="02040503050406030204" pitchFamily="18" charset="0"/>
                        </a:rPr>
                        <m:t>as</m:t>
                      </m:r>
                      <m:r>
                        <a:rPr lang="en-US" b="0" i="0" smtClean="0">
                          <a:solidFill>
                            <a:schemeClr val="tx1"/>
                          </a:solidFill>
                          <a:latin typeface="Cambria Math" panose="02040503050406030204" pitchFamily="18" charset="0"/>
                        </a:rPr>
                        <m:t> </m:t>
                      </m:r>
                      <m:r>
                        <m:rPr>
                          <m:sty m:val="p"/>
                        </m:rPr>
                        <a:rPr lang="en-US" b="0" i="0" smtClean="0">
                          <a:solidFill>
                            <a:schemeClr val="tx1"/>
                          </a:solidFill>
                          <a:latin typeface="Cambria Math" panose="02040503050406030204" pitchFamily="18" charset="0"/>
                        </a:rPr>
                        <m:t>no</m:t>
                      </m:r>
                      <m:r>
                        <a:rPr lang="en-US" b="0" i="0" smtClean="0">
                          <a:solidFill>
                            <a:schemeClr val="tx1"/>
                          </a:solidFill>
                          <a:latin typeface="Cambria Math" panose="02040503050406030204" pitchFamily="18" charset="0"/>
                        </a:rPr>
                        <m:t> </m:t>
                      </m:r>
                      <m:r>
                        <m:rPr>
                          <m:sty m:val="p"/>
                        </m:rPr>
                        <a:rPr lang="en-US">
                          <a:solidFill>
                            <a:schemeClr val="tx1"/>
                          </a:solidFill>
                          <a:latin typeface="Cambria Math" panose="02040503050406030204" pitchFamily="18" charset="0"/>
                        </a:rPr>
                        <m:t>orange</m:t>
                      </m:r>
                    </m:oMath>
                  </m:oMathPara>
                </a14:m>
                <a:endParaRPr lang="en-US" dirty="0">
                  <a:solidFill>
                    <a:schemeClr val="tx1"/>
                  </a:solidFill>
                </a:endParaRPr>
              </a:p>
            </p:txBody>
          </p:sp>
        </mc:Choice>
        <mc:Fallback xmlns="">
          <p:sp>
            <p:nvSpPr>
              <p:cNvPr id="34" name="Rectangle 33">
                <a:extLst>
                  <a:ext uri="{FF2B5EF4-FFF2-40B4-BE49-F238E27FC236}">
                    <a16:creationId xmlns:a16="http://schemas.microsoft.com/office/drawing/2014/main" id="{9FA5BC9F-DD88-4251-A566-BAFD9194425C}"/>
                  </a:ext>
                </a:extLst>
              </p:cNvPr>
              <p:cNvSpPr>
                <a:spLocks noRot="1" noChangeAspect="1" noMove="1" noResize="1" noEditPoints="1" noAdjustHandles="1" noChangeArrowheads="1" noChangeShapeType="1" noTextEdit="1"/>
              </p:cNvSpPr>
              <p:nvPr/>
            </p:nvSpPr>
            <p:spPr>
              <a:xfrm>
                <a:off x="1488967" y="3871738"/>
                <a:ext cx="1664237" cy="369332"/>
              </a:xfrm>
              <a:prstGeom prst="rect">
                <a:avLst/>
              </a:prstGeom>
              <a:blipFill>
                <a:blip r:embed="rId14"/>
                <a:stretch>
                  <a:fillRect b="-6557"/>
                </a:stretch>
              </a:blipFill>
            </p:spPr>
            <p:txBody>
              <a:bodyPr/>
              <a:lstStyle/>
              <a:p>
                <a:r>
                  <a:rPr lang="en-US">
                    <a:noFill/>
                  </a:rPr>
                  <a:t> </a:t>
                </a:r>
              </a:p>
            </p:txBody>
          </p:sp>
        </mc:Fallback>
      </mc:AlternateContent>
    </p:spTree>
    <p:extLst>
      <p:ext uri="{BB962C8B-B14F-4D97-AF65-F5344CB8AC3E}">
        <p14:creationId xmlns:p14="http://schemas.microsoft.com/office/powerpoint/2010/main" val="248359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1"/>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nodeType="clickEffect">
                                  <p:stCondLst>
                                    <p:cond delay="0"/>
                                  </p:stCondLst>
                                  <p:childTnLst>
                                    <p:animMotion origin="layout" path="M 2.08333E-6 -4.44444E-6 L 0.06484 -0.00023 " pathEditMode="relative" rAng="0" ptsTypes="AA">
                                      <p:cBhvr>
                                        <p:cTn id="55" dur="1000" fill="hold"/>
                                        <p:tgtEl>
                                          <p:spTgt spid="6"/>
                                        </p:tgtEl>
                                        <p:attrNameLst>
                                          <p:attrName>ppt_x</p:attrName>
                                          <p:attrName>ppt_y</p:attrName>
                                        </p:attrNameLst>
                                      </p:cBhvr>
                                      <p:rCtr x="3242" y="-23"/>
                                    </p:animMotion>
                                  </p:childTnLst>
                                </p:cTn>
                              </p:par>
                            </p:childTnLst>
                          </p:cTn>
                        </p:par>
                        <p:par>
                          <p:cTn id="56" fill="hold">
                            <p:stCondLst>
                              <p:cond delay="1000"/>
                            </p:stCondLst>
                            <p:childTnLst>
                              <p:par>
                                <p:cTn id="57" presetID="1"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childTnLst>
                          </p:cTn>
                        </p:par>
                        <p:par>
                          <p:cTn id="59" fill="hold">
                            <p:stCondLst>
                              <p:cond delay="1000"/>
                            </p:stCondLst>
                            <p:childTnLst>
                              <p:par>
                                <p:cTn id="60" presetID="10" presetClass="exit" presetSubtype="0" fill="hold" grpId="1" nodeType="afterEffect">
                                  <p:stCondLst>
                                    <p:cond delay="0"/>
                                  </p:stCondLst>
                                  <p:childTnLst>
                                    <p:animEffect transition="out" filter="fade">
                                      <p:cBhvr>
                                        <p:cTn id="61" dur="500"/>
                                        <p:tgtEl>
                                          <p:spTgt spid="15"/>
                                        </p:tgtEl>
                                      </p:cBhvr>
                                    </p:animEffect>
                                    <p:set>
                                      <p:cBhvr>
                                        <p:cTn id="62" dur="1" fill="hold">
                                          <p:stCondLst>
                                            <p:cond delay="499"/>
                                          </p:stCondLst>
                                        </p:cTn>
                                        <p:tgtEl>
                                          <p:spTgt spid="15"/>
                                        </p:tgtEl>
                                        <p:attrNameLst>
                                          <p:attrName>style.visibility</p:attrName>
                                        </p:attrNameLst>
                                      </p:cBhvr>
                                      <p:to>
                                        <p:strVal val="hidden"/>
                                      </p:to>
                                    </p:set>
                                  </p:childTnLst>
                                </p:cTn>
                              </p:par>
                            </p:childTnLst>
                          </p:cTn>
                        </p:par>
                        <p:par>
                          <p:cTn id="63" fill="hold">
                            <p:stCondLst>
                              <p:cond delay="1500"/>
                            </p:stCondLst>
                            <p:childTnLst>
                              <p:par>
                                <p:cTn id="64" presetID="10" presetClass="entr" presetSubtype="0"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9" grpId="0" animBg="1"/>
      <p:bldP spid="52" grpId="0"/>
      <p:bldP spid="61" grpId="0"/>
      <p:bldP spid="3" grpId="0"/>
      <p:bldP spid="15" grpId="0"/>
      <p:bldP spid="15" grpId="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9" grpId="0"/>
      <p:bldP spid="33" grpId="0"/>
      <p:bldP spid="4" grpId="0" animBg="1"/>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3456</TotalTime>
  <Words>1652</Words>
  <Application>Microsoft Office PowerPoint</Application>
  <PresentationFormat>Widescreen</PresentationFormat>
  <Paragraphs>399</Paragraphs>
  <Slides>32</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Calibri Light</vt:lpstr>
      <vt:lpstr>Cambria Math</vt:lpstr>
      <vt:lpstr>Dubai</vt:lpstr>
      <vt:lpstr>Georgia</vt:lpstr>
      <vt:lpstr>Office Theme</vt:lpstr>
      <vt:lpstr>Probabilistic Predicates to accelerate ML Inference</vt:lpstr>
      <vt:lpstr>ML serving + Relational big-data platforms</vt:lpstr>
      <vt:lpstr>Example query: find images containing oranges</vt:lpstr>
      <vt:lpstr>How to accelerate such ML inference query?</vt:lpstr>
      <vt:lpstr>Accelerate by early filtering</vt:lpstr>
      <vt:lpstr>Early filtering is probabilistic</vt:lpstr>
      <vt:lpstr>Probabilistic Predicates (PPs)</vt:lpstr>
      <vt:lpstr>PowerPoint Presentation</vt:lpstr>
      <vt:lpstr>Simple PP using Linear SVM Classifier</vt:lpstr>
      <vt:lpstr>Finding Probabilistic Predicates for Arbitrary ML Workload</vt:lpstr>
      <vt:lpstr>How to build PPs for arbitrary ML inputs? </vt:lpstr>
      <vt:lpstr>How to build PPs for arbitrary ML inputs? </vt:lpstr>
      <vt:lpstr>PowerPoint Presentation</vt:lpstr>
      <vt:lpstr>System workflow</vt:lpstr>
      <vt:lpstr>Technical challenges in using PPs</vt:lpstr>
      <vt:lpstr>Can PPs work with complex/ad-hoc query predicates?</vt:lpstr>
      <vt:lpstr>Example: QO + PPs</vt:lpstr>
      <vt:lpstr>Example: QO + PPs</vt:lpstr>
      <vt:lpstr>Example: QO + PPs</vt:lpstr>
      <vt:lpstr>Related work</vt:lpstr>
      <vt:lpstr>Experiments</vt:lpstr>
      <vt:lpstr>Datasets</vt:lpstr>
      <vt:lpstr>Data Reduction Rates Achieved by PPs</vt:lpstr>
      <vt:lpstr>Data Reduction Rates Achieved by PPs</vt:lpstr>
      <vt:lpstr>Data Reduction Rates Achieved by PPs</vt:lpstr>
      <vt:lpstr>Using Appropriate PP Techniques is Necessary</vt:lpstr>
      <vt:lpstr>Using Appropriate PP Techniques is Necessary</vt:lpstr>
      <vt:lpstr>For complex predicates, does QO choose appropriate PP combinations?</vt:lpstr>
      <vt:lpstr>For complex predicates, does QO choose appropriate PP combinations?</vt:lpstr>
      <vt:lpstr>End-to-end evaluations for complex predicates</vt:lpstr>
      <vt:lpstr>End-to-end evaluations for complex predicates</vt:lpstr>
      <vt:lpstr>Probabilistic Predicates can speedup ML queries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Yao Lu</dc:creator>
  <cp:lastModifiedBy>Yao Lu</cp:lastModifiedBy>
  <cp:revision>592</cp:revision>
  <cp:lastPrinted>2018-06-11T05:15:32Z</cp:lastPrinted>
  <dcterms:created xsi:type="dcterms:W3CDTF">2018-05-08T17:35:49Z</dcterms:created>
  <dcterms:modified xsi:type="dcterms:W3CDTF">2018-06-20T20:03:34Z</dcterms:modified>
</cp:coreProperties>
</file>