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72" r:id="rId6"/>
    <p:sldId id="328" r:id="rId7"/>
    <p:sldId id="307" r:id="rId8"/>
    <p:sldId id="309" r:id="rId9"/>
    <p:sldId id="299" r:id="rId10"/>
    <p:sldId id="331" r:id="rId11"/>
    <p:sldId id="333" r:id="rId12"/>
    <p:sldId id="310" r:id="rId13"/>
    <p:sldId id="335" r:id="rId14"/>
    <p:sldId id="285" r:id="rId15"/>
    <p:sldId id="267" r:id="rId16"/>
    <p:sldId id="322" r:id="rId17"/>
    <p:sldId id="278" r:id="rId18"/>
    <p:sldId id="336" r:id="rId19"/>
    <p:sldId id="261" r:id="rId20"/>
    <p:sldId id="283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19C8F8-1A1E-3992-969D-82C669E2C5B1}" name="Christian Konig" initials="CK" userId="Christian Konig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C8AB7-4DD9-4338-A267-B66F84DF474E}" v="13" dt="2022-09-02T17:11:36.639"/>
    <p1510:client id="{FD8159D6-4242-47E3-A221-03FA19E82603}" v="219" dt="2022-09-01T17:55:38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9" autoAdjust="0"/>
    <p:restoredTop sz="78728" autoAdjust="0"/>
  </p:normalViewPr>
  <p:slideViewPr>
    <p:cSldViewPr snapToGrid="0">
      <p:cViewPr varScale="1">
        <p:scale>
          <a:sx n="100" d="100"/>
          <a:sy n="100" d="100"/>
        </p:scale>
        <p:origin x="76" y="1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79C08-C361-44C4-B74C-D185A6D0539C}" type="datetimeFigureOut">
              <a:rPr lang="en-HK" smtClean="0"/>
              <a:t>22/9/2022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20D69-FC22-41D4-9D8A-E18EDFE31E7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8524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20D69-FC22-41D4-9D8A-E18EDFE31E78}" type="slidenum">
              <a:rPr lang="en-HK" smtClean="0"/>
              <a:t>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38671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20D69-FC22-41D4-9D8A-E18EDFE31E78}" type="slidenum">
              <a:rPr lang="en-HK" smtClean="0"/>
              <a:t>10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91202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20D69-FC22-41D4-9D8A-E18EDFE31E78}" type="slidenum">
              <a:rPr lang="en-HK" smtClean="0"/>
              <a:t>11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56929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324FC-11E6-4DAE-A6B4-B5F013A4ADE5}" type="slidenum">
              <a:rPr lang="en-HK" smtClean="0"/>
              <a:t>12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23869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324FC-11E6-4DAE-A6B4-B5F013A4ADE5}" type="slidenum">
              <a:rPr lang="en-HK" smtClean="0"/>
              <a:t>13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03736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324FC-11E6-4DAE-A6B4-B5F013A4ADE5}" type="slidenum">
              <a:rPr lang="en-HK" smtClean="0"/>
              <a:t>14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15135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20D69-FC22-41D4-9D8A-E18EDFE31E78}" type="slidenum">
              <a:rPr lang="en-HK" smtClean="0"/>
              <a:t>15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98789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ML models require very large storage budget in MBs, and with that budget simple baselines are already very good in terms of accuracy.</a:t>
            </a:r>
          </a:p>
          <a:p>
            <a:endParaRPr lang="en-US" dirty="0"/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20D69-FC22-41D4-9D8A-E18EDFE31E78}" type="slidenum">
              <a:rPr lang="en-HK" smtClean="0"/>
              <a:t>16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86781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20D69-FC22-41D4-9D8A-E18EDFE31E78}" type="slidenum">
              <a:rPr lang="en-HK" smtClean="0"/>
              <a:t>17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66019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20D69-FC22-41D4-9D8A-E18EDFE31E78}" type="slidenum">
              <a:rPr lang="en-HK" smtClean="0"/>
              <a:t>18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9273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324FC-11E6-4DAE-A6B4-B5F013A4ADE5}" type="slidenum">
              <a:rPr lang="en-HK" smtClean="0"/>
              <a:t>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90011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324FC-11E6-4DAE-A6B4-B5F013A4ADE5}" type="slidenum">
              <a:rPr lang="en-HK" smtClean="0"/>
              <a:t>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3593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324FC-11E6-4DAE-A6B4-B5F013A4ADE5}" type="slidenum">
              <a:rPr lang="en-HK" smtClean="0"/>
              <a:t>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9242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20D69-FC22-41D4-9D8A-E18EDFE31E78}" type="slidenum">
              <a:rPr lang="en-HK" smtClean="0"/>
              <a:t>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61592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324FC-11E6-4DAE-A6B4-B5F013A4ADE5}" type="slidenum">
              <a:rPr lang="en-HK" smtClean="0"/>
              <a:t>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94747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324FC-11E6-4DAE-A6B4-B5F013A4ADE5}" type="slidenum">
              <a:rPr lang="en-HK" smtClean="0"/>
              <a:t>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27189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324FC-11E6-4DAE-A6B4-B5F013A4ADE5}" type="slidenum">
              <a:rPr lang="en-HK" smtClean="0"/>
              <a:t>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74391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20D69-FC22-41D4-9D8A-E18EDFE31E78}" type="slidenum">
              <a:rPr lang="en-HK" smtClean="0"/>
              <a:t>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1601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9649B-28A4-C57F-ABF5-22BA9DBA7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A6F07-C894-9BDB-DE78-D1EC91648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D4386-D027-5D82-79A1-F8506547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4B85-6DEF-4185-A051-ACAA89F6E396}" type="datetime1">
              <a:rPr lang="en-HK" smtClean="0"/>
              <a:t>22/9/2022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380C4-A216-5D0F-7247-489B9CDD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78266-D84D-EE1C-792F-27790B55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7C2-FA31-4999-8D62-47FA4DD7D14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0876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7DA8-268E-190D-69A2-B622E237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9BBD4-C200-0A1C-6835-BE0E4EDEF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1B220-E02A-2A09-552B-5B535CBF7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7E6D-37FF-4894-95B8-3377680B0738}" type="datetime1">
              <a:rPr lang="en-HK" smtClean="0"/>
              <a:t>22/9/2022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BF58D-9905-B8E5-475B-898DE817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D996-D93D-168F-102E-7431734A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7C2-FA31-4999-8D62-47FA4DD7D14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3218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E0BB4-24D7-7520-6EA5-71F3571C3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FF0A9-4116-AF42-18DA-D228C3D18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F42DD-4BC1-2CE4-7B70-26D6972B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E129-89CD-462A-A003-17400E365A52}" type="datetime1">
              <a:rPr lang="en-HK" smtClean="0"/>
              <a:t>22/9/2022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6D95F-F0F5-1067-E860-CFCAE983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F782A-955D-294D-B466-E53D57D26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7C2-FA31-4999-8D62-47FA4DD7D14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5374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72457-7968-1AF1-CE60-7816CAF4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26F34-D01B-49DC-70F5-72C10F2B2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934D8-C8F6-A3DD-6CCC-93FD3D27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4CA7-E85A-4C73-8C24-8A45EC404891}" type="datetime1">
              <a:rPr lang="en-HK" smtClean="0"/>
              <a:t>22/9/2022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00A98-E63E-5619-7ED5-6159F1640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E5BEC-6976-C962-A84E-FC57A2F78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7C2-FA31-4999-8D62-47FA4DD7D14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5870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5F16B-CAFC-81FA-CEB3-BD98F898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F1DB5-DF21-5FCC-92AF-BA4DFF141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59757-2D27-7613-0F4C-D1EF91621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F3C4-951B-42F0-903F-20610EE6793D}" type="datetime1">
              <a:rPr lang="en-HK" smtClean="0"/>
              <a:t>22/9/2022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0C4D6-47FE-4DC6-2644-356B68FC3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D0FAF-B698-8458-E1A0-E3B737517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7C2-FA31-4999-8D62-47FA4DD7D14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3607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D237A-06ED-7D5B-FF21-026057434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5F46D-F65F-8770-B46B-AC75F01FA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77C6D-72D5-4349-269B-88A4082A0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F3A04-C417-CF7D-B3FE-433853254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F483-475C-4B9A-BBF0-270A47DE9CCD}" type="datetime1">
              <a:rPr lang="en-HK" smtClean="0"/>
              <a:t>22/9/2022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C3737-334B-C754-6229-EAA2DABFB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B46A3-FA08-AC59-4C1C-5530BFD2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7C2-FA31-4999-8D62-47FA4DD7D14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2817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8EB7-2102-6479-852C-51DB19A0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4BDC7-2D46-73DF-AA24-0593B9762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A04F7-EB51-8F46-44AC-3059A6300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724C80-1732-4353-F311-B14FF33A4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DD9084-F9AA-83EF-2F4E-5B94FDDDB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FCE44F-9B3F-33E1-731A-F6789F0F5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84A9-2DD1-4F5E-8347-169371CFC3F3}" type="datetime1">
              <a:rPr lang="en-HK" smtClean="0"/>
              <a:t>22/9/2022</a:t>
            </a:fld>
            <a:endParaRPr lang="en-H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66DBF5-880D-0093-8E03-D1DF6750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EE5865-5F68-7529-B6CC-5CF61B8D1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7C2-FA31-4999-8D62-47FA4DD7D14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666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07566-8497-6A82-B025-D902D8D26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706A08-1D05-883C-C1D2-F989CBCBA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57CB-B03A-4E2A-849B-D6B3A60BF058}" type="datetime1">
              <a:rPr lang="en-HK" smtClean="0"/>
              <a:t>22/9/2022</a:t>
            </a:fld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F62951-529D-78BC-FC53-5221FBDBA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A8F21-4EAC-D66B-2114-63392912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7C2-FA31-4999-8D62-47FA4DD7D14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952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836766-A9CB-7228-4828-45F63E1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0399-101D-4D1B-BF86-0A90CC26CF14}" type="datetime1">
              <a:rPr lang="en-HK" smtClean="0"/>
              <a:t>22/9/2022</a:t>
            </a:fld>
            <a:endParaRPr lang="en-H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817847-64EE-89D8-99DF-30B768D02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DCF14-8846-3B8C-BF13-2E613DFA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7C2-FA31-4999-8D62-47FA4DD7D14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1290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CC832-DD20-21CB-6B1E-9D8EF6B8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858AD-BD2B-6AED-9471-3287119C1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FD1B1-78BC-9AA2-3A5D-B728FD1CB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BA01C-25C4-ED09-B36A-4ED16ACD6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125F-AB7B-4E9A-AFFA-EC516791A17B}" type="datetime1">
              <a:rPr lang="en-HK" smtClean="0"/>
              <a:t>22/9/2022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52DBE-149C-0AB9-F06E-591119191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8FB6F-94A3-FC30-7419-F37D2EA92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7C2-FA31-4999-8D62-47FA4DD7D14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5964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BCF73-D561-6FC2-5FCE-A6801B74C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BE7747-FA76-C5E5-027D-E50814155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55877-52E4-BCDD-E748-36A6F91C4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46674-2B3F-0B66-5D75-0455F836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C510-FEF6-4C5E-95E4-E58849803FF5}" type="datetime1">
              <a:rPr lang="en-HK" smtClean="0"/>
              <a:t>22/9/2022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781C4-2806-69D6-565A-8040FD9F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A4DAD-1898-A9EC-1836-2E14DC77D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7C2-FA31-4999-8D62-47FA4DD7D14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8148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9FAC4D-7C56-A16D-710A-0E30DCCB3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CBA1E-6590-6F71-F387-D0ADDD22E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4D83F-7172-C0EC-AE11-6D3D0C812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80F32-CF75-4F91-84E9-B5AAD18BDE8F}" type="datetime1">
              <a:rPr lang="en-HK" smtClean="0"/>
              <a:t>22/9/2022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A0BBD-7A16-BE7D-3036-7B6516B04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00C95-608E-CFB8-CC08-F26C7434C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AF7C2-FA31-4999-8D62-47FA4DD7D14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28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16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4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12.png"/><Relationship Id="rId10" Type="http://schemas.openxmlformats.org/officeDocument/2006/relationships/image" Target="../media/image41.png"/><Relationship Id="rId19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1.png"/><Relationship Id="rId18" Type="http://schemas.openxmlformats.org/officeDocument/2006/relationships/image" Target="../media/image56.png"/><Relationship Id="rId26" Type="http://schemas.openxmlformats.org/officeDocument/2006/relationships/image" Target="../media/image62.png"/><Relationship Id="rId3" Type="http://schemas.openxmlformats.org/officeDocument/2006/relationships/image" Target="../media/image34.png"/><Relationship Id="rId21" Type="http://schemas.openxmlformats.org/officeDocument/2006/relationships/image" Target="../media/image57.png"/><Relationship Id="rId7" Type="http://schemas.openxmlformats.org/officeDocument/2006/relationships/image" Target="../media/image38.png"/><Relationship Id="rId12" Type="http://schemas.openxmlformats.org/officeDocument/2006/relationships/image" Target="../media/image40.png"/><Relationship Id="rId17" Type="http://schemas.openxmlformats.org/officeDocument/2006/relationships/image" Target="../media/image55.png"/><Relationship Id="rId25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4.png"/><Relationship Id="rId20" Type="http://schemas.openxmlformats.org/officeDocument/2006/relationships/image" Target="../media/image45.png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53.png"/><Relationship Id="rId24" Type="http://schemas.openxmlformats.org/officeDocument/2006/relationships/image" Target="../media/image60.png"/><Relationship Id="rId5" Type="http://schemas.openxmlformats.org/officeDocument/2006/relationships/image" Target="../media/image36.png"/><Relationship Id="rId15" Type="http://schemas.openxmlformats.org/officeDocument/2006/relationships/image" Target="../media/image43.png"/><Relationship Id="rId23" Type="http://schemas.openxmlformats.org/officeDocument/2006/relationships/image" Target="../media/image59.png"/><Relationship Id="rId28" Type="http://schemas.openxmlformats.org/officeDocument/2006/relationships/image" Target="../media/image17.png"/><Relationship Id="rId10" Type="http://schemas.openxmlformats.org/officeDocument/2006/relationships/image" Target="../media/image52.png"/><Relationship Id="rId19" Type="http://schemas.openxmlformats.org/officeDocument/2006/relationships/image" Target="../media/image44.png"/><Relationship Id="rId4" Type="http://schemas.openxmlformats.org/officeDocument/2006/relationships/image" Target="../media/image35.png"/><Relationship Id="rId9" Type="http://schemas.openxmlformats.org/officeDocument/2006/relationships/image" Target="../media/image51.png"/><Relationship Id="rId14" Type="http://schemas.openxmlformats.org/officeDocument/2006/relationships/image" Target="../media/image42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yao.lu/iri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872D6-4D35-2CF0-3729-BEF4B2A06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175" y="386268"/>
            <a:ext cx="9845897" cy="2387600"/>
          </a:xfrm>
        </p:spPr>
        <p:txBody>
          <a:bodyPr>
            <a:normAutofit/>
          </a:bodyPr>
          <a:lstStyle/>
          <a:p>
            <a:r>
              <a:rPr lang="en-US" sz="4000" dirty="0"/>
              <a:t>Pre-trained Summarization Models of Structured Datasets for Cardinality Estimation</a:t>
            </a:r>
            <a:endParaRPr lang="en-HK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F79E1-A511-F797-4428-8A4DCB90B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02660"/>
            <a:ext cx="9144000" cy="1286005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/>
              <a:t>Yao Lu, Srikanth Kandula, Arnd Christian Konig, Surajit Chaudhuri</a:t>
            </a:r>
          </a:p>
          <a:p>
            <a:r>
              <a:rPr lang="en-US" sz="1900" dirty="0"/>
              <a:t>Microsoft Research</a:t>
            </a:r>
          </a:p>
          <a:p>
            <a:endParaRPr lang="en-US" sz="1600" dirty="0"/>
          </a:p>
          <a:p>
            <a:r>
              <a:rPr lang="en-US" sz="1700" dirty="0"/>
              <a:t>VLDB 2022</a:t>
            </a:r>
            <a:endParaRPr lang="en-HK" sz="1700" dirty="0"/>
          </a:p>
        </p:txBody>
      </p:sp>
      <p:pic>
        <p:nvPicPr>
          <p:cNvPr id="1026" name="Picture 2" descr="SrikanthKandula (Srikanth Kandula) · GitHub">
            <a:extLst>
              <a:ext uri="{FF2B5EF4-FFF2-40B4-BE49-F238E27FC236}">
                <a16:creationId xmlns:a16="http://schemas.microsoft.com/office/drawing/2014/main" id="{B722D1EE-CB5E-0F90-B19A-216CCA488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6" t="5921" r="18935" b="34528"/>
          <a:stretch/>
        </p:blipFill>
        <p:spPr bwMode="auto">
          <a:xfrm>
            <a:off x="4692509" y="4605209"/>
            <a:ext cx="1466192" cy="139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rtrait of Arnd Christian König">
            <a:extLst>
              <a:ext uri="{FF2B5EF4-FFF2-40B4-BE49-F238E27FC236}">
                <a16:creationId xmlns:a16="http://schemas.microsoft.com/office/drawing/2014/main" id="{7C41C9DA-8D50-5507-F870-D7163E515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10564" r="9631" b="8096"/>
          <a:stretch/>
        </p:blipFill>
        <p:spPr bwMode="auto">
          <a:xfrm>
            <a:off x="6378543" y="4605209"/>
            <a:ext cx="1466192" cy="139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rtrait of Surajit Chaudhuri">
            <a:extLst>
              <a:ext uri="{FF2B5EF4-FFF2-40B4-BE49-F238E27FC236}">
                <a16:creationId xmlns:a16="http://schemas.microsoft.com/office/drawing/2014/main" id="{6BB74BDB-170C-01A5-9C77-383D9F9A0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76" y="4605209"/>
            <a:ext cx="1394567" cy="139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rtrait of Yao Lu">
            <a:extLst>
              <a:ext uri="{FF2B5EF4-FFF2-40B4-BE49-F238E27FC236}">
                <a16:creationId xmlns:a16="http://schemas.microsoft.com/office/drawing/2014/main" id="{D1E3F8ED-441F-5E65-21B3-27C6B733F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10" y="4575964"/>
            <a:ext cx="1453057" cy="145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85CDF-84CA-50C4-FC36-9E89F6F40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7C2-FA31-4999-8D62-47FA4DD7D144}" type="slidenum">
              <a:rPr lang="en-HK" smtClean="0"/>
              <a:t>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295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9F8118D3-C92C-480F-B01E-36CD1EBA6808}"/>
              </a:ext>
            </a:extLst>
          </p:cNvPr>
          <p:cNvSpPr txBox="1"/>
          <p:nvPr/>
        </p:nvSpPr>
        <p:spPr>
          <a:xfrm>
            <a:off x="984250" y="2454100"/>
            <a:ext cx="4103715" cy="28603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HK" sz="1800" dirty="0">
                <a:solidFill>
                  <a:srgbClr val="C00000"/>
                </a:solidFill>
                <a:latin typeface="Amasis MT Pro Light" panose="02040304050005020304" pitchFamily="18" charset="0"/>
              </a:rPr>
              <a:t>Goals &amp;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1800" dirty="0">
                <a:solidFill>
                  <a:schemeClr val="tx1"/>
                </a:solidFill>
                <a:latin typeface="Amasis MT Pro Light" panose="02040304050005020304" pitchFamily="18" charset="0"/>
              </a:rPr>
              <a:t>High-dim &amp; arbitrary schema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1800" dirty="0">
              <a:solidFill>
                <a:schemeClr val="tx1"/>
              </a:solidFill>
              <a:latin typeface="Amasis MT Pro Light" panose="020403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1800" dirty="0">
                <a:solidFill>
                  <a:schemeClr val="tx1"/>
                </a:solidFill>
                <a:latin typeface="Amasis MT Pro Light" panose="02040304050005020304" pitchFamily="18" charset="0"/>
              </a:rPr>
              <a:t>Accuracy &amp; </a:t>
            </a:r>
            <a:r>
              <a:rPr lang="en-HK" dirty="0">
                <a:solidFill>
                  <a:schemeClr val="tx1"/>
                </a:solidFill>
                <a:latin typeface="Amasis MT Pro Light" panose="02040304050005020304" pitchFamily="18" charset="0"/>
              </a:rPr>
              <a:t>latency</a:t>
            </a:r>
            <a:endParaRPr lang="en-HK" sz="1800" dirty="0">
              <a:solidFill>
                <a:schemeClr val="tx1"/>
              </a:solidFill>
              <a:latin typeface="Amasis MT Pro Light" panose="020403040500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HK" dirty="0">
                <a:solidFill>
                  <a:schemeClr val="tx1"/>
                </a:solidFill>
                <a:latin typeface="Amasis MT Pro Light" panose="02040304050005020304" pitchFamily="18" charset="0"/>
              </a:rPr>
              <a:t>No per dataset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HK" dirty="0">
                <a:solidFill>
                  <a:schemeClr val="tx1"/>
                </a:solidFill>
                <a:latin typeface="Amasis MT Pro Light" panose="02040304050005020304" pitchFamily="18" charset="0"/>
              </a:rPr>
              <a:t>Quickly adapt to changes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HK" dirty="0">
              <a:solidFill>
                <a:schemeClr val="tx1"/>
              </a:solidFill>
              <a:latin typeface="Amasis MT Pro Light" panose="020403040500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HK" dirty="0">
                <a:solidFill>
                  <a:schemeClr val="tx1"/>
                </a:solidFill>
                <a:latin typeface="Amasis MT Pro Light" panose="02040304050005020304" pitchFamily="18" charset="0"/>
              </a:rPr>
              <a:t>Small building &amp; query latency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HK" dirty="0">
                <a:solidFill>
                  <a:schemeClr val="tx1"/>
                </a:solidFill>
                <a:latin typeface="Amasis MT Pro Light" panose="02040304050005020304" pitchFamily="18" charset="0"/>
              </a:rPr>
              <a:t>High accuracy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41265-1499-40B7-9173-E580B966F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Iris for structured dataset summarization &amp; CE</a:t>
            </a:r>
            <a:endParaRPr lang="en-HK" sz="40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35FEA5-BD4B-4644-BCE9-5ADB8EFFFD52}"/>
              </a:ext>
            </a:extLst>
          </p:cNvPr>
          <p:cNvSpPr/>
          <p:nvPr/>
        </p:nvSpPr>
        <p:spPr>
          <a:xfrm>
            <a:off x="5419336" y="2248650"/>
            <a:ext cx="4797814" cy="32504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9A9B98-3BC3-49E4-ABB9-2C6A63D980A8}"/>
              </a:ext>
            </a:extLst>
          </p:cNvPr>
          <p:cNvSpPr txBox="1"/>
          <p:nvPr/>
        </p:nvSpPr>
        <p:spPr>
          <a:xfrm>
            <a:off x="5472241" y="2306503"/>
            <a:ext cx="484767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Amasis MT Pro Light" panose="02040304050005020304" pitchFamily="18" charset="0"/>
              </a:rPr>
              <a:t>                   Key ideas &amp; contributions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masis MT Pro Light" panose="02040304050005020304" pitchFamily="18" charset="0"/>
              </a:rPr>
              <a:t>Decompose into low-dim sub-relations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 Light" panose="02040304050005020304" pitchFamily="18" charset="0"/>
              </a:rPr>
              <a:t>New quantization scheme.</a:t>
            </a:r>
          </a:p>
          <a:p>
            <a:endParaRPr lang="en-US" dirty="0">
              <a:solidFill>
                <a:schemeClr val="tx1"/>
              </a:solidFill>
              <a:latin typeface="Amasis MT Pro Light" panose="020403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masis MT Pro Light" panose="02040304050005020304" pitchFamily="18" charset="0"/>
              </a:rPr>
              <a:t>Pre-trained summarization &amp; CE models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 Light" panose="02040304050005020304" pitchFamily="18" charset="0"/>
              </a:rPr>
              <a:t>Linearly mergeable &amp; updatable summaries.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masis MT Pro Light" panose="020403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 Light" panose="02040304050005020304" pitchFamily="18" charset="0"/>
              </a:rPr>
              <a:t>Model inference only.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 Light" panose="02040304050005020304" pitchFamily="18" charset="0"/>
              </a:rPr>
              <a:t>Use simple models &amp; SIMD.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masis MT Pro Light" panose="020403040500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833855-C444-4B0C-BAEA-5F416B371B68}"/>
              </a:ext>
            </a:extLst>
          </p:cNvPr>
          <p:cNvSpPr txBox="1"/>
          <p:nvPr/>
        </p:nvSpPr>
        <p:spPr>
          <a:xfrm>
            <a:off x="3365968" y="4830861"/>
            <a:ext cx="1386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(empirical)</a:t>
            </a:r>
            <a:endParaRPr lang="en-HK" sz="14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EB0560-5457-412B-8EF4-8A23FD9A41EC}"/>
              </a:ext>
            </a:extLst>
          </p:cNvPr>
          <p:cNvSpPr txBox="1"/>
          <p:nvPr/>
        </p:nvSpPr>
        <p:spPr>
          <a:xfrm>
            <a:off x="10302628" y="2842696"/>
            <a:ext cx="23783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masis MT Pro Light" panose="02040304050005020304" pitchFamily="18" charset="0"/>
              </a:rPr>
              <a:t>Train a small </a:t>
            </a:r>
          </a:p>
          <a:p>
            <a:r>
              <a:rPr lang="en-US" sz="1600" dirty="0">
                <a:solidFill>
                  <a:schemeClr val="tx1"/>
                </a:solidFill>
                <a:latin typeface="Amasis MT Pro Light" panose="02040304050005020304" pitchFamily="18" charset="0"/>
              </a:rPr>
              <a:t># of models</a:t>
            </a:r>
            <a:endParaRPr lang="en-HK" sz="16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AF71BF-8E63-47CB-8485-A58C5C69678B}"/>
              </a:ext>
            </a:extLst>
          </p:cNvPr>
          <p:cNvCxnSpPr>
            <a:cxnSpLocks/>
          </p:cNvCxnSpPr>
          <p:nvPr/>
        </p:nvCxnSpPr>
        <p:spPr>
          <a:xfrm>
            <a:off x="9894888" y="3165862"/>
            <a:ext cx="439490" cy="0"/>
          </a:xfrm>
          <a:prstGeom prst="straightConnector1">
            <a:avLst/>
          </a:prstGeom>
          <a:ln w="19050"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0FDDDB5-6976-ECB6-3D91-FD960A3C0FCC}"/>
              </a:ext>
            </a:extLst>
          </p:cNvPr>
          <p:cNvCxnSpPr>
            <a:cxnSpLocks/>
          </p:cNvCxnSpPr>
          <p:nvPr/>
        </p:nvCxnSpPr>
        <p:spPr>
          <a:xfrm>
            <a:off x="4862540" y="3086100"/>
            <a:ext cx="450850" cy="0"/>
          </a:xfrm>
          <a:prstGeom prst="straightConnector1">
            <a:avLst/>
          </a:prstGeom>
          <a:ln w="19050"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616084F-A002-F3F7-7FE9-F628CC201A6E}"/>
              </a:ext>
            </a:extLst>
          </p:cNvPr>
          <p:cNvCxnSpPr>
            <a:cxnSpLocks/>
          </p:cNvCxnSpPr>
          <p:nvPr/>
        </p:nvCxnSpPr>
        <p:spPr>
          <a:xfrm>
            <a:off x="4862540" y="4020072"/>
            <a:ext cx="450850" cy="0"/>
          </a:xfrm>
          <a:prstGeom prst="straightConnector1">
            <a:avLst/>
          </a:prstGeom>
          <a:ln w="19050"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9519B1-9875-52BA-E8FC-BEBD35323423}"/>
              </a:ext>
            </a:extLst>
          </p:cNvPr>
          <p:cNvCxnSpPr>
            <a:cxnSpLocks/>
          </p:cNvCxnSpPr>
          <p:nvPr/>
        </p:nvCxnSpPr>
        <p:spPr>
          <a:xfrm>
            <a:off x="4862540" y="4737100"/>
            <a:ext cx="450850" cy="0"/>
          </a:xfrm>
          <a:prstGeom prst="straightConnector1">
            <a:avLst/>
          </a:prstGeom>
          <a:ln w="19050"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791C2-0B82-D11F-D774-B3551635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7C2-FA31-4999-8D62-47FA4DD7D144}" type="slidenum">
              <a:rPr lang="en-HK" smtClean="0"/>
              <a:t>10</a:t>
            </a:fld>
            <a:endParaRPr lang="en-HK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ACEF65-60A3-0912-231D-1552D6CDB95C}"/>
              </a:ext>
            </a:extLst>
          </p:cNvPr>
          <p:cNvSpPr txBox="1"/>
          <p:nvPr/>
        </p:nvSpPr>
        <p:spPr>
          <a:xfrm>
            <a:off x="10290275" y="3620179"/>
            <a:ext cx="23783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masis MT Pro Light" panose="02040304050005020304" pitchFamily="18" charset="0"/>
              </a:rPr>
              <a:t>Adapting Deep </a:t>
            </a:r>
          </a:p>
          <a:p>
            <a:r>
              <a:rPr lang="en-US" sz="1600" dirty="0">
                <a:solidFill>
                  <a:schemeClr val="tx1"/>
                </a:solidFill>
                <a:latin typeface="Amasis MT Pro Light" panose="02040304050005020304" pitchFamily="18" charset="0"/>
              </a:rPr>
              <a:t>Sets </a:t>
            </a:r>
            <a:r>
              <a:rPr lang="en-US" sz="1600" dirty="0">
                <a:latin typeface="Amasis MT Pro Light" panose="02040304050005020304" pitchFamily="18" charset="0"/>
              </a:rPr>
              <a:t>(</a:t>
            </a:r>
            <a:r>
              <a:rPr lang="en-US" sz="1600" dirty="0">
                <a:solidFill>
                  <a:schemeClr val="tx1"/>
                </a:solidFill>
                <a:latin typeface="Amasis MT Pro Light" panose="02040304050005020304" pitchFamily="18" charset="0"/>
              </a:rPr>
              <a:t>M. Zaheer </a:t>
            </a:r>
          </a:p>
          <a:p>
            <a:r>
              <a:rPr lang="en-US" sz="1600" dirty="0">
                <a:solidFill>
                  <a:schemeClr val="tx1"/>
                </a:solidFill>
                <a:latin typeface="Amasis MT Pro Light" panose="02040304050005020304" pitchFamily="18" charset="0"/>
              </a:rPr>
              <a:t>et al. NeurIPS17)</a:t>
            </a:r>
            <a:endParaRPr lang="en-HK" sz="16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B64BCC1-334D-FA39-8080-676B8D115119}"/>
              </a:ext>
            </a:extLst>
          </p:cNvPr>
          <p:cNvCxnSpPr>
            <a:cxnSpLocks/>
          </p:cNvCxnSpPr>
          <p:nvPr/>
        </p:nvCxnSpPr>
        <p:spPr>
          <a:xfrm>
            <a:off x="9894888" y="4020072"/>
            <a:ext cx="395387" cy="0"/>
          </a:xfrm>
          <a:prstGeom prst="straightConnector1">
            <a:avLst/>
          </a:prstGeom>
          <a:ln w="19050"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73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/>
      <p:bldP spid="2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5CEAD-9816-4A6C-BEEE-AD0AFBDB6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Summarization &amp; CE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5651A-33DB-4A1A-8663-739668092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4678"/>
            <a:ext cx="10909300" cy="2639931"/>
          </a:xfrm>
        </p:spPr>
        <p:txBody>
          <a:bodyPr>
            <a:normAutofit fontScale="85000" lnSpcReduction="20000"/>
          </a:bodyPr>
          <a:lstStyle/>
          <a:p>
            <a:r>
              <a:rPr lang="en-HK" sz="2400" dirty="0"/>
              <a:t>Decompose into low-dim sub-relations using CORDS </a:t>
            </a:r>
            <a:r>
              <a:rPr lang="en-HK" sz="2100" dirty="0">
                <a:solidFill>
                  <a:schemeClr val="bg1">
                    <a:lumMod val="50000"/>
                  </a:schemeClr>
                </a:solidFill>
              </a:rPr>
              <a:t>[Ilyas et al. SIGMOD 04]</a:t>
            </a:r>
            <a:r>
              <a:rPr lang="en-HK" sz="2400" dirty="0"/>
              <a:t>.</a:t>
            </a:r>
          </a:p>
          <a:p>
            <a:r>
              <a:rPr lang="en-HK" sz="2400" dirty="0"/>
              <a:t>Given a storage budget for summarization:</a:t>
            </a:r>
          </a:p>
          <a:p>
            <a:pPr lvl="1">
              <a:lnSpc>
                <a:spcPct val="120000"/>
              </a:lnSpc>
            </a:pPr>
            <a:r>
              <a:rPr lang="en-HK" sz="1900" dirty="0"/>
              <a:t>Summarize only “important” sub-relations: </a:t>
            </a:r>
            <a:r>
              <a:rPr lang="en-HK" sz="1900" dirty="0">
                <a:solidFill>
                  <a:schemeClr val="accent3">
                    <a:lumMod val="75000"/>
                  </a:schemeClr>
                </a:solidFill>
              </a:rPr>
              <a:t>high correlation score &amp; #DV</a:t>
            </a:r>
            <a:r>
              <a:rPr lang="en-HK" sz="1900" dirty="0"/>
              <a:t>.</a:t>
            </a:r>
          </a:p>
          <a:p>
            <a:pPr lvl="1">
              <a:lnSpc>
                <a:spcPct val="120000"/>
              </a:lnSpc>
            </a:pPr>
            <a:r>
              <a:rPr lang="en-HK" sz="1900" dirty="0"/>
              <a:t>Choose summarization techniques including pre-trained models.</a:t>
            </a:r>
          </a:p>
          <a:p>
            <a:r>
              <a:rPr lang="en-US" sz="2400" dirty="0"/>
              <a:t>To answer a CE query, </a:t>
            </a:r>
          </a:p>
          <a:p>
            <a:pPr lvl="1"/>
            <a:r>
              <a:rPr lang="en-US" sz="2000" dirty="0"/>
              <a:t>Assemble results from a bag of summaries.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 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HK" sz="2400" dirty="0"/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895B86A8-3CC5-4672-B231-69504CCAFD97}"/>
              </a:ext>
            </a:extLst>
          </p:cNvPr>
          <p:cNvSpPr/>
          <p:nvPr/>
        </p:nvSpPr>
        <p:spPr>
          <a:xfrm>
            <a:off x="6711642" y="2155289"/>
            <a:ext cx="1306443" cy="1046901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983E8F4-0932-44F2-A61E-5237A99CCEE8}"/>
              </a:ext>
            </a:extLst>
          </p:cNvPr>
          <p:cNvGraphicFramePr>
            <a:graphicFrameLocks noGrp="1"/>
          </p:cNvGraphicFramePr>
          <p:nvPr/>
        </p:nvGraphicFramePr>
        <p:xfrm>
          <a:off x="1742966" y="2008539"/>
          <a:ext cx="1219160" cy="64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790">
                  <a:extLst>
                    <a:ext uri="{9D8B030D-6E8A-4147-A177-3AD203B41FA5}">
                      <a16:colId xmlns:a16="http://schemas.microsoft.com/office/drawing/2014/main" val="3836792654"/>
                    </a:ext>
                  </a:extLst>
                </a:gridCol>
                <a:gridCol w="304790">
                  <a:extLst>
                    <a:ext uri="{9D8B030D-6E8A-4147-A177-3AD203B41FA5}">
                      <a16:colId xmlns:a16="http://schemas.microsoft.com/office/drawing/2014/main" val="1438932202"/>
                    </a:ext>
                  </a:extLst>
                </a:gridCol>
                <a:gridCol w="304790">
                  <a:extLst>
                    <a:ext uri="{9D8B030D-6E8A-4147-A177-3AD203B41FA5}">
                      <a16:colId xmlns:a16="http://schemas.microsoft.com/office/drawing/2014/main" val="3643971492"/>
                    </a:ext>
                  </a:extLst>
                </a:gridCol>
                <a:gridCol w="304790">
                  <a:extLst>
                    <a:ext uri="{9D8B030D-6E8A-4147-A177-3AD203B41FA5}">
                      <a16:colId xmlns:a16="http://schemas.microsoft.com/office/drawing/2014/main" val="25829825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90825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48381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09050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97D15F-F03B-49BA-992C-29ADDA024890}"/>
              </a:ext>
            </a:extLst>
          </p:cNvPr>
          <p:cNvCxnSpPr>
            <a:cxnSpLocks/>
          </p:cNvCxnSpPr>
          <p:nvPr/>
        </p:nvCxnSpPr>
        <p:spPr>
          <a:xfrm>
            <a:off x="3011839" y="2545184"/>
            <a:ext cx="77724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27719E3-6430-4B3D-B3BC-A7D256DCCAFC}"/>
              </a:ext>
            </a:extLst>
          </p:cNvPr>
          <p:cNvSpPr txBox="1"/>
          <p:nvPr/>
        </p:nvSpPr>
        <p:spPr>
          <a:xfrm>
            <a:off x="1642021" y="2600645"/>
            <a:ext cx="1593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Table w/ </a:t>
            </a:r>
          </a:p>
          <a:p>
            <a:r>
              <a:rPr lang="en-US" sz="1600"/>
              <a:t>arbitrary schema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0DFCCF-3F15-4BDD-A6E0-3D53E1519C24}"/>
              </a:ext>
            </a:extLst>
          </p:cNvPr>
          <p:cNvSpPr txBox="1"/>
          <p:nvPr/>
        </p:nvSpPr>
        <p:spPr>
          <a:xfrm>
            <a:off x="2913812" y="2193671"/>
            <a:ext cx="812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CORDS.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D428EB-ED1F-4EB3-9CA0-5D564F1D15A5}"/>
              </a:ext>
            </a:extLst>
          </p:cNvPr>
          <p:cNvSpPr txBox="1"/>
          <p:nvPr/>
        </p:nvSpPr>
        <p:spPr>
          <a:xfrm>
            <a:off x="3785152" y="1825625"/>
            <a:ext cx="511898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900" b="1" dirty="0"/>
              <a:t>Columnsets   Corr. score     Bag of summaries</a:t>
            </a:r>
            <a:endParaRPr lang="en-US" sz="1900" b="1" i="1" dirty="0"/>
          </a:p>
          <a:p>
            <a:pPr>
              <a:lnSpc>
                <a:spcPts val="2000"/>
              </a:lnSpc>
            </a:pPr>
            <a:r>
              <a:rPr lang="en-US" dirty="0"/>
              <a:t>(Col2)                -</a:t>
            </a:r>
          </a:p>
          <a:p>
            <a:pPr>
              <a:lnSpc>
                <a:spcPts val="2000"/>
              </a:lnSpc>
            </a:pPr>
            <a:r>
              <a:rPr lang="en-US" dirty="0"/>
              <a:t>(Col3, Col4)     0.30</a:t>
            </a:r>
          </a:p>
          <a:p>
            <a:pPr>
              <a:lnSpc>
                <a:spcPts val="2000"/>
              </a:lnSpc>
            </a:pPr>
            <a:r>
              <a:rPr lang="en-US" dirty="0"/>
              <a:t>(Col1, Col4)     0.01</a:t>
            </a:r>
          </a:p>
          <a:p>
            <a:pPr>
              <a:lnSpc>
                <a:spcPts val="2000"/>
              </a:lnSpc>
            </a:pPr>
            <a:r>
              <a:rPr lang="en-US" dirty="0"/>
              <a:t>…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A65F48-FB06-43D2-B27C-C1F87E04791F}"/>
              </a:ext>
            </a:extLst>
          </p:cNvPr>
          <p:cNvCxnSpPr>
            <a:cxnSpLocks/>
          </p:cNvCxnSpPr>
          <p:nvPr/>
        </p:nvCxnSpPr>
        <p:spPr>
          <a:xfrm>
            <a:off x="5725652" y="2545435"/>
            <a:ext cx="96012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0E393B2-8DA1-4CF6-AD41-897C6B256C58}"/>
              </a:ext>
            </a:extLst>
          </p:cNvPr>
          <p:cNvSpPr txBox="1"/>
          <p:nvPr/>
        </p:nvSpPr>
        <p:spPr>
          <a:xfrm>
            <a:off x="5618042" y="2176998"/>
            <a:ext cx="11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Pre-proc</a:t>
            </a:r>
          </a:p>
          <a:p>
            <a:r>
              <a:rPr lang="en-US" sz="2000"/>
              <a:t>Encoding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9317F5-5513-4F68-8C78-DB6B251CE176}"/>
              </a:ext>
            </a:extLst>
          </p:cNvPr>
          <p:cNvSpPr/>
          <p:nvPr/>
        </p:nvSpPr>
        <p:spPr>
          <a:xfrm>
            <a:off x="6658413" y="2094194"/>
            <a:ext cx="1422693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850" dirty="0"/>
              <a:t>Histogram</a:t>
            </a:r>
          </a:p>
          <a:p>
            <a:pPr algn="ctr">
              <a:lnSpc>
                <a:spcPts val="2000"/>
              </a:lnSpc>
            </a:pPr>
            <a:r>
              <a:rPr lang="en-US" sz="1850" dirty="0">
                <a:solidFill>
                  <a:srgbClr val="C00000"/>
                </a:solidFill>
              </a:rPr>
              <a:t>Iris summary </a:t>
            </a:r>
          </a:p>
          <a:p>
            <a:pPr algn="ctr">
              <a:lnSpc>
                <a:spcPts val="2000"/>
              </a:lnSpc>
            </a:pPr>
            <a:r>
              <a:rPr lang="en-US" sz="1850" dirty="0"/>
              <a:t>Sparse repr.</a:t>
            </a:r>
          </a:p>
          <a:p>
            <a:pPr algn="ctr"/>
            <a:r>
              <a:rPr lang="en-US" sz="1850" dirty="0"/>
              <a:t>…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F6F8D7-34C7-4CDC-8BA6-F5B2F3EC7508}"/>
              </a:ext>
            </a:extLst>
          </p:cNvPr>
          <p:cNvSpPr/>
          <p:nvPr/>
        </p:nvSpPr>
        <p:spPr>
          <a:xfrm>
            <a:off x="8221667" y="2228471"/>
            <a:ext cx="1199301" cy="575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Card. Estimator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977C80-C79A-4AB5-948B-9F1081BFD4E7}"/>
              </a:ext>
            </a:extLst>
          </p:cNvPr>
          <p:cNvSpPr/>
          <p:nvPr/>
        </p:nvSpPr>
        <p:spPr>
          <a:xfrm>
            <a:off x="7943190" y="2975309"/>
            <a:ext cx="1889941" cy="3524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/>
              <a:t>Query (Col1,3,4)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CFDDC45-104C-413B-B518-53FC4DC55526}"/>
              </a:ext>
            </a:extLst>
          </p:cNvPr>
          <p:cNvCxnSpPr>
            <a:cxnSpLocks/>
          </p:cNvCxnSpPr>
          <p:nvPr/>
        </p:nvCxnSpPr>
        <p:spPr>
          <a:xfrm flipV="1">
            <a:off x="8787432" y="2826364"/>
            <a:ext cx="0" cy="18288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3E43C78-4987-4849-B291-08C9195EC39B}"/>
              </a:ext>
            </a:extLst>
          </p:cNvPr>
          <p:cNvCxnSpPr>
            <a:cxnSpLocks/>
          </p:cNvCxnSpPr>
          <p:nvPr/>
        </p:nvCxnSpPr>
        <p:spPr>
          <a:xfrm>
            <a:off x="8006069" y="2532420"/>
            <a:ext cx="22743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C6E3D12-3FB7-4538-9985-088A4C019E8F}"/>
              </a:ext>
            </a:extLst>
          </p:cNvPr>
          <p:cNvCxnSpPr>
            <a:cxnSpLocks/>
          </p:cNvCxnSpPr>
          <p:nvPr/>
        </p:nvCxnSpPr>
        <p:spPr>
          <a:xfrm>
            <a:off x="9388910" y="2511026"/>
            <a:ext cx="20850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6E17682-51BB-4A50-BA4F-0C085764ED6E}"/>
              </a:ext>
            </a:extLst>
          </p:cNvPr>
          <p:cNvSpPr txBox="1"/>
          <p:nvPr/>
        </p:nvSpPr>
        <p:spPr>
          <a:xfrm rot="5400000">
            <a:off x="9279823" y="2304658"/>
            <a:ext cx="829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Result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C0996-698D-157C-4999-500E84A5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7C2-FA31-4999-8D62-47FA4DD7D144}" type="slidenum">
              <a:rPr lang="en-HK" smtClean="0"/>
              <a:t>11</a:t>
            </a:fld>
            <a:endParaRPr lang="en-H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C38FE0-FD07-0FD5-85FA-3CEC355674EE}"/>
              </a:ext>
            </a:extLst>
          </p:cNvPr>
          <p:cNvSpPr/>
          <p:nvPr/>
        </p:nvSpPr>
        <p:spPr>
          <a:xfrm>
            <a:off x="1498600" y="1574800"/>
            <a:ext cx="3602608" cy="17679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C3C23C-2B27-AB88-CE13-94AB00822EE7}"/>
              </a:ext>
            </a:extLst>
          </p:cNvPr>
          <p:cNvSpPr/>
          <p:nvPr/>
        </p:nvSpPr>
        <p:spPr>
          <a:xfrm>
            <a:off x="3784679" y="1574800"/>
            <a:ext cx="4363489" cy="17679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65E639-40F6-E23A-11F9-BC3F69C9DB8C}"/>
              </a:ext>
            </a:extLst>
          </p:cNvPr>
          <p:cNvSpPr/>
          <p:nvPr/>
        </p:nvSpPr>
        <p:spPr>
          <a:xfrm>
            <a:off x="6518567" y="1574800"/>
            <a:ext cx="3379200" cy="17679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679696-8156-3994-818B-2F7B32E00981}"/>
              </a:ext>
            </a:extLst>
          </p:cNvPr>
          <p:cNvSpPr txBox="1"/>
          <p:nvPr/>
        </p:nvSpPr>
        <p:spPr>
          <a:xfrm>
            <a:off x="2564186" y="5381531"/>
            <a:ext cx="6514265" cy="13145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Scope of tables &amp; queries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Inputs: cat. / real columns from </a:t>
            </a:r>
            <a:r>
              <a:rPr lang="en-US" dirty="0">
                <a:solidFill>
                  <a:srgbClr val="C00000"/>
                </a:solidFill>
              </a:rPr>
              <a:t>a single table/relation.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Predicates: conjunction of point &amp; range checks.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9349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2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897D4C-CBDA-449F-8823-3CE1DD4DD5BB}"/>
              </a:ext>
            </a:extLst>
          </p:cNvPr>
          <p:cNvSpPr/>
          <p:nvPr/>
        </p:nvSpPr>
        <p:spPr>
          <a:xfrm>
            <a:off x="735625" y="4407113"/>
            <a:ext cx="4287225" cy="21798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5F9157-44A5-4378-8084-58B89E728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923"/>
            <a:ext cx="10515600" cy="1325563"/>
          </a:xfrm>
        </p:spPr>
        <p:txBody>
          <a:bodyPr/>
          <a:lstStyle/>
          <a:p>
            <a:r>
              <a:rPr lang="en-HK"/>
              <a:t>Iris models: conditional auto-encoder</a:t>
            </a:r>
            <a:endParaRPr lang="en-HK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7766E4-A6EB-441B-A640-169D05A9CCFB}"/>
              </a:ext>
            </a:extLst>
          </p:cNvPr>
          <p:cNvSpPr/>
          <p:nvPr/>
        </p:nvSpPr>
        <p:spPr>
          <a:xfrm>
            <a:off x="4473758" y="1560414"/>
            <a:ext cx="4190269" cy="2006833"/>
          </a:xfrm>
          <a:prstGeom prst="rect">
            <a:avLst/>
          </a:prstGeom>
          <a:solidFill>
            <a:srgbClr val="F5F5F0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8C0804-DEE9-4739-B35F-BED7EB2D972F}"/>
              </a:ext>
            </a:extLst>
          </p:cNvPr>
          <p:cNvCxnSpPr>
            <a:cxnSpLocks/>
          </p:cNvCxnSpPr>
          <p:nvPr/>
        </p:nvCxnSpPr>
        <p:spPr>
          <a:xfrm>
            <a:off x="8071476" y="2650080"/>
            <a:ext cx="274320" cy="1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DF4870-09A8-468D-85A4-793C94F61A94}"/>
                  </a:ext>
                </a:extLst>
              </p:cNvPr>
              <p:cNvSpPr txBox="1"/>
              <p:nvPr/>
            </p:nvSpPr>
            <p:spPr>
              <a:xfrm>
                <a:off x="493990" y="1572884"/>
                <a:ext cx="3446015" cy="1651029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C00000"/>
                    </a:solidFill>
                    <a:latin typeface="Arial Nova Light" panose="020B0304020202020204" pitchFamily="34" charset="0"/>
                  </a:rPr>
                  <a:t> </a:t>
                </a:r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  <a:latin typeface="Arial Nova Light" panose="020B0304020202020204" pitchFamily="34" charset="0"/>
                  </a:rPr>
                  <a:t>Column 1        Column 2             Column d</a:t>
                </a:r>
              </a:p>
              <a:p>
                <a:r>
                  <a:rPr lang="en-US" sz="12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" panose="020B0504020202020204" pitchFamily="34" charset="0"/>
                  </a:rPr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HK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12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" panose="020B0504020202020204" pitchFamily="34" charset="0"/>
                  </a:rPr>
                  <a:t>	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2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HK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200" i="1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" panose="020B0504020202020204" pitchFamily="34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HK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HK" sz="12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2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" panose="020B0504020202020204" pitchFamily="34" charset="0"/>
                </a:endParaRPr>
              </a:p>
              <a:p>
                <a:endPara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" panose="020B0504020202020204" pitchFamily="34" charset="0"/>
                </a:endParaRPr>
              </a:p>
              <a:p>
                <a:endPara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" panose="020B0504020202020204" pitchFamily="34" charset="0"/>
                </a:endParaRPr>
              </a:p>
              <a:p>
                <a:r>
                  <a:rPr 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" panose="020B0504020202020204" pitchFamily="34" charset="0"/>
                  </a:rPr>
                  <a:t>                                                        </a:t>
                </a:r>
              </a:p>
              <a:p>
                <a:endPara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" panose="020B05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" panose="020B0504020202020204" pitchFamily="34" charset="0"/>
                  </a:rPr>
                  <a:t>         ..                        ..                              ..</a:t>
                </a:r>
              </a:p>
              <a:p>
                <a:pPr>
                  <a:lnSpc>
                    <a:spcPts val="1300"/>
                  </a:lnSpc>
                </a:pPr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" panose="020B0504020202020204" pitchFamily="34" charset="0"/>
                  </a:rPr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HK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12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" panose="020B0504020202020204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HK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200" i="1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" panose="020B0504020202020204" pitchFamily="34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HK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endParaRPr lang="en-US" sz="12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DF4870-09A8-468D-85A4-793C94F61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90" y="1572884"/>
                <a:ext cx="3446015" cy="1651029"/>
              </a:xfrm>
              <a:prstGeom prst="rect">
                <a:avLst/>
              </a:prstGeom>
              <a:blipFill>
                <a:blip r:embed="rId3"/>
                <a:stretch>
                  <a:fillRect l="-353" r="-529" b="-10623"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78EB76-2B40-48B4-8BA1-12D28F764E7A}"/>
              </a:ext>
            </a:extLst>
          </p:cNvPr>
          <p:cNvCxnSpPr>
            <a:cxnSpLocks/>
          </p:cNvCxnSpPr>
          <p:nvPr/>
        </p:nvCxnSpPr>
        <p:spPr>
          <a:xfrm>
            <a:off x="492420" y="2747816"/>
            <a:ext cx="344758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A7141B-E64E-4904-953A-262AD3D0CBE8}"/>
              </a:ext>
            </a:extLst>
          </p:cNvPr>
          <p:cNvCxnSpPr>
            <a:cxnSpLocks/>
          </p:cNvCxnSpPr>
          <p:nvPr/>
        </p:nvCxnSpPr>
        <p:spPr>
          <a:xfrm>
            <a:off x="487474" y="1856610"/>
            <a:ext cx="345253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186FA7-E52A-4359-9100-351C5A6B4BA6}"/>
              </a:ext>
            </a:extLst>
          </p:cNvPr>
          <p:cNvCxnSpPr>
            <a:cxnSpLocks/>
          </p:cNvCxnSpPr>
          <p:nvPr/>
        </p:nvCxnSpPr>
        <p:spPr>
          <a:xfrm flipV="1">
            <a:off x="1582055" y="1572886"/>
            <a:ext cx="0" cy="164816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FC7EC6-A99F-4006-AA1F-B17800DA1D4A}"/>
              </a:ext>
            </a:extLst>
          </p:cNvPr>
          <p:cNvCxnSpPr>
            <a:cxnSpLocks/>
          </p:cNvCxnSpPr>
          <p:nvPr/>
        </p:nvCxnSpPr>
        <p:spPr>
          <a:xfrm flipV="1">
            <a:off x="2646766" y="1572837"/>
            <a:ext cx="0" cy="164592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4CF2BA-A971-4CE8-BF1C-B65A8EE771E4}"/>
                  </a:ext>
                </a:extLst>
              </p:cNvPr>
              <p:cNvSpPr txBox="1"/>
              <p:nvPr/>
            </p:nvSpPr>
            <p:spPr>
              <a:xfrm>
                <a:off x="7580842" y="2453425"/>
                <a:ext cx="7214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⊕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4CF2BA-A971-4CE8-BF1C-B65A8EE77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842" y="2453425"/>
                <a:ext cx="721489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9DB23E-8143-42CE-B05B-D1B5CD2BC6B9}"/>
                  </a:ext>
                </a:extLst>
              </p:cNvPr>
              <p:cNvSpPr txBox="1"/>
              <p:nvPr/>
            </p:nvSpPr>
            <p:spPr>
              <a:xfrm>
                <a:off x="7230862" y="2024366"/>
                <a:ext cx="737879" cy="280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endParaRPr lang="en-US" sz="1200">
                  <a:solidFill>
                    <a:schemeClr val="accent1">
                      <a:lumMod val="75000"/>
                    </a:schemeClr>
                  </a:solidFill>
                  <a:latin typeface="Arial Nova Light" panose="020B03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9DB23E-8143-42CE-B05B-D1B5CD2BC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862" y="2024366"/>
                <a:ext cx="737879" cy="280333"/>
              </a:xfrm>
              <a:prstGeom prst="rect">
                <a:avLst/>
              </a:prstGeom>
              <a:blipFill>
                <a:blip r:embed="rId5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671B11C-7DAC-4CB2-9EB5-2904BA62FF24}"/>
              </a:ext>
            </a:extLst>
          </p:cNvPr>
          <p:cNvCxnSpPr>
            <a:cxnSpLocks/>
          </p:cNvCxnSpPr>
          <p:nvPr/>
        </p:nvCxnSpPr>
        <p:spPr>
          <a:xfrm>
            <a:off x="4002617" y="2156888"/>
            <a:ext cx="352092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E6AC33-D490-42A2-94A8-314A81481FBA}"/>
                  </a:ext>
                </a:extLst>
              </p:cNvPr>
              <p:cNvSpPr txBox="1"/>
              <p:nvPr/>
            </p:nvSpPr>
            <p:spPr>
              <a:xfrm>
                <a:off x="7231147" y="2953908"/>
                <a:ext cx="7252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endParaRPr lang="en-US" sz="1200">
                  <a:solidFill>
                    <a:schemeClr val="accent1">
                      <a:lumMod val="75000"/>
                    </a:schemeClr>
                  </a:solidFill>
                  <a:latin typeface="Arial Nova Light" panose="020B03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E6AC33-D490-42A2-94A8-314A81481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147" y="2953908"/>
                <a:ext cx="725223" cy="276999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9E0320D-6F07-4A49-BBCA-D86D32AE948F}"/>
              </a:ext>
            </a:extLst>
          </p:cNvPr>
          <p:cNvCxnSpPr>
            <a:cxnSpLocks/>
          </p:cNvCxnSpPr>
          <p:nvPr/>
        </p:nvCxnSpPr>
        <p:spPr>
          <a:xfrm>
            <a:off x="4018659" y="3092542"/>
            <a:ext cx="352092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3594683-B595-476E-8103-E3B1BB9B4470}"/>
              </a:ext>
            </a:extLst>
          </p:cNvPr>
          <p:cNvSpPr/>
          <p:nvPr/>
        </p:nvSpPr>
        <p:spPr>
          <a:xfrm>
            <a:off x="3994985" y="2594876"/>
            <a:ext cx="4587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…</a:t>
            </a:r>
            <a:endParaRPr lang="en-US" sz="1600">
              <a:latin typeface="Arial Nova Light" panose="020B03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AAF1C1-5202-4254-8A69-F9DCD3B273C2}"/>
              </a:ext>
            </a:extLst>
          </p:cNvPr>
          <p:cNvSpPr/>
          <p:nvPr/>
        </p:nvSpPr>
        <p:spPr>
          <a:xfrm>
            <a:off x="7116256" y="2368859"/>
            <a:ext cx="84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Element-</a:t>
            </a:r>
          </a:p>
          <a:p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wise add</a:t>
            </a:r>
            <a:endParaRPr lang="en-US" sz="1200">
              <a:latin typeface="Arial Nova Light" panose="020B03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1F4915E-CB5C-4118-8E14-DC57B8C42135}"/>
              </a:ext>
            </a:extLst>
          </p:cNvPr>
          <p:cNvCxnSpPr>
            <a:cxnSpLocks/>
          </p:cNvCxnSpPr>
          <p:nvPr/>
        </p:nvCxnSpPr>
        <p:spPr>
          <a:xfrm>
            <a:off x="6991353" y="3099759"/>
            <a:ext cx="219456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F90417-6986-491C-A6F8-9A005E32E6BD}"/>
                  </a:ext>
                </a:extLst>
              </p:cNvPr>
              <p:cNvSpPr txBox="1"/>
              <p:nvPr/>
            </p:nvSpPr>
            <p:spPr>
              <a:xfrm rot="16200000">
                <a:off x="8020879" y="2405802"/>
                <a:ext cx="1999938" cy="30777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C00000"/>
                    </a:solidFill>
                    <a:latin typeface="Arial Nova Light" panose="020B0304020202020204" pitchFamily="34" charset="0"/>
                  </a:rPr>
                  <a:t>Data summary  </a:t>
                </a:r>
                <a14:m>
                  <m:oMath xmlns:m="http://schemas.openxmlformats.org/officeDocument/2006/math">
                    <m:r>
                      <a:rPr lang="el-GR" sz="1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HK" sz="1400" i="1">
                    <a:solidFill>
                      <a:srgbClr val="C00000"/>
                    </a:solidFill>
                    <a:latin typeface="Arial Nova Light" panose="020B0304020202020204" pitchFamily="34" charset="0"/>
                  </a:rPr>
                  <a:t>(S)</a:t>
                </a:r>
                <a:endParaRPr lang="en-US" sz="1400">
                  <a:solidFill>
                    <a:srgbClr val="C00000"/>
                  </a:solidFill>
                  <a:latin typeface="Arial Nova Light" panose="020B03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F90417-6986-491C-A6F8-9A005E32E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020879" y="2405802"/>
                <a:ext cx="1999938" cy="307777"/>
              </a:xfrm>
              <a:prstGeom prst="rect">
                <a:avLst/>
              </a:prstGeom>
              <a:blipFill>
                <a:blip r:embed="rId7"/>
                <a:stretch>
                  <a:fillRect l="-4000"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1E7BA09-0604-41CD-B250-52B1B851FBD4}"/>
              </a:ext>
            </a:extLst>
          </p:cNvPr>
          <p:cNvSpPr/>
          <p:nvPr/>
        </p:nvSpPr>
        <p:spPr>
          <a:xfrm>
            <a:off x="6955417" y="1782976"/>
            <a:ext cx="15420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Row embeddings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5830A7-3609-4271-BD42-9CFDB9B29646}"/>
              </a:ext>
            </a:extLst>
          </p:cNvPr>
          <p:cNvCxnSpPr>
            <a:cxnSpLocks/>
          </p:cNvCxnSpPr>
          <p:nvPr/>
        </p:nvCxnSpPr>
        <p:spPr>
          <a:xfrm>
            <a:off x="7739222" y="2178989"/>
            <a:ext cx="201168" cy="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6858C14-BAE5-4537-85BB-D7C39D5F0F02}"/>
              </a:ext>
            </a:extLst>
          </p:cNvPr>
          <p:cNvCxnSpPr>
            <a:cxnSpLocks/>
          </p:cNvCxnSpPr>
          <p:nvPr/>
        </p:nvCxnSpPr>
        <p:spPr>
          <a:xfrm flipV="1">
            <a:off x="7734869" y="3111174"/>
            <a:ext cx="201168" cy="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7DB359D-F9CD-40D7-938C-05F0105F8F1B}"/>
              </a:ext>
            </a:extLst>
          </p:cNvPr>
          <p:cNvCxnSpPr>
            <a:cxnSpLocks/>
          </p:cNvCxnSpPr>
          <p:nvPr/>
        </p:nvCxnSpPr>
        <p:spPr>
          <a:xfrm>
            <a:off x="6991353" y="2162866"/>
            <a:ext cx="221158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137D04A-6268-44CB-9191-3ED446EE74F9}"/>
              </a:ext>
            </a:extLst>
          </p:cNvPr>
          <p:cNvCxnSpPr>
            <a:cxnSpLocks/>
          </p:cNvCxnSpPr>
          <p:nvPr/>
        </p:nvCxnSpPr>
        <p:spPr>
          <a:xfrm>
            <a:off x="7940278" y="2169250"/>
            <a:ext cx="0" cy="303717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AA71424-51C0-456E-8B27-60C6AE822B3E}"/>
              </a:ext>
            </a:extLst>
          </p:cNvPr>
          <p:cNvCxnSpPr>
            <a:cxnSpLocks/>
          </p:cNvCxnSpPr>
          <p:nvPr/>
        </p:nvCxnSpPr>
        <p:spPr>
          <a:xfrm flipH="1">
            <a:off x="7942378" y="2830524"/>
            <a:ext cx="565" cy="290365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C392D50-B05D-4486-92CF-38AF54B9C756}"/>
              </a:ext>
            </a:extLst>
          </p:cNvPr>
          <p:cNvCxnSpPr>
            <a:cxnSpLocks/>
          </p:cNvCxnSpPr>
          <p:nvPr/>
        </p:nvCxnSpPr>
        <p:spPr>
          <a:xfrm>
            <a:off x="8560548" y="2642064"/>
            <a:ext cx="27432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14BD53D-45FF-45B4-813F-3576F3F281D3}"/>
              </a:ext>
            </a:extLst>
          </p:cNvPr>
          <p:cNvCxnSpPr>
            <a:cxnSpLocks/>
          </p:cNvCxnSpPr>
          <p:nvPr/>
        </p:nvCxnSpPr>
        <p:spPr>
          <a:xfrm>
            <a:off x="492420" y="2995114"/>
            <a:ext cx="344758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096F8D6-B771-47B4-BC4B-AD0E6239EEF7}"/>
                  </a:ext>
                </a:extLst>
              </p:cNvPr>
              <p:cNvSpPr/>
              <p:nvPr/>
            </p:nvSpPr>
            <p:spPr>
              <a:xfrm>
                <a:off x="1373959" y="3210448"/>
                <a:ext cx="329142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>
                    <a:solidFill>
                      <a:schemeClr val="accent1">
                        <a:lumMod val="75000"/>
                      </a:schemeClr>
                    </a:solidFill>
                    <a:latin typeface="Arial Nova Light" panose="020B0604020202020204" pitchFamily="34" charset="0"/>
                  </a:rPr>
                  <a:t>Input each row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1200">
                  <a:solidFill>
                    <a:schemeClr val="accent1">
                      <a:lumMod val="75000"/>
                    </a:schemeClr>
                  </a:solidFill>
                  <a:latin typeface="Arial Nova Light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096F8D6-B771-47B4-BC4B-AD0E6239EE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959" y="3210448"/>
                <a:ext cx="3291427" cy="276999"/>
              </a:xfrm>
              <a:prstGeom prst="rect">
                <a:avLst/>
              </a:prstGeom>
              <a:blipFill>
                <a:blip r:embed="rId8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B9FD0422-AD49-4BC1-AE90-4804FE595481}"/>
              </a:ext>
            </a:extLst>
          </p:cNvPr>
          <p:cNvSpPr/>
          <p:nvPr/>
        </p:nvSpPr>
        <p:spPr>
          <a:xfrm>
            <a:off x="7885885" y="1488708"/>
            <a:ext cx="1990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>
              <a:solidFill>
                <a:srgbClr val="C0000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3198ED2-2BA5-47D2-884E-03F065721708}"/>
              </a:ext>
            </a:extLst>
          </p:cNvPr>
          <p:cNvSpPr/>
          <p:nvPr/>
        </p:nvSpPr>
        <p:spPr>
          <a:xfrm>
            <a:off x="4484358" y="1603356"/>
            <a:ext cx="1849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 Nova Light" panose="020B0304020202020204" pitchFamily="34" charset="0"/>
              </a:rPr>
              <a:t>Encoder</a:t>
            </a:r>
            <a:endParaRPr lang="en-US" sz="1200" i="1">
              <a:solidFill>
                <a:srgbClr val="C0000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FB1D2F2-0481-4A42-B211-0B63F5DCF40D}"/>
              </a:ext>
            </a:extLst>
          </p:cNvPr>
          <p:cNvSpPr/>
          <p:nvPr/>
        </p:nvSpPr>
        <p:spPr>
          <a:xfrm>
            <a:off x="4929472" y="2593640"/>
            <a:ext cx="4587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…</a:t>
            </a:r>
            <a:endParaRPr lang="en-US" sz="1600">
              <a:latin typeface="Arial Nova Light" panose="020B03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7A6EEA9-3672-4FE8-AC52-4F5F6A02786E}"/>
                  </a:ext>
                </a:extLst>
              </p:cNvPr>
              <p:cNvSpPr/>
              <p:nvPr/>
            </p:nvSpPr>
            <p:spPr>
              <a:xfrm>
                <a:off x="5879837" y="1578609"/>
                <a:ext cx="38901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1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HK" sz="1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1200" i="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7A6EEA9-3672-4FE8-AC52-4F5F6A027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837" y="1578609"/>
                <a:ext cx="389017" cy="276999"/>
              </a:xfrm>
              <a:prstGeom prst="rect">
                <a:avLst/>
              </a:prstGeom>
              <a:blipFill>
                <a:blip r:embed="rId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158B9936-04CC-4F8B-9A0C-BBC462B3DE5C}"/>
              </a:ext>
            </a:extLst>
          </p:cNvPr>
          <p:cNvSpPr/>
          <p:nvPr/>
        </p:nvSpPr>
        <p:spPr>
          <a:xfrm>
            <a:off x="712311" y="2344477"/>
            <a:ext cx="781564" cy="1860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ACFDCAB-C694-4A99-9503-60908E5C67AE}"/>
              </a:ext>
            </a:extLst>
          </p:cNvPr>
          <p:cNvSpPr/>
          <p:nvPr/>
        </p:nvSpPr>
        <p:spPr>
          <a:xfrm>
            <a:off x="840339" y="2121329"/>
            <a:ext cx="521208" cy="182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77014A8-6CB1-435D-A3D6-E3A5E7BCBAB2}"/>
                  </a:ext>
                </a:extLst>
              </p:cNvPr>
              <p:cNvSpPr/>
              <p:nvPr/>
            </p:nvSpPr>
            <p:spPr>
              <a:xfrm>
                <a:off x="442903" y="2006688"/>
                <a:ext cx="1121018" cy="983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000">
                    <a:solidFill>
                      <a:schemeClr val="accent6">
                        <a:lumMod val="50000"/>
                      </a:schemeClr>
                    </a:solidFill>
                  </a:rPr>
                  <a:t>  Quantize</a:t>
                </a:r>
              </a:p>
              <a:p>
                <a:pPr algn="ctr">
                  <a:lnSpc>
                    <a:spcPts val="1700"/>
                  </a:lnSpc>
                </a:pP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>
                    <a:solidFill>
                      <a:schemeClr val="accent5">
                        <a:lumMod val="50000"/>
                      </a:schemeClr>
                    </a:solidFill>
                  </a:rPr>
                  <a:t>  </a:t>
                </a:r>
                <a:r>
                  <a:rPr lang="en-US" sz="900">
                    <a:solidFill>
                      <a:schemeClr val="accent5">
                        <a:lumMod val="50000"/>
                      </a:schemeClr>
                    </a:solidFill>
                  </a:rPr>
                  <a:t>Cell embedding</a:t>
                </a:r>
                <a:endParaRPr lang="en-US" sz="900" i="1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algn="ctr">
                  <a:lnSpc>
                    <a:spcPts val="1700"/>
                  </a:lnSpc>
                </a:pP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HK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2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HK" sz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HK" sz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endParaRPr lang="en-US" sz="100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sz="12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77014A8-6CB1-435D-A3D6-E3A5E7BCBA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03" y="2006688"/>
                <a:ext cx="1121018" cy="9836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43DB3E48-7A76-4B16-BE89-4B7A34063163}"/>
              </a:ext>
            </a:extLst>
          </p:cNvPr>
          <p:cNvSpPr/>
          <p:nvPr/>
        </p:nvSpPr>
        <p:spPr>
          <a:xfrm>
            <a:off x="1806047" y="2344477"/>
            <a:ext cx="781564" cy="1860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5CD21AC-5DCD-46D4-B3EC-A45F6C44988A}"/>
              </a:ext>
            </a:extLst>
          </p:cNvPr>
          <p:cNvSpPr/>
          <p:nvPr/>
        </p:nvSpPr>
        <p:spPr>
          <a:xfrm>
            <a:off x="1927822" y="2121329"/>
            <a:ext cx="521208" cy="182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1118AB2-D642-487E-980A-DEBACDDBEEAB}"/>
                  </a:ext>
                </a:extLst>
              </p:cNvPr>
              <p:cNvSpPr/>
              <p:nvPr/>
            </p:nvSpPr>
            <p:spPr>
              <a:xfrm>
                <a:off x="1536639" y="2006688"/>
                <a:ext cx="112101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000">
                    <a:solidFill>
                      <a:schemeClr val="accent6">
                        <a:lumMod val="50000"/>
                      </a:schemeClr>
                    </a:solidFill>
                  </a:rPr>
                  <a:t>  Quantize</a:t>
                </a:r>
              </a:p>
              <a:p>
                <a:pPr algn="ctr">
                  <a:lnSpc>
                    <a:spcPts val="1700"/>
                  </a:lnSpc>
                </a:pP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>
                    <a:solidFill>
                      <a:schemeClr val="accent5">
                        <a:lumMod val="50000"/>
                      </a:schemeClr>
                    </a:solidFill>
                  </a:rPr>
                  <a:t>  </a:t>
                </a:r>
                <a:r>
                  <a:rPr lang="en-US" sz="900">
                    <a:solidFill>
                      <a:schemeClr val="accent5">
                        <a:lumMod val="50000"/>
                      </a:schemeClr>
                    </a:solidFill>
                  </a:rPr>
                  <a:t>Cell embedding</a:t>
                </a:r>
                <a:endParaRPr lang="en-US" sz="900" i="1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algn="ctr">
                  <a:lnSpc>
                    <a:spcPts val="1700"/>
                  </a:lnSpc>
                </a:pP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HK" sz="120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2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HK" sz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HK" sz="12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endParaRPr lang="en-US" sz="12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1118AB2-D642-487E-980A-DEBACDDBE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639" y="2006688"/>
                <a:ext cx="1121018" cy="783804"/>
              </a:xfrm>
              <a:prstGeom prst="rect">
                <a:avLst/>
              </a:prstGeom>
              <a:blipFill>
                <a:blip r:embed="rId11"/>
                <a:stretch>
                  <a:fillRect b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A7782D09-3BEE-45AA-8331-B518D0A7E55E}"/>
              </a:ext>
            </a:extLst>
          </p:cNvPr>
          <p:cNvSpPr/>
          <p:nvPr/>
        </p:nvSpPr>
        <p:spPr>
          <a:xfrm>
            <a:off x="3113496" y="2344477"/>
            <a:ext cx="781564" cy="1860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3E2D560-C436-4EEF-A8C2-93057FF32907}"/>
              </a:ext>
            </a:extLst>
          </p:cNvPr>
          <p:cNvSpPr/>
          <p:nvPr/>
        </p:nvSpPr>
        <p:spPr>
          <a:xfrm>
            <a:off x="3235271" y="2121329"/>
            <a:ext cx="521208" cy="182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273ABC2-2149-4120-B83E-9A3634FD8320}"/>
                  </a:ext>
                </a:extLst>
              </p:cNvPr>
              <p:cNvSpPr/>
              <p:nvPr/>
            </p:nvSpPr>
            <p:spPr>
              <a:xfrm>
                <a:off x="2844088" y="2006688"/>
                <a:ext cx="1121018" cy="783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000">
                    <a:solidFill>
                      <a:schemeClr val="accent6">
                        <a:lumMod val="50000"/>
                      </a:schemeClr>
                    </a:solidFill>
                  </a:rPr>
                  <a:t>  Quantize</a:t>
                </a:r>
              </a:p>
              <a:p>
                <a:pPr algn="ctr">
                  <a:lnSpc>
                    <a:spcPts val="1700"/>
                  </a:lnSpc>
                </a:pP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>
                    <a:solidFill>
                      <a:schemeClr val="accent5">
                        <a:lumMod val="50000"/>
                      </a:schemeClr>
                    </a:solidFill>
                  </a:rPr>
                  <a:t>  </a:t>
                </a:r>
                <a:r>
                  <a:rPr lang="en-US" sz="900">
                    <a:solidFill>
                      <a:schemeClr val="accent5">
                        <a:lumMod val="50000"/>
                      </a:schemeClr>
                    </a:solidFill>
                  </a:rPr>
                  <a:t>Cell embedding</a:t>
                </a:r>
                <a:endParaRPr lang="en-US" sz="900" i="1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algn="ctr">
                  <a:lnSpc>
                    <a:spcPts val="1700"/>
                  </a:lnSpc>
                </a:pP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2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HK" sz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HK" sz="12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bSup>
                  </m:oMath>
                </a14:m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endParaRPr lang="en-US" sz="12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273ABC2-2149-4120-B83E-9A3634FD83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088" y="2006688"/>
                <a:ext cx="1121018" cy="783933"/>
              </a:xfrm>
              <a:prstGeom prst="rect">
                <a:avLst/>
              </a:prstGeom>
              <a:blipFill>
                <a:blip r:embed="rId12"/>
                <a:stretch>
                  <a:fillRect b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2EDEB8F4-8606-4E76-B505-5EBA0A056669}"/>
              </a:ext>
            </a:extLst>
          </p:cNvPr>
          <p:cNvSpPr/>
          <p:nvPr/>
        </p:nvSpPr>
        <p:spPr>
          <a:xfrm rot="16200000">
            <a:off x="7994050" y="2509186"/>
            <a:ext cx="845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Normalize</a:t>
            </a:r>
            <a:endParaRPr lang="en-US" sz="1200">
              <a:latin typeface="Arial Nova Light" panose="020B03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BC9F303-A6C4-4947-AAC9-031A36AE88BE}"/>
                  </a:ext>
                </a:extLst>
              </p:cNvPr>
              <p:cNvSpPr txBox="1"/>
              <p:nvPr/>
            </p:nvSpPr>
            <p:spPr>
              <a:xfrm>
                <a:off x="4465523" y="2008676"/>
                <a:ext cx="1815486" cy="653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HK" sz="1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HK" sz="1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>
                    <a:solidFill>
                      <a:schemeClr val="accent1">
                        <a:lumMod val="75000"/>
                      </a:schemeClr>
                    </a:solidFill>
                    <a:latin typeface="Arial Nova Light" panose="020B0304020202020204" pitchFamily="34" charset="0"/>
                  </a:rPr>
                  <a:t>,..,</a:t>
                </a:r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HK" sz="1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HK" sz="1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>
                    <a:solidFill>
                      <a:schemeClr val="accent1">
                        <a:lumMod val="75000"/>
                      </a:schemeClr>
                    </a:solidFill>
                    <a:latin typeface="Arial Nova Light" panose="020B0304020202020204" pitchFamily="34" charset="0"/>
                  </a:rPr>
                  <a:t>]</a:t>
                </a:r>
              </a:p>
              <a:p>
                <a:endParaRPr lang="en-US" sz="1200">
                  <a:solidFill>
                    <a:schemeClr val="accent1">
                      <a:lumMod val="75000"/>
                    </a:schemeClr>
                  </a:solidFill>
                  <a:latin typeface="Arial Nova Light" panose="020B0304020202020204" pitchFamily="34" charset="0"/>
                </a:endParaRPr>
              </a:p>
              <a:p>
                <a:endParaRPr lang="en-US" sz="12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BC9F303-A6C4-4947-AAC9-031A36AE8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523" y="2008676"/>
                <a:ext cx="1815486" cy="653320"/>
              </a:xfrm>
              <a:prstGeom prst="rect">
                <a:avLst/>
              </a:prstGeom>
              <a:blipFill>
                <a:blip r:embed="rId13"/>
                <a:stretch>
                  <a:fillRect l="-337" t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921A912-D55A-44A3-A4F3-AA63B34BF2BE}"/>
              </a:ext>
            </a:extLst>
          </p:cNvPr>
          <p:cNvCxnSpPr>
            <a:cxnSpLocks/>
          </p:cNvCxnSpPr>
          <p:nvPr/>
        </p:nvCxnSpPr>
        <p:spPr>
          <a:xfrm>
            <a:off x="5837396" y="2169250"/>
            <a:ext cx="22860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781E568-E5DC-4EF6-A33A-F742DE1232A3}"/>
                  </a:ext>
                </a:extLst>
              </p:cNvPr>
              <p:cNvSpPr txBox="1"/>
              <p:nvPr/>
            </p:nvSpPr>
            <p:spPr>
              <a:xfrm>
                <a:off x="4465523" y="2964700"/>
                <a:ext cx="2481770" cy="649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HK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HK" sz="1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HK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HK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HK" sz="1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>
                    <a:solidFill>
                      <a:schemeClr val="accent1">
                        <a:lumMod val="75000"/>
                      </a:schemeClr>
                    </a:solidFill>
                    <a:latin typeface="Arial Nova Light" panose="020B0304020202020204" pitchFamily="34" charset="0"/>
                  </a:rPr>
                  <a:t>,..,</a:t>
                </a:r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HK" sz="1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HK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HK" sz="1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>
                    <a:solidFill>
                      <a:schemeClr val="accent1">
                        <a:lumMod val="75000"/>
                      </a:schemeClr>
                    </a:solidFill>
                    <a:latin typeface="Arial Nova Light" panose="020B0304020202020204" pitchFamily="34" charset="0"/>
                  </a:rPr>
                  <a:t>]</a:t>
                </a:r>
              </a:p>
              <a:p>
                <a:endParaRPr lang="en-US" sz="1200">
                  <a:solidFill>
                    <a:schemeClr val="accent1">
                      <a:lumMod val="75000"/>
                    </a:schemeClr>
                  </a:solidFill>
                  <a:latin typeface="Arial Nova Light" panose="020B0304020202020204" pitchFamily="34" charset="0"/>
                </a:endParaRPr>
              </a:p>
              <a:p>
                <a:endParaRPr lang="en-US" sz="12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781E568-E5DC-4EF6-A33A-F742DE123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523" y="2964700"/>
                <a:ext cx="2481770" cy="649665"/>
              </a:xfrm>
              <a:prstGeom prst="rect">
                <a:avLst/>
              </a:prstGeom>
              <a:blipFill>
                <a:blip r:embed="rId14"/>
                <a:stretch>
                  <a:fillRect l="-246" t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C7595B4-1E80-452F-9205-5898B5AD1EDA}"/>
              </a:ext>
            </a:extLst>
          </p:cNvPr>
          <p:cNvCxnSpPr>
            <a:cxnSpLocks/>
          </p:cNvCxnSpPr>
          <p:nvPr/>
        </p:nvCxnSpPr>
        <p:spPr>
          <a:xfrm>
            <a:off x="5837396" y="3113900"/>
            <a:ext cx="22860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D1A290B-DB34-4918-AACF-476F9890CC90}"/>
              </a:ext>
            </a:extLst>
          </p:cNvPr>
          <p:cNvCxnSpPr>
            <a:cxnSpLocks/>
          </p:cNvCxnSpPr>
          <p:nvPr/>
        </p:nvCxnSpPr>
        <p:spPr>
          <a:xfrm flipV="1">
            <a:off x="2910926" y="1575849"/>
            <a:ext cx="0" cy="164592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4CC28DA5-B894-4D8A-94C8-D577E2FBBC64}"/>
              </a:ext>
            </a:extLst>
          </p:cNvPr>
          <p:cNvSpPr/>
          <p:nvPr/>
        </p:nvSpPr>
        <p:spPr>
          <a:xfrm>
            <a:off x="2616444" y="2926965"/>
            <a:ext cx="303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 ..</a:t>
            </a:r>
            <a:endParaRPr lang="en-US" sz="12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05D9AF7-3A2E-4E7F-915D-3068614899C3}"/>
              </a:ext>
            </a:extLst>
          </p:cNvPr>
          <p:cNvSpPr/>
          <p:nvPr/>
        </p:nvSpPr>
        <p:spPr>
          <a:xfrm>
            <a:off x="2616444" y="2734900"/>
            <a:ext cx="303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 ..</a:t>
            </a:r>
            <a:endParaRPr lang="en-US" sz="120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857B5CE-A1C0-4A0C-9766-B9582177CF39}"/>
              </a:ext>
            </a:extLst>
          </p:cNvPr>
          <p:cNvSpPr/>
          <p:nvPr/>
        </p:nvSpPr>
        <p:spPr>
          <a:xfrm>
            <a:off x="2616444" y="2266541"/>
            <a:ext cx="303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 ..</a:t>
            </a:r>
            <a:endParaRPr lang="en-US" sz="12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1467CF9-EC9E-4A51-9A58-3628EAC08D9B}"/>
              </a:ext>
            </a:extLst>
          </p:cNvPr>
          <p:cNvSpPr/>
          <p:nvPr/>
        </p:nvSpPr>
        <p:spPr>
          <a:xfrm>
            <a:off x="2616444" y="1602228"/>
            <a:ext cx="303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 ..</a:t>
            </a:r>
            <a:endParaRPr lang="en-US" sz="120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52A1A59-3DD1-42B5-A0F5-6D7F47A3A78A}"/>
              </a:ext>
            </a:extLst>
          </p:cNvPr>
          <p:cNvGrpSpPr/>
          <p:nvPr/>
        </p:nvGrpSpPr>
        <p:grpSpPr>
          <a:xfrm>
            <a:off x="6119451" y="1728766"/>
            <a:ext cx="750395" cy="810876"/>
            <a:chOff x="4118847" y="1202488"/>
            <a:chExt cx="854394" cy="980225"/>
          </a:xfrm>
        </p:grpSpPr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438A8205-E777-41A0-8B86-CD50DC9E9FCD}"/>
                </a:ext>
              </a:extLst>
            </p:cNvPr>
            <p:cNvSpPr/>
            <p:nvPr/>
          </p:nvSpPr>
          <p:spPr>
            <a:xfrm>
              <a:off x="4118847" y="1212867"/>
              <a:ext cx="351060" cy="969846"/>
            </a:xfrm>
            <a:prstGeom prst="cube">
              <a:avLst>
                <a:gd name="adj" fmla="val 7384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DA9DEFF6-4A82-4376-A3D8-31767031B00B}"/>
                </a:ext>
              </a:extLst>
            </p:cNvPr>
            <p:cNvSpPr/>
            <p:nvPr/>
          </p:nvSpPr>
          <p:spPr>
            <a:xfrm>
              <a:off x="4361589" y="1202488"/>
              <a:ext cx="351060" cy="969846"/>
            </a:xfrm>
            <a:prstGeom prst="cube">
              <a:avLst>
                <a:gd name="adj" fmla="val 7384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962FF1D2-E869-4952-8669-271536C589C1}"/>
                </a:ext>
              </a:extLst>
            </p:cNvPr>
            <p:cNvSpPr/>
            <p:nvPr/>
          </p:nvSpPr>
          <p:spPr>
            <a:xfrm>
              <a:off x="4622181" y="1212867"/>
              <a:ext cx="351060" cy="969846"/>
            </a:xfrm>
            <a:prstGeom prst="cube">
              <a:avLst>
                <a:gd name="adj" fmla="val 7384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3AD9C3D-58DC-4632-A44D-F0BCB7F8D6ED}"/>
              </a:ext>
            </a:extLst>
          </p:cNvPr>
          <p:cNvGrpSpPr/>
          <p:nvPr/>
        </p:nvGrpSpPr>
        <p:grpSpPr>
          <a:xfrm>
            <a:off x="6113128" y="2645201"/>
            <a:ext cx="750395" cy="810876"/>
            <a:chOff x="4090465" y="2322841"/>
            <a:chExt cx="854394" cy="980225"/>
          </a:xfrm>
        </p:grpSpPr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E871D460-CDD7-47A4-90CB-AFF41556096B}"/>
                </a:ext>
              </a:extLst>
            </p:cNvPr>
            <p:cNvSpPr/>
            <p:nvPr/>
          </p:nvSpPr>
          <p:spPr>
            <a:xfrm>
              <a:off x="4090465" y="2333220"/>
              <a:ext cx="351060" cy="969846"/>
            </a:xfrm>
            <a:prstGeom prst="cube">
              <a:avLst>
                <a:gd name="adj" fmla="val 7384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AEC4CAF7-F026-4267-8B71-7FECC0BA8100}"/>
                </a:ext>
              </a:extLst>
            </p:cNvPr>
            <p:cNvSpPr/>
            <p:nvPr/>
          </p:nvSpPr>
          <p:spPr>
            <a:xfrm>
              <a:off x="4333207" y="2322841"/>
              <a:ext cx="351060" cy="969846"/>
            </a:xfrm>
            <a:prstGeom prst="cube">
              <a:avLst>
                <a:gd name="adj" fmla="val 7384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B788C2A9-15F0-464B-96D5-7EF687150328}"/>
                </a:ext>
              </a:extLst>
            </p:cNvPr>
            <p:cNvSpPr/>
            <p:nvPr/>
          </p:nvSpPr>
          <p:spPr>
            <a:xfrm>
              <a:off x="4593799" y="2333220"/>
              <a:ext cx="351060" cy="969846"/>
            </a:xfrm>
            <a:prstGeom prst="cube">
              <a:avLst>
                <a:gd name="adj" fmla="val 7384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7" name="TextBox 236">
            <a:extLst>
              <a:ext uri="{FF2B5EF4-FFF2-40B4-BE49-F238E27FC236}">
                <a16:creationId xmlns:a16="http://schemas.microsoft.com/office/drawing/2014/main" id="{86D8C15F-FA9E-41A0-AF97-939851FBF32B}"/>
              </a:ext>
            </a:extLst>
          </p:cNvPr>
          <p:cNvSpPr txBox="1"/>
          <p:nvPr/>
        </p:nvSpPr>
        <p:spPr>
          <a:xfrm>
            <a:off x="735625" y="3731483"/>
            <a:ext cx="112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</a:t>
            </a:r>
            <a:endParaRPr lang="en-H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9360F8-940F-4473-A6A8-3E828497E4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25150" y="3665328"/>
            <a:ext cx="1377597" cy="653775"/>
          </a:xfrm>
          <a:prstGeom prst="rect">
            <a:avLst/>
          </a:prstGeom>
        </p:spPr>
      </p:pic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C6EABA78-890E-4893-870A-6FAAF641D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142" y="4472326"/>
            <a:ext cx="4677496" cy="2054341"/>
          </a:xfrm>
        </p:spPr>
        <p:txBody>
          <a:bodyPr>
            <a:normAutofit/>
          </a:bodyPr>
          <a:lstStyle/>
          <a:p>
            <a:r>
              <a:rPr lang="en-US" sz="2400" dirty="0"/>
              <a:t>Mergeability &amp; updatability: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Add row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Delete row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Update row </a:t>
            </a:r>
          </a:p>
          <a:p>
            <a:pPr lvl="1"/>
            <a:endParaRPr lang="en-HK" sz="2000" dirty="0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0478717B-929E-4A2D-9FFF-1A3C318A344C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36048" y="5892821"/>
            <a:ext cx="1503008" cy="39319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A067F79-B44A-4BCE-BCDB-D96AE4016D0F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prstClr val="black"/>
              <a:schemeClr val="bg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99168" y="4814337"/>
            <a:ext cx="873760" cy="43688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F1FE2C6-12D9-485B-BCE0-CA0ED3B03A97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13793" y="5375423"/>
            <a:ext cx="873759" cy="3931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2F46F-55C7-8931-5F13-75D0D954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7C2-FA31-4999-8D62-47FA4DD7D144}" type="slidenum">
              <a:rPr lang="en-HK" smtClean="0"/>
              <a:t>12</a:t>
            </a:fld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D74B3752-F214-814F-EC07-DDA5B369B34E}"/>
                  </a:ext>
                </a:extLst>
              </p:cNvPr>
              <p:cNvSpPr/>
              <p:nvPr/>
            </p:nvSpPr>
            <p:spPr>
              <a:xfrm>
                <a:off x="5765574" y="4543811"/>
                <a:ext cx="1158458" cy="742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latin typeface="Arial Nova Light" panose="020B0304020202020204" pitchFamily="34" charset="0"/>
                  </a:rPr>
                  <a:t>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4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HK" sz="14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1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" panose="020B0504020202020204" pitchFamily="34" charset="0"/>
                  </a:rPr>
                  <a:t>,…,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4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14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sz="1400" dirty="0">
                    <a:latin typeface="Arial Nova Light" panose="020B0304020202020204" pitchFamily="34" charset="0"/>
                  </a:rPr>
                  <a:t>]</a:t>
                </a:r>
              </a:p>
              <a:p>
                <a:pPr algn="ctr"/>
                <a:endParaRPr lang="en-US" sz="1400" dirty="0">
                  <a:latin typeface="Arial Nova Light" panose="020B0304020202020204" pitchFamily="34" charset="0"/>
                </a:endParaRPr>
              </a:p>
              <a:p>
                <a:pPr algn="ctr"/>
                <a:r>
                  <a:rPr lang="en-US" sz="1400" dirty="0">
                    <a:latin typeface="Arial Nova Light" panose="020B0304020202020204" pitchFamily="34" charset="0"/>
                  </a:rPr>
                  <a:t>Row r to add</a:t>
                </a:r>
                <a:endParaRPr lang="en-US" sz="1400" b="1" dirty="0">
                  <a:solidFill>
                    <a:srgbClr val="FF0000"/>
                  </a:solidFill>
                  <a:latin typeface="Arial Nova Light" panose="020B0304020202020204" pitchFamily="34" charset="0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D74B3752-F214-814F-EC07-DDA5B369B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574" y="4543811"/>
                <a:ext cx="1158458" cy="742447"/>
              </a:xfrm>
              <a:prstGeom prst="rect">
                <a:avLst/>
              </a:prstGeom>
              <a:blipFill>
                <a:blip r:embed="rId19"/>
                <a:stretch>
                  <a:fillRect l="-1053" r="-105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406B58BD-635F-AFED-BF14-6DD5EE0757C7}"/>
              </a:ext>
            </a:extLst>
          </p:cNvPr>
          <p:cNvGrpSpPr/>
          <p:nvPr/>
        </p:nvGrpSpPr>
        <p:grpSpPr>
          <a:xfrm>
            <a:off x="7234253" y="4461105"/>
            <a:ext cx="1159635" cy="763200"/>
            <a:chOff x="4167559" y="2097348"/>
            <a:chExt cx="750483" cy="44780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089B2B4-90C4-00A6-F44A-31FA1BEA6372}"/>
                </a:ext>
              </a:extLst>
            </p:cNvPr>
            <p:cNvSpPr/>
            <p:nvPr/>
          </p:nvSpPr>
          <p:spPr>
            <a:xfrm>
              <a:off x="4167559" y="2106238"/>
              <a:ext cx="740664" cy="4389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rial Nova Light" panose="020B030402020202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DE7E9B9-EF7A-86E3-52F3-8B7983CFD17C}"/>
                </a:ext>
              </a:extLst>
            </p:cNvPr>
            <p:cNvSpPr/>
            <p:nvPr/>
          </p:nvSpPr>
          <p:spPr>
            <a:xfrm>
              <a:off x="4209444" y="2097348"/>
              <a:ext cx="708598" cy="4334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Arial Nova Light" panose="020B0304020202020204" pitchFamily="34" charset="0"/>
                </a:rPr>
                <a:t>Pre-trained </a:t>
              </a:r>
            </a:p>
            <a:p>
              <a:pPr algn="ctr"/>
              <a:r>
                <a:rPr lang="en-US" sz="1400" dirty="0">
                  <a:latin typeface="Arial Nova Light" panose="020B0304020202020204" pitchFamily="34" charset="0"/>
                </a:rPr>
                <a:t>encoding </a:t>
              </a:r>
            </a:p>
            <a:p>
              <a:pPr algn="ctr"/>
              <a:r>
                <a:rPr lang="en-US" sz="1400" dirty="0">
                  <a:latin typeface="Arial Nova Light" panose="020B0304020202020204" pitchFamily="34" charset="0"/>
                </a:rPr>
                <a:t>model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C18DE69-9083-0EE7-76DD-EAF01C53EE19}"/>
              </a:ext>
            </a:extLst>
          </p:cNvPr>
          <p:cNvGrpSpPr/>
          <p:nvPr/>
        </p:nvGrpSpPr>
        <p:grpSpPr>
          <a:xfrm>
            <a:off x="8834868" y="4723986"/>
            <a:ext cx="864077" cy="237438"/>
            <a:chOff x="5308773" y="3581400"/>
            <a:chExt cx="611967" cy="10798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1205A06-607F-4698-6961-19036873A6FB}"/>
                </a:ext>
              </a:extLst>
            </p:cNvPr>
            <p:cNvSpPr/>
            <p:nvPr/>
          </p:nvSpPr>
          <p:spPr>
            <a:xfrm>
              <a:off x="5308773" y="3581400"/>
              <a:ext cx="611967" cy="107989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10218D1-D602-F93D-A068-C3CB77BEB083}"/>
                </a:ext>
              </a:extLst>
            </p:cNvPr>
            <p:cNvSpPr/>
            <p:nvPr/>
          </p:nvSpPr>
          <p:spPr>
            <a:xfrm>
              <a:off x="5410202" y="3581400"/>
              <a:ext cx="409574" cy="107989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295180D-D9F3-E6C2-7CA1-2617A3821598}"/>
                </a:ext>
              </a:extLst>
            </p:cNvPr>
            <p:cNvSpPr/>
            <p:nvPr/>
          </p:nvSpPr>
          <p:spPr>
            <a:xfrm>
              <a:off x="5511631" y="3581400"/>
              <a:ext cx="200988" cy="107989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7FFDD25-2042-A9A5-1EA9-3E40FCF4FC39}"/>
                </a:ext>
              </a:extLst>
            </p:cNvPr>
            <p:cNvSpPr/>
            <p:nvPr/>
          </p:nvSpPr>
          <p:spPr>
            <a:xfrm>
              <a:off x="5608796" y="3581400"/>
              <a:ext cx="103823" cy="107989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</p:grp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8DB75F9-1F32-2AD3-62D5-E04EBFC467C9}"/>
              </a:ext>
            </a:extLst>
          </p:cNvPr>
          <p:cNvCxnSpPr>
            <a:cxnSpLocks/>
          </p:cNvCxnSpPr>
          <p:nvPr/>
        </p:nvCxnSpPr>
        <p:spPr>
          <a:xfrm>
            <a:off x="6826509" y="4852860"/>
            <a:ext cx="36000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6E6DFA6-0A1D-4AE1-A92B-6051061C2CA3}"/>
              </a:ext>
            </a:extLst>
          </p:cNvPr>
          <p:cNvCxnSpPr>
            <a:cxnSpLocks/>
          </p:cNvCxnSpPr>
          <p:nvPr/>
        </p:nvCxnSpPr>
        <p:spPr>
          <a:xfrm>
            <a:off x="8454199" y="4842705"/>
            <a:ext cx="36000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AF3FD1A-A0C6-AB99-2296-BBCD5B848127}"/>
              </a:ext>
            </a:extLst>
          </p:cNvPr>
          <p:cNvSpPr/>
          <p:nvPr/>
        </p:nvSpPr>
        <p:spPr>
          <a:xfrm>
            <a:off x="8707094" y="4957526"/>
            <a:ext cx="12454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HK" sz="1600" dirty="0" err="1">
                <a:latin typeface="Arial Nova Light" panose="020B0304020202020204" pitchFamily="34" charset="0"/>
              </a:rPr>
              <a:t>Summ</a:t>
            </a:r>
            <a:r>
              <a:rPr lang="en-HK" sz="1600" dirty="0">
                <a:latin typeface="Arial Nova Light" panose="020B0304020202020204" pitchFamily="34" charset="0"/>
              </a:rPr>
              <a:t>. of r. </a:t>
            </a:r>
            <a:endParaRPr lang="en-HK" sz="1400" dirty="0">
              <a:latin typeface="Arial Nova Light" panose="020B03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4EB6CE8-E638-3E84-79F1-6C1D4A48BB9C}"/>
              </a:ext>
            </a:extLst>
          </p:cNvPr>
          <p:cNvSpPr txBox="1"/>
          <p:nvPr/>
        </p:nvSpPr>
        <p:spPr>
          <a:xfrm>
            <a:off x="5986037" y="3850977"/>
            <a:ext cx="4826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Example: Add a row</a:t>
            </a:r>
            <a:endParaRPr lang="en-US" dirty="0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ACECB5C-13FB-8E48-46A5-B571E3B3132E}"/>
              </a:ext>
            </a:extLst>
          </p:cNvPr>
          <p:cNvGrpSpPr/>
          <p:nvPr/>
        </p:nvGrpSpPr>
        <p:grpSpPr>
          <a:xfrm>
            <a:off x="8834868" y="5662081"/>
            <a:ext cx="864077" cy="237438"/>
            <a:chOff x="5308773" y="3581400"/>
            <a:chExt cx="611967" cy="107989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D7CB0E1-EBA1-2E65-4EE6-870803766EC5}"/>
                </a:ext>
              </a:extLst>
            </p:cNvPr>
            <p:cNvSpPr/>
            <p:nvPr/>
          </p:nvSpPr>
          <p:spPr>
            <a:xfrm>
              <a:off x="5308773" y="3581400"/>
              <a:ext cx="611967" cy="107989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4084FAC-FA4B-0D8B-DCC8-0842C46B1480}"/>
                </a:ext>
              </a:extLst>
            </p:cNvPr>
            <p:cNvSpPr/>
            <p:nvPr/>
          </p:nvSpPr>
          <p:spPr>
            <a:xfrm>
              <a:off x="5410202" y="3581400"/>
              <a:ext cx="409574" cy="107989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DEC333D-AA23-B390-7FFC-8EECFA333B0D}"/>
                </a:ext>
              </a:extLst>
            </p:cNvPr>
            <p:cNvSpPr/>
            <p:nvPr/>
          </p:nvSpPr>
          <p:spPr>
            <a:xfrm>
              <a:off x="5511631" y="3581400"/>
              <a:ext cx="200988" cy="107989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697D740-D854-5C53-8B27-FB6A2E3BC735}"/>
                </a:ext>
              </a:extLst>
            </p:cNvPr>
            <p:cNvSpPr/>
            <p:nvPr/>
          </p:nvSpPr>
          <p:spPr>
            <a:xfrm>
              <a:off x="5608796" y="3581400"/>
              <a:ext cx="103823" cy="107989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A4F7153-DBB6-D0CC-3D71-C2889EA3F5BA}"/>
              </a:ext>
            </a:extLst>
          </p:cNvPr>
          <p:cNvSpPr/>
          <p:nvPr/>
        </p:nvSpPr>
        <p:spPr>
          <a:xfrm>
            <a:off x="8689844" y="5895621"/>
            <a:ext cx="12799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HK" sz="1600" dirty="0" err="1">
                <a:latin typeface="Arial Nova Light" panose="020B0304020202020204" pitchFamily="34" charset="0"/>
              </a:rPr>
              <a:t>Prev</a:t>
            </a:r>
            <a:r>
              <a:rPr lang="en-HK" sz="1600" dirty="0">
                <a:latin typeface="Arial Nova Light" panose="020B0304020202020204" pitchFamily="34" charset="0"/>
              </a:rPr>
              <a:t> </a:t>
            </a:r>
            <a:r>
              <a:rPr lang="en-HK" sz="1600" dirty="0" err="1">
                <a:latin typeface="Arial Nova Light" panose="020B0304020202020204" pitchFamily="34" charset="0"/>
              </a:rPr>
              <a:t>summ</a:t>
            </a:r>
            <a:r>
              <a:rPr lang="en-HK" sz="1600" dirty="0">
                <a:latin typeface="Arial Nova Light" panose="020B0304020202020204" pitchFamily="34" charset="0"/>
              </a:rPr>
              <a:t>. </a:t>
            </a:r>
            <a:endParaRPr lang="en-HK" sz="1400" dirty="0">
              <a:latin typeface="Arial Nova Light" panose="020B03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48CE6F20-543E-6DA7-0950-D711A600E3CD}"/>
                  </a:ext>
                </a:extLst>
              </p:cNvPr>
              <p:cNvSpPr txBox="1"/>
              <p:nvPr/>
            </p:nvSpPr>
            <p:spPr>
              <a:xfrm>
                <a:off x="9609989" y="5155327"/>
                <a:ext cx="7214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⊕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48CE6F20-543E-6DA7-0950-D711A600E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989" y="5155327"/>
                <a:ext cx="721489" cy="369332"/>
              </a:xfrm>
              <a:prstGeom prst="rect">
                <a:avLst/>
              </a:prstGeom>
              <a:blipFill>
                <a:blip r:embed="rId2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9BBD5351-0C78-BD2C-292D-5F457DCEC065}"/>
              </a:ext>
            </a:extLst>
          </p:cNvPr>
          <p:cNvCxnSpPr>
            <a:cxnSpLocks/>
          </p:cNvCxnSpPr>
          <p:nvPr/>
        </p:nvCxnSpPr>
        <p:spPr>
          <a:xfrm>
            <a:off x="9767296" y="4873124"/>
            <a:ext cx="201168" cy="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D3096B9-D541-9667-0715-1BF6A763279B}"/>
              </a:ext>
            </a:extLst>
          </p:cNvPr>
          <p:cNvCxnSpPr>
            <a:cxnSpLocks/>
          </p:cNvCxnSpPr>
          <p:nvPr/>
        </p:nvCxnSpPr>
        <p:spPr>
          <a:xfrm flipV="1">
            <a:off x="9762943" y="5805309"/>
            <a:ext cx="201168" cy="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38770245-3336-958F-1CB2-C45B14AD0CCF}"/>
              </a:ext>
            </a:extLst>
          </p:cNvPr>
          <p:cNvCxnSpPr>
            <a:cxnSpLocks/>
          </p:cNvCxnSpPr>
          <p:nvPr/>
        </p:nvCxnSpPr>
        <p:spPr>
          <a:xfrm>
            <a:off x="9968352" y="4863385"/>
            <a:ext cx="0" cy="303717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313608AE-B30C-6E9A-9A0E-9E4BCA84D648}"/>
              </a:ext>
            </a:extLst>
          </p:cNvPr>
          <p:cNvCxnSpPr>
            <a:cxnSpLocks/>
          </p:cNvCxnSpPr>
          <p:nvPr/>
        </p:nvCxnSpPr>
        <p:spPr>
          <a:xfrm flipH="1">
            <a:off x="9970452" y="5524659"/>
            <a:ext cx="565" cy="290365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D9DFA1F-A024-3150-7702-BF1EDA4A1202}"/>
              </a:ext>
            </a:extLst>
          </p:cNvPr>
          <p:cNvGrpSpPr/>
          <p:nvPr/>
        </p:nvGrpSpPr>
        <p:grpSpPr>
          <a:xfrm>
            <a:off x="10453240" y="5241635"/>
            <a:ext cx="864077" cy="237438"/>
            <a:chOff x="5308773" y="3581400"/>
            <a:chExt cx="611967" cy="107989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FBB76C27-D34A-9E65-3385-8035AD6C48DC}"/>
                </a:ext>
              </a:extLst>
            </p:cNvPr>
            <p:cNvSpPr/>
            <p:nvPr/>
          </p:nvSpPr>
          <p:spPr>
            <a:xfrm>
              <a:off x="5308773" y="3581400"/>
              <a:ext cx="611967" cy="107989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36D6719E-DAED-C700-E70E-C43336F0506D}"/>
                </a:ext>
              </a:extLst>
            </p:cNvPr>
            <p:cNvSpPr/>
            <p:nvPr/>
          </p:nvSpPr>
          <p:spPr>
            <a:xfrm>
              <a:off x="5410202" y="3581400"/>
              <a:ext cx="409574" cy="107989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93D5FB6-87FE-7F81-BED8-B5CB7428A632}"/>
                </a:ext>
              </a:extLst>
            </p:cNvPr>
            <p:cNvSpPr/>
            <p:nvPr/>
          </p:nvSpPr>
          <p:spPr>
            <a:xfrm>
              <a:off x="5511631" y="3581400"/>
              <a:ext cx="200988" cy="107989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25AC0E5-45D3-1335-1EFC-5231C5796E08}"/>
                </a:ext>
              </a:extLst>
            </p:cNvPr>
            <p:cNvSpPr/>
            <p:nvPr/>
          </p:nvSpPr>
          <p:spPr>
            <a:xfrm>
              <a:off x="5608796" y="3581400"/>
              <a:ext cx="103823" cy="107989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650B4C1-B852-1B02-5833-13D01FC5455F}"/>
              </a:ext>
            </a:extLst>
          </p:cNvPr>
          <p:cNvSpPr/>
          <p:nvPr/>
        </p:nvSpPr>
        <p:spPr>
          <a:xfrm>
            <a:off x="10307575" y="5475175"/>
            <a:ext cx="12812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HK" sz="1600" dirty="0">
                <a:latin typeface="Arial Nova Light" panose="020B0304020202020204" pitchFamily="34" charset="0"/>
              </a:rPr>
              <a:t>New </a:t>
            </a:r>
            <a:r>
              <a:rPr lang="en-HK" sz="1600" dirty="0" err="1">
                <a:latin typeface="Arial Nova Light" panose="020B0304020202020204" pitchFamily="34" charset="0"/>
              </a:rPr>
              <a:t>summ</a:t>
            </a:r>
            <a:r>
              <a:rPr lang="en-HK" sz="1600" dirty="0">
                <a:latin typeface="Arial Nova Light" panose="020B0304020202020204" pitchFamily="34" charset="0"/>
              </a:rPr>
              <a:t>. </a:t>
            </a:r>
            <a:endParaRPr lang="en-HK" sz="1400" dirty="0">
              <a:latin typeface="Arial Nova Light" panose="020B0304020202020204" pitchFamily="34" charset="0"/>
            </a:endParaRPr>
          </a:p>
        </p:txBody>
      </p: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EE7919BA-2C7D-A72A-2E7D-E9B39CDB963D}"/>
              </a:ext>
            </a:extLst>
          </p:cNvPr>
          <p:cNvCxnSpPr>
            <a:cxnSpLocks/>
          </p:cNvCxnSpPr>
          <p:nvPr/>
        </p:nvCxnSpPr>
        <p:spPr>
          <a:xfrm>
            <a:off x="10105123" y="5356547"/>
            <a:ext cx="27432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0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/>
      <p:bldP spid="17" grpId="0"/>
      <p:bldP spid="20" grpId="0"/>
      <p:bldP spid="22" grpId="0" animBg="1"/>
      <p:bldP spid="23" grpId="0"/>
      <p:bldP spid="44" grpId="0"/>
      <p:bldP spid="45" grpId="0"/>
      <p:bldP spid="46" grpId="0" animBg="1"/>
      <p:bldP spid="47" grpId="0" animBg="1"/>
      <p:bldP spid="48" grpId="0"/>
      <p:bldP spid="49" grpId="0" animBg="1"/>
      <p:bldP spid="50" grpId="0" animBg="1"/>
      <p:bldP spid="51" grpId="0"/>
      <p:bldP spid="52" grpId="0" animBg="1"/>
      <p:bldP spid="53" grpId="0" animBg="1"/>
      <p:bldP spid="54" grpId="0"/>
      <p:bldP spid="64" grpId="0"/>
      <p:bldP spid="65" grpId="0"/>
      <p:bldP spid="67" grpId="0"/>
      <p:bldP spid="72" grpId="0"/>
      <p:bldP spid="74" grpId="0" uiExpand="1" build="p"/>
      <p:bldP spid="86" grpId="0"/>
      <p:bldP spid="107" grpId="0"/>
      <p:bldP spid="109" grpId="0"/>
      <p:bldP spid="115" grpId="0"/>
      <p:bldP spid="117" grpId="0"/>
      <p:bldP spid="1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F9157-44A5-4378-8084-58B89E728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923"/>
            <a:ext cx="10515600" cy="1325563"/>
          </a:xfrm>
        </p:spPr>
        <p:txBody>
          <a:bodyPr/>
          <a:lstStyle/>
          <a:p>
            <a:r>
              <a:rPr lang="en-HK"/>
              <a:t>Iris models: conditional auto-encoder</a:t>
            </a:r>
            <a:endParaRPr lang="en-HK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61F473-7085-4904-9CA6-DEC0BE5E44F1}"/>
              </a:ext>
            </a:extLst>
          </p:cNvPr>
          <p:cNvSpPr/>
          <p:nvPr/>
        </p:nvSpPr>
        <p:spPr>
          <a:xfrm>
            <a:off x="9395437" y="1559721"/>
            <a:ext cx="2308445" cy="3280333"/>
          </a:xfrm>
          <a:prstGeom prst="rect">
            <a:avLst/>
          </a:prstGeom>
          <a:solidFill>
            <a:srgbClr val="F5F0F5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3E6BD1-7650-4B9F-8086-D7FC4C7A85D3}"/>
              </a:ext>
            </a:extLst>
          </p:cNvPr>
          <p:cNvSpPr/>
          <p:nvPr/>
        </p:nvSpPr>
        <p:spPr>
          <a:xfrm>
            <a:off x="4472267" y="3744185"/>
            <a:ext cx="7230126" cy="1095869"/>
          </a:xfrm>
          <a:prstGeom prst="rect">
            <a:avLst/>
          </a:prstGeom>
          <a:solidFill>
            <a:srgbClr val="F5F0F5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7766E4-A6EB-441B-A640-169D05A9CCFB}"/>
              </a:ext>
            </a:extLst>
          </p:cNvPr>
          <p:cNvSpPr/>
          <p:nvPr/>
        </p:nvSpPr>
        <p:spPr>
          <a:xfrm>
            <a:off x="4473758" y="1560414"/>
            <a:ext cx="4190269" cy="2006833"/>
          </a:xfrm>
          <a:prstGeom prst="rect">
            <a:avLst/>
          </a:prstGeom>
          <a:solidFill>
            <a:srgbClr val="F5F5F0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672CCFD-F67D-4F23-9D12-66A15F0D8E5D}"/>
              </a:ext>
            </a:extLst>
          </p:cNvPr>
          <p:cNvCxnSpPr>
            <a:cxnSpLocks/>
          </p:cNvCxnSpPr>
          <p:nvPr/>
        </p:nvCxnSpPr>
        <p:spPr>
          <a:xfrm>
            <a:off x="6947293" y="4247047"/>
            <a:ext cx="231365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8C0804-DEE9-4739-B35F-BED7EB2D972F}"/>
              </a:ext>
            </a:extLst>
          </p:cNvPr>
          <p:cNvCxnSpPr>
            <a:cxnSpLocks/>
          </p:cNvCxnSpPr>
          <p:nvPr/>
        </p:nvCxnSpPr>
        <p:spPr>
          <a:xfrm>
            <a:off x="8071476" y="2650080"/>
            <a:ext cx="274320" cy="1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DF4870-09A8-468D-85A4-793C94F61A94}"/>
                  </a:ext>
                </a:extLst>
              </p:cNvPr>
              <p:cNvSpPr txBox="1"/>
              <p:nvPr/>
            </p:nvSpPr>
            <p:spPr>
              <a:xfrm>
                <a:off x="493990" y="1572884"/>
                <a:ext cx="3446015" cy="1651029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>
                    <a:solidFill>
                      <a:srgbClr val="C00000"/>
                    </a:solidFill>
                    <a:latin typeface="Arial Nova Light" panose="020B0304020202020204" pitchFamily="34" charset="0"/>
                  </a:rPr>
                  <a:t> </a:t>
                </a:r>
                <a:r>
                  <a:rPr lang="en-US" sz="1400">
                    <a:solidFill>
                      <a:schemeClr val="accent1">
                        <a:lumMod val="50000"/>
                      </a:schemeClr>
                    </a:solidFill>
                    <a:latin typeface="Arial Nova Light" panose="020B0304020202020204" pitchFamily="34" charset="0"/>
                  </a:rPr>
                  <a:t>Column 1        Column 2             Column d</a:t>
                </a:r>
              </a:p>
              <a:p>
                <a:r>
                  <a:rPr lang="en-US" sz="1200" i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" panose="020B0504020202020204" pitchFamily="34" charset="0"/>
                  </a:rPr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HK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1200" i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" panose="020B0504020202020204" pitchFamily="34" charset="0"/>
                  </a:rPr>
                  <a:t>	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2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HK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200" i="1" baseline="-25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" panose="020B0504020202020204" pitchFamily="34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HK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HK" sz="12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200" i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" panose="020B0504020202020204" pitchFamily="34" charset="0"/>
                </a:endParaRPr>
              </a:p>
              <a:p>
                <a:endParaRPr 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" panose="020B0504020202020204" pitchFamily="34" charset="0"/>
                </a:endParaRPr>
              </a:p>
              <a:p>
                <a:endParaRPr 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" panose="020B0504020202020204" pitchFamily="34" charset="0"/>
                </a:endParaRPr>
              </a:p>
              <a:p>
                <a:r>
                  <a:rPr lang="en-US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" panose="020B0504020202020204" pitchFamily="34" charset="0"/>
                  </a:rPr>
                  <a:t>                                                        </a:t>
                </a:r>
              </a:p>
              <a:p>
                <a:endParaRPr 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" panose="020B05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" panose="020B0504020202020204" pitchFamily="34" charset="0"/>
                  </a:rPr>
                  <a:t>         ..                        ..                              ..</a:t>
                </a:r>
              </a:p>
              <a:p>
                <a:pPr>
                  <a:lnSpc>
                    <a:spcPts val="1300"/>
                  </a:lnSpc>
                </a:pPr>
                <a:r>
                  <a:rPr 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" panose="020B0504020202020204" pitchFamily="34" charset="0"/>
                  </a:rPr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HK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1200" i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" panose="020B0504020202020204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HK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200" i="1" baseline="-25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" panose="020B0504020202020204" pitchFamily="34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HK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endParaRPr lang="en-US" sz="1200" i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DF4870-09A8-468D-85A4-793C94F61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90" y="1572884"/>
                <a:ext cx="3446015" cy="1651029"/>
              </a:xfrm>
              <a:prstGeom prst="rect">
                <a:avLst/>
              </a:prstGeom>
              <a:blipFill>
                <a:blip r:embed="rId3"/>
                <a:stretch>
                  <a:fillRect l="-353" r="-529" b="-10623"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78EB76-2B40-48B4-8BA1-12D28F764E7A}"/>
              </a:ext>
            </a:extLst>
          </p:cNvPr>
          <p:cNvCxnSpPr>
            <a:cxnSpLocks/>
          </p:cNvCxnSpPr>
          <p:nvPr/>
        </p:nvCxnSpPr>
        <p:spPr>
          <a:xfrm>
            <a:off x="492420" y="2747816"/>
            <a:ext cx="344758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A7141B-E64E-4904-953A-262AD3D0CBE8}"/>
              </a:ext>
            </a:extLst>
          </p:cNvPr>
          <p:cNvCxnSpPr>
            <a:cxnSpLocks/>
          </p:cNvCxnSpPr>
          <p:nvPr/>
        </p:nvCxnSpPr>
        <p:spPr>
          <a:xfrm>
            <a:off x="487474" y="1856610"/>
            <a:ext cx="345253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186FA7-E52A-4359-9100-351C5A6B4BA6}"/>
              </a:ext>
            </a:extLst>
          </p:cNvPr>
          <p:cNvCxnSpPr>
            <a:cxnSpLocks/>
          </p:cNvCxnSpPr>
          <p:nvPr/>
        </p:nvCxnSpPr>
        <p:spPr>
          <a:xfrm flipV="1">
            <a:off x="1582055" y="1572886"/>
            <a:ext cx="0" cy="164816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FC7EC6-A99F-4006-AA1F-B17800DA1D4A}"/>
              </a:ext>
            </a:extLst>
          </p:cNvPr>
          <p:cNvCxnSpPr>
            <a:cxnSpLocks/>
          </p:cNvCxnSpPr>
          <p:nvPr/>
        </p:nvCxnSpPr>
        <p:spPr>
          <a:xfrm flipV="1">
            <a:off x="2646766" y="1572837"/>
            <a:ext cx="0" cy="164592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4CF2BA-A971-4CE8-BF1C-B65A8EE771E4}"/>
                  </a:ext>
                </a:extLst>
              </p:cNvPr>
              <p:cNvSpPr txBox="1"/>
              <p:nvPr/>
            </p:nvSpPr>
            <p:spPr>
              <a:xfrm>
                <a:off x="7580842" y="2453425"/>
                <a:ext cx="7214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⊕</m:t>
                      </m:r>
                    </m:oMath>
                  </m:oMathPara>
                </a14:m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4CF2BA-A971-4CE8-BF1C-B65A8EE77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842" y="2453425"/>
                <a:ext cx="721489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9DB23E-8143-42CE-B05B-D1B5CD2BC6B9}"/>
                  </a:ext>
                </a:extLst>
              </p:cNvPr>
              <p:cNvSpPr txBox="1"/>
              <p:nvPr/>
            </p:nvSpPr>
            <p:spPr>
              <a:xfrm>
                <a:off x="7230862" y="2024366"/>
                <a:ext cx="737879" cy="280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endParaRPr lang="en-US" sz="1200">
                  <a:solidFill>
                    <a:schemeClr val="accent1">
                      <a:lumMod val="75000"/>
                    </a:schemeClr>
                  </a:solidFill>
                  <a:latin typeface="Arial Nova Light" panose="020B03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9DB23E-8143-42CE-B05B-D1B5CD2BC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862" y="2024366"/>
                <a:ext cx="737879" cy="280333"/>
              </a:xfrm>
              <a:prstGeom prst="rect">
                <a:avLst/>
              </a:prstGeom>
              <a:blipFill>
                <a:blip r:embed="rId5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671B11C-7DAC-4CB2-9EB5-2904BA62FF24}"/>
              </a:ext>
            </a:extLst>
          </p:cNvPr>
          <p:cNvCxnSpPr>
            <a:cxnSpLocks/>
          </p:cNvCxnSpPr>
          <p:nvPr/>
        </p:nvCxnSpPr>
        <p:spPr>
          <a:xfrm>
            <a:off x="4002617" y="2156888"/>
            <a:ext cx="352092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E6AC33-D490-42A2-94A8-314A81481FBA}"/>
                  </a:ext>
                </a:extLst>
              </p:cNvPr>
              <p:cNvSpPr txBox="1"/>
              <p:nvPr/>
            </p:nvSpPr>
            <p:spPr>
              <a:xfrm>
                <a:off x="7231147" y="2953908"/>
                <a:ext cx="7252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endParaRPr lang="en-US" sz="1200">
                  <a:solidFill>
                    <a:schemeClr val="accent1">
                      <a:lumMod val="75000"/>
                    </a:schemeClr>
                  </a:solidFill>
                  <a:latin typeface="Arial Nova Light" panose="020B03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E6AC33-D490-42A2-94A8-314A81481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147" y="2953908"/>
                <a:ext cx="725223" cy="276999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9E0320D-6F07-4A49-BBCA-D86D32AE948F}"/>
              </a:ext>
            </a:extLst>
          </p:cNvPr>
          <p:cNvCxnSpPr>
            <a:cxnSpLocks/>
          </p:cNvCxnSpPr>
          <p:nvPr/>
        </p:nvCxnSpPr>
        <p:spPr>
          <a:xfrm>
            <a:off x="4018659" y="3092542"/>
            <a:ext cx="352092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3594683-B595-476E-8103-E3B1BB9B4470}"/>
              </a:ext>
            </a:extLst>
          </p:cNvPr>
          <p:cNvSpPr/>
          <p:nvPr/>
        </p:nvSpPr>
        <p:spPr>
          <a:xfrm>
            <a:off x="3994985" y="2594876"/>
            <a:ext cx="4587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…</a:t>
            </a:r>
            <a:endParaRPr lang="en-US" sz="1600">
              <a:latin typeface="Arial Nova Light" panose="020B03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AAF1C1-5202-4254-8A69-F9DCD3B273C2}"/>
              </a:ext>
            </a:extLst>
          </p:cNvPr>
          <p:cNvSpPr/>
          <p:nvPr/>
        </p:nvSpPr>
        <p:spPr>
          <a:xfrm>
            <a:off x="7116256" y="2368859"/>
            <a:ext cx="84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Element-</a:t>
            </a:r>
          </a:p>
          <a:p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wise add</a:t>
            </a:r>
            <a:endParaRPr lang="en-US" sz="1200">
              <a:latin typeface="Arial Nova Light" panose="020B03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1F4915E-CB5C-4118-8E14-DC57B8C42135}"/>
              </a:ext>
            </a:extLst>
          </p:cNvPr>
          <p:cNvCxnSpPr>
            <a:cxnSpLocks/>
          </p:cNvCxnSpPr>
          <p:nvPr/>
        </p:nvCxnSpPr>
        <p:spPr>
          <a:xfrm>
            <a:off x="6991353" y="3099759"/>
            <a:ext cx="219456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F90417-6986-491C-A6F8-9A005E32E6BD}"/>
                  </a:ext>
                </a:extLst>
              </p:cNvPr>
              <p:cNvSpPr txBox="1"/>
              <p:nvPr/>
            </p:nvSpPr>
            <p:spPr>
              <a:xfrm rot="16200000">
                <a:off x="8020879" y="2405802"/>
                <a:ext cx="1999938" cy="30777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C00000"/>
                    </a:solidFill>
                    <a:latin typeface="Arial Nova Light" panose="020B0304020202020204" pitchFamily="34" charset="0"/>
                  </a:rPr>
                  <a:t>Data summary  </a:t>
                </a:r>
                <a14:m>
                  <m:oMath xmlns:m="http://schemas.openxmlformats.org/officeDocument/2006/math">
                    <m:r>
                      <a:rPr lang="el-GR" sz="1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HK" sz="1400" i="1">
                    <a:solidFill>
                      <a:srgbClr val="C00000"/>
                    </a:solidFill>
                    <a:latin typeface="Arial Nova Light" panose="020B0304020202020204" pitchFamily="34" charset="0"/>
                  </a:rPr>
                  <a:t>(S)</a:t>
                </a:r>
                <a:endParaRPr lang="en-US" sz="1400">
                  <a:solidFill>
                    <a:srgbClr val="C00000"/>
                  </a:solidFill>
                  <a:latin typeface="Arial Nova Light" panose="020B03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F90417-6986-491C-A6F8-9A005E32E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020879" y="2405802"/>
                <a:ext cx="1999938" cy="307777"/>
              </a:xfrm>
              <a:prstGeom prst="rect">
                <a:avLst/>
              </a:prstGeom>
              <a:blipFill>
                <a:blip r:embed="rId7"/>
                <a:stretch>
                  <a:fillRect l="-4000"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1E7BA09-0604-41CD-B250-52B1B851FBD4}"/>
              </a:ext>
            </a:extLst>
          </p:cNvPr>
          <p:cNvSpPr/>
          <p:nvPr/>
        </p:nvSpPr>
        <p:spPr>
          <a:xfrm>
            <a:off x="6955417" y="1782976"/>
            <a:ext cx="15420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Row embeddings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5830A7-3609-4271-BD42-9CFDB9B29646}"/>
              </a:ext>
            </a:extLst>
          </p:cNvPr>
          <p:cNvCxnSpPr>
            <a:cxnSpLocks/>
          </p:cNvCxnSpPr>
          <p:nvPr/>
        </p:nvCxnSpPr>
        <p:spPr>
          <a:xfrm>
            <a:off x="7739222" y="2178989"/>
            <a:ext cx="201168" cy="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6858C14-BAE5-4537-85BB-D7C39D5F0F02}"/>
              </a:ext>
            </a:extLst>
          </p:cNvPr>
          <p:cNvCxnSpPr>
            <a:cxnSpLocks/>
          </p:cNvCxnSpPr>
          <p:nvPr/>
        </p:nvCxnSpPr>
        <p:spPr>
          <a:xfrm flipV="1">
            <a:off x="7734869" y="3111174"/>
            <a:ext cx="201168" cy="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7DB359D-F9CD-40D7-938C-05F0105F8F1B}"/>
              </a:ext>
            </a:extLst>
          </p:cNvPr>
          <p:cNvCxnSpPr>
            <a:cxnSpLocks/>
          </p:cNvCxnSpPr>
          <p:nvPr/>
        </p:nvCxnSpPr>
        <p:spPr>
          <a:xfrm>
            <a:off x="6991353" y="2162866"/>
            <a:ext cx="221158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137D04A-6268-44CB-9191-3ED446EE74F9}"/>
              </a:ext>
            </a:extLst>
          </p:cNvPr>
          <p:cNvCxnSpPr>
            <a:cxnSpLocks/>
          </p:cNvCxnSpPr>
          <p:nvPr/>
        </p:nvCxnSpPr>
        <p:spPr>
          <a:xfrm>
            <a:off x="7940278" y="2169250"/>
            <a:ext cx="0" cy="303717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AA71424-51C0-456E-8B27-60C6AE822B3E}"/>
              </a:ext>
            </a:extLst>
          </p:cNvPr>
          <p:cNvCxnSpPr>
            <a:cxnSpLocks/>
          </p:cNvCxnSpPr>
          <p:nvPr/>
        </p:nvCxnSpPr>
        <p:spPr>
          <a:xfrm flipH="1">
            <a:off x="7942378" y="2830524"/>
            <a:ext cx="565" cy="290365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C392D50-B05D-4486-92CF-38AF54B9C756}"/>
              </a:ext>
            </a:extLst>
          </p:cNvPr>
          <p:cNvCxnSpPr>
            <a:cxnSpLocks/>
          </p:cNvCxnSpPr>
          <p:nvPr/>
        </p:nvCxnSpPr>
        <p:spPr>
          <a:xfrm>
            <a:off x="8560548" y="2642064"/>
            <a:ext cx="27432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14BD53D-45FF-45B4-813F-3576F3F281D3}"/>
              </a:ext>
            </a:extLst>
          </p:cNvPr>
          <p:cNvCxnSpPr>
            <a:cxnSpLocks/>
          </p:cNvCxnSpPr>
          <p:nvPr/>
        </p:nvCxnSpPr>
        <p:spPr>
          <a:xfrm>
            <a:off x="492420" y="2995114"/>
            <a:ext cx="344758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0BFC0E-4231-426F-A97D-97306042D8B1}"/>
                  </a:ext>
                </a:extLst>
              </p:cNvPr>
              <p:cNvSpPr txBox="1"/>
              <p:nvPr/>
            </p:nvSpPr>
            <p:spPr>
              <a:xfrm>
                <a:off x="502011" y="3683725"/>
                <a:ext cx="3447921" cy="1136978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en-HK" sz="1200" i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sz="12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2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  <m:sup>
                        <m:r>
                          <a:rPr lang="en-HK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HK" sz="1200" i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sz="12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2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  <m:sup>
                        <m:r>
                          <a:rPr lang="en-HK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" panose="020B0504020202020204" pitchFamily="34" charset="0"/>
                  </a:rPr>
                  <a:t>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sz="12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2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  <m:sup>
                        <m:r>
                          <a:rPr lang="en-HK" sz="1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endParaRPr lang="en-US" sz="1200" baseline="-250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" panose="020B0504020202020204" pitchFamily="34" charset="0"/>
                </a:endParaRPr>
              </a:p>
              <a:p>
                <a:pPr>
                  <a:lnSpc>
                    <a:spcPts val="1500"/>
                  </a:lnSpc>
                </a:pPr>
                <a:endPara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" panose="020B0504020202020204" pitchFamily="34" charset="0"/>
                </a:endParaRPr>
              </a:p>
              <a:p>
                <a:pPr>
                  <a:lnSpc>
                    <a:spcPts val="500"/>
                  </a:lnSpc>
                </a:pPr>
                <a:endParaRPr 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" panose="020B0504020202020204" pitchFamily="34" charset="0"/>
                </a:endParaRPr>
              </a:p>
              <a:p>
                <a:endParaRPr 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" panose="020B0504020202020204" pitchFamily="34" charset="0"/>
                </a:endParaRPr>
              </a:p>
              <a:p>
                <a:r>
                  <a:rPr lang="en-US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" panose="020B0504020202020204" pitchFamily="34" charset="0"/>
                  </a:rPr>
                  <a:t>		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" panose="020B05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1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sz="11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1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sub>
                      <m:sup>
                        <m:r>
                          <a:rPr lang="en-HK" sz="11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1100" i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" panose="020B050402020202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1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sz="11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1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sub>
                      <m:sup>
                        <m:r>
                          <a:rPr lang="en-HK" sz="11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100" i="1" baseline="-25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" panose="020B0504020202020204" pitchFamily="34" charset="0"/>
                  </a:rPr>
                  <a:t>          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1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sz="11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1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sub>
                      <m:sup>
                        <m:r>
                          <a:rPr lang="en-HK" sz="11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endParaRPr 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0BFC0E-4231-426F-A97D-97306042D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11" y="3683725"/>
                <a:ext cx="3447921" cy="11369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78B2B1-68B3-4473-AB9C-CE9099777CDE}"/>
              </a:ext>
            </a:extLst>
          </p:cNvPr>
          <p:cNvCxnSpPr>
            <a:cxnSpLocks/>
          </p:cNvCxnSpPr>
          <p:nvPr/>
        </p:nvCxnSpPr>
        <p:spPr>
          <a:xfrm flipV="1">
            <a:off x="1582055" y="3696310"/>
            <a:ext cx="0" cy="111556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D8D51D6-D556-4BC0-B804-798A3F5280D5}"/>
              </a:ext>
            </a:extLst>
          </p:cNvPr>
          <p:cNvCxnSpPr>
            <a:cxnSpLocks/>
          </p:cNvCxnSpPr>
          <p:nvPr/>
        </p:nvCxnSpPr>
        <p:spPr>
          <a:xfrm flipV="1">
            <a:off x="2647606" y="3684496"/>
            <a:ext cx="0" cy="111556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0E7DE57-214B-471C-89A2-A0CF4805BA4C}"/>
              </a:ext>
            </a:extLst>
          </p:cNvPr>
          <p:cNvCxnSpPr>
            <a:cxnSpLocks/>
          </p:cNvCxnSpPr>
          <p:nvPr/>
        </p:nvCxnSpPr>
        <p:spPr>
          <a:xfrm>
            <a:off x="4027967" y="4237617"/>
            <a:ext cx="352092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096F8D6-B771-47B4-BC4B-AD0E6239EEF7}"/>
                  </a:ext>
                </a:extLst>
              </p:cNvPr>
              <p:cNvSpPr/>
              <p:nvPr/>
            </p:nvSpPr>
            <p:spPr>
              <a:xfrm>
                <a:off x="403467" y="3220023"/>
                <a:ext cx="329142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>
                    <a:solidFill>
                      <a:schemeClr val="accent1">
                        <a:lumMod val="75000"/>
                      </a:schemeClr>
                    </a:solidFill>
                    <a:latin typeface="Arial Nova Light" panose="020B0604020202020204" pitchFamily="34" charset="0"/>
                  </a:rPr>
                  <a:t>Input each row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1200">
                  <a:solidFill>
                    <a:schemeClr val="accent1">
                      <a:lumMod val="75000"/>
                    </a:schemeClr>
                  </a:solidFill>
                  <a:latin typeface="Arial Nova Light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096F8D6-B771-47B4-BC4B-AD0E6239EE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67" y="3220023"/>
                <a:ext cx="3291427" cy="276999"/>
              </a:xfrm>
              <a:prstGeom prst="rect">
                <a:avLst/>
              </a:prstGeom>
              <a:blipFill>
                <a:blip r:embed="rId9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A5A8B4F9-CC6D-4EA3-8AF7-11A3E213FD3C}"/>
              </a:ext>
            </a:extLst>
          </p:cNvPr>
          <p:cNvSpPr/>
          <p:nvPr/>
        </p:nvSpPr>
        <p:spPr>
          <a:xfrm>
            <a:off x="9403692" y="3724851"/>
            <a:ext cx="2293200" cy="154977"/>
          </a:xfrm>
          <a:prstGeom prst="rect">
            <a:avLst/>
          </a:prstGeom>
          <a:solidFill>
            <a:srgbClr val="F5F0F5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543464C-6069-4F7E-83DC-35EC6EBDB79C}"/>
                  </a:ext>
                </a:extLst>
              </p:cNvPr>
              <p:cNvSpPr/>
              <p:nvPr/>
            </p:nvSpPr>
            <p:spPr>
              <a:xfrm>
                <a:off x="2030870" y="3397827"/>
                <a:ext cx="280269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>
                    <a:solidFill>
                      <a:schemeClr val="accent1">
                        <a:lumMod val="75000"/>
                      </a:schemeClr>
                    </a:solidFill>
                    <a:latin typeface="Arial Nova Light" panose="020B0604020202020204" pitchFamily="34" charset="0"/>
                  </a:rPr>
                  <a:t>Query predicate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1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1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200">
                  <a:solidFill>
                    <a:schemeClr val="accent1">
                      <a:lumMod val="75000"/>
                    </a:schemeClr>
                  </a:solidFill>
                  <a:latin typeface="Arial Nova Light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543464C-6069-4F7E-83DC-35EC6EBDB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870" y="3397827"/>
                <a:ext cx="2802697" cy="276999"/>
              </a:xfrm>
              <a:prstGeom prst="rect">
                <a:avLst/>
              </a:prstGeom>
              <a:blipFill>
                <a:blip r:embed="rId10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22D3E1D-DC44-415C-B8A3-B8F64212BB94}"/>
                  </a:ext>
                </a:extLst>
              </p:cNvPr>
              <p:cNvSpPr txBox="1"/>
              <p:nvPr/>
            </p:nvSpPr>
            <p:spPr>
              <a:xfrm>
                <a:off x="9569475" y="4065251"/>
                <a:ext cx="7214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⨀</m:t>
                      </m:r>
                    </m:oMath>
                  </m:oMathPara>
                </a14:m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22D3E1D-DC44-415C-B8A3-B8F64212B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475" y="4065251"/>
                <a:ext cx="721489" cy="369332"/>
              </a:xfrm>
              <a:prstGeom prst="rect">
                <a:avLst/>
              </a:prstGeom>
              <a:blipFill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8C50D01-2B66-406E-ACA7-77AB842944FA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9925557" y="3107976"/>
            <a:ext cx="4663" cy="957275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6D558291-A670-44F8-AD30-D8659FDCCC79}"/>
              </a:ext>
            </a:extLst>
          </p:cNvPr>
          <p:cNvSpPr/>
          <p:nvPr/>
        </p:nvSpPr>
        <p:spPr>
          <a:xfrm>
            <a:off x="9461739" y="4355713"/>
            <a:ext cx="1026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Element-</a:t>
            </a:r>
          </a:p>
          <a:p>
            <a:pPr algn="ctr"/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wise product</a:t>
            </a:r>
            <a:endParaRPr lang="en-US" sz="1200">
              <a:latin typeface="Arial Nova Light" panose="020B03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9FD0422-AD49-4BC1-AE90-4804FE595481}"/>
              </a:ext>
            </a:extLst>
          </p:cNvPr>
          <p:cNvSpPr/>
          <p:nvPr/>
        </p:nvSpPr>
        <p:spPr>
          <a:xfrm>
            <a:off x="7885885" y="1488708"/>
            <a:ext cx="1990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>
              <a:solidFill>
                <a:srgbClr val="C0000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3198ED2-2BA5-47D2-884E-03F065721708}"/>
              </a:ext>
            </a:extLst>
          </p:cNvPr>
          <p:cNvSpPr/>
          <p:nvPr/>
        </p:nvSpPr>
        <p:spPr>
          <a:xfrm>
            <a:off x="4484358" y="1603356"/>
            <a:ext cx="1849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 Nova Light" panose="020B0304020202020204" pitchFamily="34" charset="0"/>
              </a:rPr>
              <a:t>Encoder</a:t>
            </a:r>
            <a:endParaRPr lang="en-US" sz="1200" i="1">
              <a:solidFill>
                <a:srgbClr val="C0000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0F484D-83E9-4DDA-8513-FE0C9A22EE57}"/>
              </a:ext>
            </a:extLst>
          </p:cNvPr>
          <p:cNvSpPr/>
          <p:nvPr/>
        </p:nvSpPr>
        <p:spPr>
          <a:xfrm>
            <a:off x="4484357" y="3726109"/>
            <a:ext cx="37799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 Nova Light" panose="020B0304020202020204" pitchFamily="34" charset="0"/>
              </a:rPr>
              <a:t>Decoder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FB1D2F2-0481-4A42-B211-0B63F5DCF40D}"/>
              </a:ext>
            </a:extLst>
          </p:cNvPr>
          <p:cNvSpPr/>
          <p:nvPr/>
        </p:nvSpPr>
        <p:spPr>
          <a:xfrm>
            <a:off x="4929472" y="2593640"/>
            <a:ext cx="4587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…</a:t>
            </a:r>
            <a:endParaRPr lang="en-US" sz="1600">
              <a:latin typeface="Arial Nova Light" panose="020B03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7A6EEA9-3672-4FE8-AC52-4F5F6A02786E}"/>
                  </a:ext>
                </a:extLst>
              </p:cNvPr>
              <p:cNvSpPr/>
              <p:nvPr/>
            </p:nvSpPr>
            <p:spPr>
              <a:xfrm>
                <a:off x="5879837" y="1578609"/>
                <a:ext cx="38901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1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HK" sz="1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1200" i="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7A6EEA9-3672-4FE8-AC52-4F5F6A027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837" y="1578609"/>
                <a:ext cx="389017" cy="276999"/>
              </a:xfrm>
              <a:prstGeom prst="rect">
                <a:avLst/>
              </a:prstGeom>
              <a:blipFill>
                <a:blip r:embed="rId12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158B9936-04CC-4F8B-9A0C-BBC462B3DE5C}"/>
              </a:ext>
            </a:extLst>
          </p:cNvPr>
          <p:cNvSpPr/>
          <p:nvPr/>
        </p:nvSpPr>
        <p:spPr>
          <a:xfrm>
            <a:off x="712311" y="2344477"/>
            <a:ext cx="781564" cy="1860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ACFDCAB-C694-4A99-9503-60908E5C67AE}"/>
              </a:ext>
            </a:extLst>
          </p:cNvPr>
          <p:cNvSpPr/>
          <p:nvPr/>
        </p:nvSpPr>
        <p:spPr>
          <a:xfrm>
            <a:off x="840339" y="2121329"/>
            <a:ext cx="521208" cy="182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77014A8-6CB1-435D-A3D6-E3A5E7BCBAB2}"/>
                  </a:ext>
                </a:extLst>
              </p:cNvPr>
              <p:cNvSpPr/>
              <p:nvPr/>
            </p:nvSpPr>
            <p:spPr>
              <a:xfrm>
                <a:off x="442903" y="2006688"/>
                <a:ext cx="1121018" cy="983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000">
                    <a:solidFill>
                      <a:schemeClr val="accent6">
                        <a:lumMod val="50000"/>
                      </a:schemeClr>
                    </a:solidFill>
                  </a:rPr>
                  <a:t>  Quantize</a:t>
                </a:r>
              </a:p>
              <a:p>
                <a:pPr algn="ctr">
                  <a:lnSpc>
                    <a:spcPts val="1700"/>
                  </a:lnSpc>
                </a:pP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>
                    <a:solidFill>
                      <a:schemeClr val="accent5">
                        <a:lumMod val="50000"/>
                      </a:schemeClr>
                    </a:solidFill>
                  </a:rPr>
                  <a:t>  </a:t>
                </a:r>
                <a:r>
                  <a:rPr lang="en-US" sz="900">
                    <a:solidFill>
                      <a:schemeClr val="accent5">
                        <a:lumMod val="50000"/>
                      </a:schemeClr>
                    </a:solidFill>
                  </a:rPr>
                  <a:t>Cell embedding</a:t>
                </a:r>
                <a:endParaRPr lang="en-US" sz="900" i="1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algn="ctr">
                  <a:lnSpc>
                    <a:spcPts val="1700"/>
                  </a:lnSpc>
                </a:pP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HK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2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HK" sz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HK" sz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endParaRPr lang="en-US" sz="100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sz="12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77014A8-6CB1-435D-A3D6-E3A5E7BCBA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03" y="2006688"/>
                <a:ext cx="1121018" cy="9836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43DB3E48-7A76-4B16-BE89-4B7A34063163}"/>
              </a:ext>
            </a:extLst>
          </p:cNvPr>
          <p:cNvSpPr/>
          <p:nvPr/>
        </p:nvSpPr>
        <p:spPr>
          <a:xfrm>
            <a:off x="1806047" y="2344477"/>
            <a:ext cx="781564" cy="1860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5CD21AC-5DCD-46D4-B3EC-A45F6C44988A}"/>
              </a:ext>
            </a:extLst>
          </p:cNvPr>
          <p:cNvSpPr/>
          <p:nvPr/>
        </p:nvSpPr>
        <p:spPr>
          <a:xfrm>
            <a:off x="1927822" y="2121329"/>
            <a:ext cx="521208" cy="182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1118AB2-D642-487E-980A-DEBACDDBEEAB}"/>
                  </a:ext>
                </a:extLst>
              </p:cNvPr>
              <p:cNvSpPr/>
              <p:nvPr/>
            </p:nvSpPr>
            <p:spPr>
              <a:xfrm>
                <a:off x="1536639" y="2006688"/>
                <a:ext cx="112101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000">
                    <a:solidFill>
                      <a:schemeClr val="accent6">
                        <a:lumMod val="50000"/>
                      </a:schemeClr>
                    </a:solidFill>
                  </a:rPr>
                  <a:t>  Quantize</a:t>
                </a:r>
              </a:p>
              <a:p>
                <a:pPr algn="ctr">
                  <a:lnSpc>
                    <a:spcPts val="1700"/>
                  </a:lnSpc>
                </a:pP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>
                    <a:solidFill>
                      <a:schemeClr val="accent5">
                        <a:lumMod val="50000"/>
                      </a:schemeClr>
                    </a:solidFill>
                  </a:rPr>
                  <a:t>  </a:t>
                </a:r>
                <a:r>
                  <a:rPr lang="en-US" sz="900">
                    <a:solidFill>
                      <a:schemeClr val="accent5">
                        <a:lumMod val="50000"/>
                      </a:schemeClr>
                    </a:solidFill>
                  </a:rPr>
                  <a:t>Cell embedding</a:t>
                </a:r>
                <a:endParaRPr lang="en-US" sz="900" i="1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algn="ctr">
                  <a:lnSpc>
                    <a:spcPts val="1700"/>
                  </a:lnSpc>
                </a:pP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HK" sz="120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2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HK" sz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HK" sz="12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endParaRPr lang="en-US" sz="12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1118AB2-D642-487E-980A-DEBACDDBE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639" y="2006688"/>
                <a:ext cx="1121018" cy="783804"/>
              </a:xfrm>
              <a:prstGeom prst="rect">
                <a:avLst/>
              </a:prstGeom>
              <a:blipFill>
                <a:blip r:embed="rId14"/>
                <a:stretch>
                  <a:fillRect b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A7782D09-3BEE-45AA-8331-B518D0A7E55E}"/>
              </a:ext>
            </a:extLst>
          </p:cNvPr>
          <p:cNvSpPr/>
          <p:nvPr/>
        </p:nvSpPr>
        <p:spPr>
          <a:xfrm>
            <a:off x="3113496" y="2344477"/>
            <a:ext cx="781564" cy="1860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3E2D560-C436-4EEF-A8C2-93057FF32907}"/>
              </a:ext>
            </a:extLst>
          </p:cNvPr>
          <p:cNvSpPr/>
          <p:nvPr/>
        </p:nvSpPr>
        <p:spPr>
          <a:xfrm>
            <a:off x="3235271" y="2121329"/>
            <a:ext cx="521208" cy="182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273ABC2-2149-4120-B83E-9A3634FD8320}"/>
                  </a:ext>
                </a:extLst>
              </p:cNvPr>
              <p:cNvSpPr/>
              <p:nvPr/>
            </p:nvSpPr>
            <p:spPr>
              <a:xfrm>
                <a:off x="2844088" y="2006688"/>
                <a:ext cx="1121018" cy="783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000">
                    <a:solidFill>
                      <a:schemeClr val="accent6">
                        <a:lumMod val="50000"/>
                      </a:schemeClr>
                    </a:solidFill>
                  </a:rPr>
                  <a:t>  Quantize</a:t>
                </a:r>
              </a:p>
              <a:p>
                <a:pPr algn="ctr">
                  <a:lnSpc>
                    <a:spcPts val="1700"/>
                  </a:lnSpc>
                </a:pP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>
                    <a:solidFill>
                      <a:schemeClr val="accent5">
                        <a:lumMod val="50000"/>
                      </a:schemeClr>
                    </a:solidFill>
                  </a:rPr>
                  <a:t>  </a:t>
                </a:r>
                <a:r>
                  <a:rPr lang="en-US" sz="900">
                    <a:solidFill>
                      <a:schemeClr val="accent5">
                        <a:lumMod val="50000"/>
                      </a:schemeClr>
                    </a:solidFill>
                  </a:rPr>
                  <a:t>Cell embedding</a:t>
                </a:r>
                <a:endParaRPr lang="en-US" sz="900" i="1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algn="ctr">
                  <a:lnSpc>
                    <a:spcPts val="1700"/>
                  </a:lnSpc>
                </a:pP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2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HK" sz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HK" sz="12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bSup>
                  </m:oMath>
                </a14:m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endParaRPr lang="en-US" sz="12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273ABC2-2149-4120-B83E-9A3634FD83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088" y="2006688"/>
                <a:ext cx="1121018" cy="783933"/>
              </a:xfrm>
              <a:prstGeom prst="rect">
                <a:avLst/>
              </a:prstGeom>
              <a:blipFill>
                <a:blip r:embed="rId15"/>
                <a:stretch>
                  <a:fillRect b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D8E2405B-A35B-442C-8F48-0D95E57C7BD4}"/>
              </a:ext>
            </a:extLst>
          </p:cNvPr>
          <p:cNvSpPr/>
          <p:nvPr/>
        </p:nvSpPr>
        <p:spPr>
          <a:xfrm>
            <a:off x="704165" y="4144868"/>
            <a:ext cx="781564" cy="1860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0DD7863-5BDF-41D7-A550-52C9B16CE754}"/>
              </a:ext>
            </a:extLst>
          </p:cNvPr>
          <p:cNvSpPr/>
          <p:nvPr/>
        </p:nvSpPr>
        <p:spPr>
          <a:xfrm>
            <a:off x="834178" y="3936858"/>
            <a:ext cx="521208" cy="158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76903D7-4882-4367-9766-92C27A51EE98}"/>
                  </a:ext>
                </a:extLst>
              </p:cNvPr>
              <p:cNvSpPr/>
              <p:nvPr/>
            </p:nvSpPr>
            <p:spPr>
              <a:xfrm>
                <a:off x="434757" y="3795946"/>
                <a:ext cx="1121018" cy="795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000">
                    <a:solidFill>
                      <a:schemeClr val="accent6">
                        <a:lumMod val="50000"/>
                      </a:schemeClr>
                    </a:solidFill>
                  </a:rPr>
                  <a:t>  Quantize</a:t>
                </a:r>
              </a:p>
              <a:p>
                <a:pPr algn="ctr">
                  <a:lnSpc>
                    <a:spcPts val="1700"/>
                  </a:lnSpc>
                </a:pP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>
                    <a:solidFill>
                      <a:schemeClr val="accent5">
                        <a:lumMod val="50000"/>
                      </a:schemeClr>
                    </a:solidFill>
                  </a:rPr>
                  <a:t>  </a:t>
                </a:r>
                <a:r>
                  <a:rPr lang="en-US" sz="900">
                    <a:solidFill>
                      <a:schemeClr val="accent5">
                        <a:lumMod val="50000"/>
                      </a:schemeClr>
                    </a:solidFill>
                  </a:rPr>
                  <a:t>Cell embedding</a:t>
                </a:r>
                <a:endParaRPr lang="en-US" sz="900" i="1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algn="ctr">
                  <a:lnSpc>
                    <a:spcPts val="1700"/>
                  </a:lnSpc>
                </a:pP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sz="1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  <m:sup>
                        <m:r>
                          <a:rPr lang="en-HK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endParaRPr lang="en-US" sz="12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76903D7-4882-4367-9766-92C27A51E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57" y="3795946"/>
                <a:ext cx="1121018" cy="795089"/>
              </a:xfrm>
              <a:prstGeom prst="rect">
                <a:avLst/>
              </a:prstGeom>
              <a:blipFill>
                <a:blip r:embed="rId1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0ED0BA12-953A-4D63-9EB8-85AD9A31D5B3}"/>
              </a:ext>
            </a:extLst>
          </p:cNvPr>
          <p:cNvSpPr/>
          <p:nvPr/>
        </p:nvSpPr>
        <p:spPr>
          <a:xfrm>
            <a:off x="1783248" y="4139773"/>
            <a:ext cx="781564" cy="1860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5D87C50-20DD-4A9D-B43F-FF9A748CA57E}"/>
              </a:ext>
            </a:extLst>
          </p:cNvPr>
          <p:cNvSpPr/>
          <p:nvPr/>
        </p:nvSpPr>
        <p:spPr>
          <a:xfrm>
            <a:off x="1913261" y="3934303"/>
            <a:ext cx="521208" cy="158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A19CF07-322D-4ED5-8219-36B622232906}"/>
                  </a:ext>
                </a:extLst>
              </p:cNvPr>
              <p:cNvSpPr/>
              <p:nvPr/>
            </p:nvSpPr>
            <p:spPr>
              <a:xfrm>
                <a:off x="1513840" y="3791205"/>
                <a:ext cx="1121018" cy="795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000">
                    <a:solidFill>
                      <a:schemeClr val="accent6">
                        <a:lumMod val="50000"/>
                      </a:schemeClr>
                    </a:solidFill>
                  </a:rPr>
                  <a:t>  Quantize</a:t>
                </a:r>
              </a:p>
              <a:p>
                <a:pPr algn="ctr">
                  <a:lnSpc>
                    <a:spcPts val="1700"/>
                  </a:lnSpc>
                </a:pP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>
                    <a:solidFill>
                      <a:schemeClr val="accent5">
                        <a:lumMod val="50000"/>
                      </a:schemeClr>
                    </a:solidFill>
                  </a:rPr>
                  <a:t>  </a:t>
                </a:r>
                <a:r>
                  <a:rPr lang="en-US" sz="900">
                    <a:solidFill>
                      <a:schemeClr val="accent5">
                        <a:lumMod val="50000"/>
                      </a:schemeClr>
                    </a:solidFill>
                  </a:rPr>
                  <a:t>Cell embedding</a:t>
                </a:r>
                <a:endParaRPr lang="en-US" sz="900" i="1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algn="ctr">
                  <a:lnSpc>
                    <a:spcPts val="1700"/>
                  </a:lnSpc>
                </a:pP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sz="1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  <m:sup>
                        <m:r>
                          <a:rPr lang="en-HK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endParaRPr lang="en-US" sz="12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A19CF07-322D-4ED5-8219-36B622232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840" y="3791205"/>
                <a:ext cx="1121018" cy="795218"/>
              </a:xfrm>
              <a:prstGeom prst="rect">
                <a:avLst/>
              </a:prstGeom>
              <a:blipFill>
                <a:blip r:embed="rId1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172314FD-FDD3-4920-8AB2-10BDBFE38C1F}"/>
              </a:ext>
            </a:extLst>
          </p:cNvPr>
          <p:cNvSpPr/>
          <p:nvPr/>
        </p:nvSpPr>
        <p:spPr>
          <a:xfrm>
            <a:off x="3113757" y="4150081"/>
            <a:ext cx="781564" cy="1860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E3278DB-6594-4034-8DD4-70E18FBE4232}"/>
              </a:ext>
            </a:extLst>
          </p:cNvPr>
          <p:cNvSpPr/>
          <p:nvPr/>
        </p:nvSpPr>
        <p:spPr>
          <a:xfrm>
            <a:off x="3253930" y="3937626"/>
            <a:ext cx="521208" cy="158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F006338-D33F-4D22-A7CE-D769AE753C35}"/>
                  </a:ext>
                </a:extLst>
              </p:cNvPr>
              <p:cNvSpPr/>
              <p:nvPr/>
            </p:nvSpPr>
            <p:spPr>
              <a:xfrm>
                <a:off x="2854509" y="3792771"/>
                <a:ext cx="1121018" cy="796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000">
                    <a:solidFill>
                      <a:schemeClr val="accent6">
                        <a:lumMod val="50000"/>
                      </a:schemeClr>
                    </a:solidFill>
                  </a:rPr>
                  <a:t>  Quantize</a:t>
                </a:r>
              </a:p>
              <a:p>
                <a:pPr algn="ctr">
                  <a:lnSpc>
                    <a:spcPts val="1700"/>
                  </a:lnSpc>
                </a:pP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>
                    <a:solidFill>
                      <a:schemeClr val="accent5">
                        <a:lumMod val="50000"/>
                      </a:schemeClr>
                    </a:solidFill>
                  </a:rPr>
                  <a:t>  </a:t>
                </a:r>
                <a:r>
                  <a:rPr lang="en-US" sz="900">
                    <a:solidFill>
                      <a:schemeClr val="accent5">
                        <a:lumMod val="50000"/>
                      </a:schemeClr>
                    </a:solidFill>
                  </a:rPr>
                  <a:t>Cell embedding</a:t>
                </a:r>
                <a:endParaRPr lang="en-US" sz="900" i="1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algn="ctr">
                  <a:lnSpc>
                    <a:spcPts val="1700"/>
                  </a:lnSpc>
                </a:pP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sz="1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  <m:sup>
                        <m:r>
                          <a:rPr lang="en-HK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endParaRPr lang="en-US" sz="12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F006338-D33F-4D22-A7CE-D769AE753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509" y="3792771"/>
                <a:ext cx="1121018" cy="796180"/>
              </a:xfrm>
              <a:prstGeom prst="rect">
                <a:avLst/>
              </a:prstGeom>
              <a:blipFill>
                <a:blip r:embed="rId18"/>
                <a:stretch>
                  <a:fillRect b="-3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2EDEB8F4-8606-4E76-B505-5EBA0A056669}"/>
              </a:ext>
            </a:extLst>
          </p:cNvPr>
          <p:cNvSpPr/>
          <p:nvPr/>
        </p:nvSpPr>
        <p:spPr>
          <a:xfrm rot="16200000">
            <a:off x="7994050" y="2509186"/>
            <a:ext cx="845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Normalize</a:t>
            </a:r>
            <a:endParaRPr lang="en-US" sz="1200">
              <a:latin typeface="Arial Nova Light" panose="020B03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BC9F303-A6C4-4947-AAC9-031A36AE88BE}"/>
                  </a:ext>
                </a:extLst>
              </p:cNvPr>
              <p:cNvSpPr txBox="1"/>
              <p:nvPr/>
            </p:nvSpPr>
            <p:spPr>
              <a:xfrm>
                <a:off x="4465523" y="2008676"/>
                <a:ext cx="1815486" cy="653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HK" sz="1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HK" sz="1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>
                    <a:solidFill>
                      <a:schemeClr val="accent1">
                        <a:lumMod val="75000"/>
                      </a:schemeClr>
                    </a:solidFill>
                    <a:latin typeface="Arial Nova Light" panose="020B0304020202020204" pitchFamily="34" charset="0"/>
                  </a:rPr>
                  <a:t>,..,</a:t>
                </a:r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HK" sz="1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HK" sz="1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>
                    <a:solidFill>
                      <a:schemeClr val="accent1">
                        <a:lumMod val="75000"/>
                      </a:schemeClr>
                    </a:solidFill>
                    <a:latin typeface="Arial Nova Light" panose="020B0304020202020204" pitchFamily="34" charset="0"/>
                  </a:rPr>
                  <a:t>]</a:t>
                </a:r>
              </a:p>
              <a:p>
                <a:endParaRPr lang="en-US" sz="1200">
                  <a:solidFill>
                    <a:schemeClr val="accent1">
                      <a:lumMod val="75000"/>
                    </a:schemeClr>
                  </a:solidFill>
                  <a:latin typeface="Arial Nova Light" panose="020B0304020202020204" pitchFamily="34" charset="0"/>
                </a:endParaRPr>
              </a:p>
              <a:p>
                <a:endParaRPr lang="en-US" sz="12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BC9F303-A6C4-4947-AAC9-031A36AE8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523" y="2008676"/>
                <a:ext cx="1815486" cy="653320"/>
              </a:xfrm>
              <a:prstGeom prst="rect">
                <a:avLst/>
              </a:prstGeom>
              <a:blipFill>
                <a:blip r:embed="rId19"/>
                <a:stretch>
                  <a:fillRect l="-337" t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921A912-D55A-44A3-A4F3-AA63B34BF2BE}"/>
              </a:ext>
            </a:extLst>
          </p:cNvPr>
          <p:cNvCxnSpPr>
            <a:cxnSpLocks/>
          </p:cNvCxnSpPr>
          <p:nvPr/>
        </p:nvCxnSpPr>
        <p:spPr>
          <a:xfrm>
            <a:off x="5837396" y="2169250"/>
            <a:ext cx="22860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781E568-E5DC-4EF6-A33A-F742DE1232A3}"/>
                  </a:ext>
                </a:extLst>
              </p:cNvPr>
              <p:cNvSpPr txBox="1"/>
              <p:nvPr/>
            </p:nvSpPr>
            <p:spPr>
              <a:xfrm>
                <a:off x="4465523" y="2964700"/>
                <a:ext cx="2481770" cy="649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HK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HK" sz="1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HK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HK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HK" sz="1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>
                    <a:solidFill>
                      <a:schemeClr val="accent1">
                        <a:lumMod val="75000"/>
                      </a:schemeClr>
                    </a:solidFill>
                    <a:latin typeface="Arial Nova Light" panose="020B0304020202020204" pitchFamily="34" charset="0"/>
                  </a:rPr>
                  <a:t>,..,</a:t>
                </a:r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HK" sz="1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HK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HK" sz="1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>
                    <a:solidFill>
                      <a:schemeClr val="accent1">
                        <a:lumMod val="75000"/>
                      </a:schemeClr>
                    </a:solidFill>
                    <a:latin typeface="Arial Nova Light" panose="020B0304020202020204" pitchFamily="34" charset="0"/>
                  </a:rPr>
                  <a:t>]</a:t>
                </a:r>
              </a:p>
              <a:p>
                <a:endParaRPr lang="en-US" sz="1200">
                  <a:solidFill>
                    <a:schemeClr val="accent1">
                      <a:lumMod val="75000"/>
                    </a:schemeClr>
                  </a:solidFill>
                  <a:latin typeface="Arial Nova Light" panose="020B0304020202020204" pitchFamily="34" charset="0"/>
                </a:endParaRPr>
              </a:p>
              <a:p>
                <a:endParaRPr lang="en-US" sz="12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781E568-E5DC-4EF6-A33A-F742DE123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523" y="2964700"/>
                <a:ext cx="2481770" cy="649665"/>
              </a:xfrm>
              <a:prstGeom prst="rect">
                <a:avLst/>
              </a:prstGeom>
              <a:blipFill>
                <a:blip r:embed="rId20"/>
                <a:stretch>
                  <a:fillRect l="-246" t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C7595B4-1E80-452F-9205-5898B5AD1EDA}"/>
              </a:ext>
            </a:extLst>
          </p:cNvPr>
          <p:cNvCxnSpPr>
            <a:cxnSpLocks/>
          </p:cNvCxnSpPr>
          <p:nvPr/>
        </p:nvCxnSpPr>
        <p:spPr>
          <a:xfrm>
            <a:off x="5837396" y="3113900"/>
            <a:ext cx="22860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D1A290B-DB34-4918-AACF-476F9890CC90}"/>
              </a:ext>
            </a:extLst>
          </p:cNvPr>
          <p:cNvCxnSpPr>
            <a:cxnSpLocks/>
          </p:cNvCxnSpPr>
          <p:nvPr/>
        </p:nvCxnSpPr>
        <p:spPr>
          <a:xfrm flipV="1">
            <a:off x="2910926" y="1575849"/>
            <a:ext cx="0" cy="164592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4CC28DA5-B894-4D8A-94C8-D577E2FBBC64}"/>
              </a:ext>
            </a:extLst>
          </p:cNvPr>
          <p:cNvSpPr/>
          <p:nvPr/>
        </p:nvSpPr>
        <p:spPr>
          <a:xfrm>
            <a:off x="2616444" y="2926965"/>
            <a:ext cx="303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 ..</a:t>
            </a:r>
            <a:endParaRPr lang="en-US" sz="12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05D9AF7-3A2E-4E7F-915D-3068614899C3}"/>
              </a:ext>
            </a:extLst>
          </p:cNvPr>
          <p:cNvSpPr/>
          <p:nvPr/>
        </p:nvSpPr>
        <p:spPr>
          <a:xfrm>
            <a:off x="2616444" y="2734900"/>
            <a:ext cx="303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 ..</a:t>
            </a:r>
            <a:endParaRPr lang="en-US" sz="120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857B5CE-A1C0-4A0C-9766-B9582177CF39}"/>
              </a:ext>
            </a:extLst>
          </p:cNvPr>
          <p:cNvSpPr/>
          <p:nvPr/>
        </p:nvSpPr>
        <p:spPr>
          <a:xfrm>
            <a:off x="2616444" y="2266541"/>
            <a:ext cx="303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 ..</a:t>
            </a:r>
            <a:endParaRPr lang="en-US" sz="12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1467CF9-EC9E-4A51-9A58-3628EAC08D9B}"/>
              </a:ext>
            </a:extLst>
          </p:cNvPr>
          <p:cNvSpPr/>
          <p:nvPr/>
        </p:nvSpPr>
        <p:spPr>
          <a:xfrm>
            <a:off x="2616444" y="1602228"/>
            <a:ext cx="303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 ..</a:t>
            </a:r>
            <a:endParaRPr 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7DEE437-E6B1-4D5B-A8E9-15069779B3E5}"/>
                  </a:ext>
                </a:extLst>
              </p:cNvPr>
              <p:cNvSpPr txBox="1"/>
              <p:nvPr/>
            </p:nvSpPr>
            <p:spPr>
              <a:xfrm>
                <a:off x="4465523" y="4080328"/>
                <a:ext cx="2481770" cy="69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HK" sz="1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sz="1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2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  <m:sup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HK" sz="1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>
                    <a:solidFill>
                      <a:schemeClr val="accent1">
                        <a:lumMod val="75000"/>
                      </a:schemeClr>
                    </a:solidFill>
                    <a:latin typeface="Arial Nova Light" panose="020B0304020202020204" pitchFamily="34" charset="0"/>
                  </a:rPr>
                  <a:t>,..,</a:t>
                </a:r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HK" sz="1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sz="1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  <m:sup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HK" sz="1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>
                    <a:solidFill>
                      <a:schemeClr val="accent1">
                        <a:lumMod val="75000"/>
                      </a:schemeClr>
                    </a:solidFill>
                    <a:latin typeface="Arial Nova Light" panose="020B0304020202020204" pitchFamily="34" charset="0"/>
                  </a:rPr>
                  <a:t>]</a:t>
                </a:r>
              </a:p>
              <a:p>
                <a:endParaRPr lang="en-US" sz="1200">
                  <a:solidFill>
                    <a:schemeClr val="accent1">
                      <a:lumMod val="75000"/>
                    </a:schemeClr>
                  </a:solidFill>
                  <a:latin typeface="Arial Nova Light" panose="020B0304020202020204" pitchFamily="34" charset="0"/>
                </a:endParaRPr>
              </a:p>
              <a:p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HK" sz="1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sz="1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sub>
                      <m:sup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HK" sz="1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>
                    <a:solidFill>
                      <a:schemeClr val="accent1">
                        <a:lumMod val="75000"/>
                      </a:schemeClr>
                    </a:solidFill>
                    <a:latin typeface="Arial Nova Light" panose="020B0304020202020204" pitchFamily="34" charset="0"/>
                  </a:rPr>
                  <a:t>,..,</a:t>
                </a:r>
                <a:r>
                  <a:rPr lang="en-HK" sz="120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HK" sz="1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sz="1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2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sub>
                      <m:sup>
                        <m:r>
                          <a:rPr lang="en-HK" sz="1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HK" sz="1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>
                    <a:solidFill>
                      <a:schemeClr val="accent1">
                        <a:lumMod val="75000"/>
                      </a:schemeClr>
                    </a:solidFill>
                    <a:latin typeface="Arial Nova Light" panose="020B0304020202020204" pitchFamily="34" charset="0"/>
                  </a:rPr>
                  <a:t>]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7DEE437-E6B1-4D5B-A8E9-15069779B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523" y="4080328"/>
                <a:ext cx="2481770" cy="694742"/>
              </a:xfrm>
              <a:prstGeom prst="rect">
                <a:avLst/>
              </a:prstGeom>
              <a:blipFill>
                <a:blip r:embed="rId21"/>
                <a:stretch>
                  <a:fillRect l="-246"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D70ACFF-DAFD-4A7B-B90D-A4E21B7EC976}"/>
              </a:ext>
            </a:extLst>
          </p:cNvPr>
          <p:cNvCxnSpPr>
            <a:cxnSpLocks/>
          </p:cNvCxnSpPr>
          <p:nvPr/>
        </p:nvCxnSpPr>
        <p:spPr>
          <a:xfrm>
            <a:off x="5837396" y="4201587"/>
            <a:ext cx="22860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4E0153E-03F0-4BE5-A3A3-847269AEFF4F}"/>
              </a:ext>
            </a:extLst>
          </p:cNvPr>
          <p:cNvCxnSpPr>
            <a:cxnSpLocks/>
          </p:cNvCxnSpPr>
          <p:nvPr/>
        </p:nvCxnSpPr>
        <p:spPr>
          <a:xfrm flipV="1">
            <a:off x="2884672" y="3685327"/>
            <a:ext cx="0" cy="111556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3AED03BE-DA0E-4B23-A5E1-3184378C4207}"/>
              </a:ext>
            </a:extLst>
          </p:cNvPr>
          <p:cNvSpPr/>
          <p:nvPr/>
        </p:nvSpPr>
        <p:spPr>
          <a:xfrm>
            <a:off x="2606475" y="4053997"/>
            <a:ext cx="303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 ..</a:t>
            </a:r>
            <a:endParaRPr lang="en-US" sz="1200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AFA4366-42AB-405D-BDD4-DE150F853359}"/>
              </a:ext>
            </a:extLst>
          </p:cNvPr>
          <p:cNvCxnSpPr>
            <a:cxnSpLocks/>
          </p:cNvCxnSpPr>
          <p:nvPr/>
        </p:nvCxnSpPr>
        <p:spPr>
          <a:xfrm>
            <a:off x="9236918" y="2643730"/>
            <a:ext cx="256032" cy="1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3ECC812-6CAE-422B-99D9-5CFD34C0F689}"/>
                  </a:ext>
                </a:extLst>
              </p:cNvPr>
              <p:cNvSpPr/>
              <p:nvPr/>
            </p:nvSpPr>
            <p:spPr>
              <a:xfrm>
                <a:off x="10563145" y="1749718"/>
                <a:ext cx="1371943" cy="302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00" b="0">
                    <a:solidFill>
                      <a:schemeClr val="accent1">
                        <a:lumMod val="75000"/>
                      </a:schemeClr>
                    </a:solidFill>
                  </a:rPr>
                  <a:t>   Eval(</a:t>
                </a:r>
                <a14:m>
                  <m:oMath xmlns:m="http://schemas.openxmlformats.org/officeDocument/2006/math">
                    <m:r>
                      <a:rPr lang="en-US" sz="13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3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300" b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3ECC812-6CAE-422B-99D9-5CFD34C0F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3145" y="1749718"/>
                <a:ext cx="1371943" cy="302840"/>
              </a:xfrm>
              <a:prstGeom prst="rect">
                <a:avLst/>
              </a:prstGeom>
              <a:blipFill>
                <a:blip r:embed="rId22"/>
                <a:stretch>
                  <a:fillRect t="-2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4FD4350-E96E-4C1D-8A3A-177AE8E2AE3A}"/>
              </a:ext>
            </a:extLst>
          </p:cNvPr>
          <p:cNvCxnSpPr>
            <a:cxnSpLocks/>
          </p:cNvCxnSpPr>
          <p:nvPr/>
        </p:nvCxnSpPr>
        <p:spPr>
          <a:xfrm>
            <a:off x="10095575" y="4254829"/>
            <a:ext cx="976874" cy="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12CBC1C-536E-4BD2-9F37-30F7D7FA1D91}"/>
              </a:ext>
            </a:extLst>
          </p:cNvPr>
          <p:cNvGrpSpPr/>
          <p:nvPr/>
        </p:nvGrpSpPr>
        <p:grpSpPr>
          <a:xfrm>
            <a:off x="10648822" y="2407696"/>
            <a:ext cx="750395" cy="810876"/>
            <a:chOff x="10254614" y="3897326"/>
            <a:chExt cx="854394" cy="980225"/>
          </a:xfrm>
        </p:grpSpPr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9EA97FA9-2724-4359-ABDE-A5B8AFB42241}"/>
                </a:ext>
              </a:extLst>
            </p:cNvPr>
            <p:cNvSpPr/>
            <p:nvPr/>
          </p:nvSpPr>
          <p:spPr>
            <a:xfrm>
              <a:off x="10254614" y="3907705"/>
              <a:ext cx="351060" cy="969846"/>
            </a:xfrm>
            <a:prstGeom prst="cube">
              <a:avLst>
                <a:gd name="adj" fmla="val 7384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68C77B86-303E-4A86-B37B-F55E5A34CC9D}"/>
                </a:ext>
              </a:extLst>
            </p:cNvPr>
            <p:cNvSpPr/>
            <p:nvPr/>
          </p:nvSpPr>
          <p:spPr>
            <a:xfrm>
              <a:off x="10497356" y="3897326"/>
              <a:ext cx="351060" cy="969846"/>
            </a:xfrm>
            <a:prstGeom prst="cube">
              <a:avLst>
                <a:gd name="adj" fmla="val 7384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43BE80A4-8D8D-4684-8AF4-AB7B1AECE871}"/>
                </a:ext>
              </a:extLst>
            </p:cNvPr>
            <p:cNvSpPr/>
            <p:nvPr/>
          </p:nvSpPr>
          <p:spPr>
            <a:xfrm>
              <a:off x="10757948" y="3907705"/>
              <a:ext cx="351060" cy="969846"/>
            </a:xfrm>
            <a:prstGeom prst="cube">
              <a:avLst>
                <a:gd name="adj" fmla="val 7384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E6EA9E6-1E0F-45AC-9E0B-EC50AA48AE32}"/>
              </a:ext>
            </a:extLst>
          </p:cNvPr>
          <p:cNvCxnSpPr>
            <a:cxnSpLocks/>
          </p:cNvCxnSpPr>
          <p:nvPr/>
        </p:nvCxnSpPr>
        <p:spPr>
          <a:xfrm flipH="1" flipV="1">
            <a:off x="11040984" y="2077954"/>
            <a:ext cx="0" cy="18288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F4750E7-0C24-430F-818A-C2EEDD13D505}"/>
                  </a:ext>
                </a:extLst>
              </p:cNvPr>
              <p:cNvSpPr/>
              <p:nvPr/>
            </p:nvSpPr>
            <p:spPr>
              <a:xfrm>
                <a:off x="5945547" y="3729798"/>
                <a:ext cx="38901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1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HK" sz="1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1200" i="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F4750E7-0C24-430F-818A-C2EEDD13D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547" y="3729798"/>
                <a:ext cx="389017" cy="276999"/>
              </a:xfrm>
              <a:prstGeom prst="rect">
                <a:avLst/>
              </a:prstGeom>
              <a:blipFill>
                <a:blip r:embed="rId2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8C643E5-5278-42C7-BD01-49F6C06035C8}"/>
              </a:ext>
            </a:extLst>
          </p:cNvPr>
          <p:cNvCxnSpPr>
            <a:cxnSpLocks/>
          </p:cNvCxnSpPr>
          <p:nvPr/>
        </p:nvCxnSpPr>
        <p:spPr>
          <a:xfrm flipV="1">
            <a:off x="11072449" y="3324639"/>
            <a:ext cx="1445" cy="937984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EF89288-812D-4413-A2A3-439AD5EA27E3}"/>
              </a:ext>
            </a:extLst>
          </p:cNvPr>
          <p:cNvGrpSpPr/>
          <p:nvPr/>
        </p:nvGrpSpPr>
        <p:grpSpPr>
          <a:xfrm>
            <a:off x="6138783" y="3917107"/>
            <a:ext cx="750395" cy="810876"/>
            <a:chOff x="4098097" y="4257394"/>
            <a:chExt cx="854394" cy="980225"/>
          </a:xfrm>
        </p:grpSpPr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D3BAE068-C424-4AFA-82DC-E47C77FAF24F}"/>
                </a:ext>
              </a:extLst>
            </p:cNvPr>
            <p:cNvSpPr/>
            <p:nvPr/>
          </p:nvSpPr>
          <p:spPr>
            <a:xfrm>
              <a:off x="4098097" y="4267773"/>
              <a:ext cx="351060" cy="969846"/>
            </a:xfrm>
            <a:prstGeom prst="cube">
              <a:avLst>
                <a:gd name="adj" fmla="val 7384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5E4C565F-5D5F-4744-BE82-D47DF77A2839}"/>
                </a:ext>
              </a:extLst>
            </p:cNvPr>
            <p:cNvSpPr/>
            <p:nvPr/>
          </p:nvSpPr>
          <p:spPr>
            <a:xfrm>
              <a:off x="4340839" y="4257394"/>
              <a:ext cx="351060" cy="969846"/>
            </a:xfrm>
            <a:prstGeom prst="cube">
              <a:avLst>
                <a:gd name="adj" fmla="val 7384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4B66C37D-1C80-49B7-A801-F70BCFEC0782}"/>
                </a:ext>
              </a:extLst>
            </p:cNvPr>
            <p:cNvSpPr/>
            <p:nvPr/>
          </p:nvSpPr>
          <p:spPr>
            <a:xfrm>
              <a:off x="4601431" y="4267773"/>
              <a:ext cx="351060" cy="969846"/>
            </a:xfrm>
            <a:prstGeom prst="cube">
              <a:avLst>
                <a:gd name="adj" fmla="val 7384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F1DD78D-95AD-4603-8DE6-7BEBA3DAF7D3}"/>
                  </a:ext>
                </a:extLst>
              </p:cNvPr>
              <p:cNvSpPr txBox="1"/>
              <p:nvPr/>
            </p:nvSpPr>
            <p:spPr>
              <a:xfrm>
                <a:off x="7100209" y="4108548"/>
                <a:ext cx="11628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HK" sz="12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sz="12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HK" sz="1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sz="1200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200">
                  <a:solidFill>
                    <a:schemeClr val="accent1">
                      <a:lumMod val="75000"/>
                    </a:schemeClr>
                  </a:solidFill>
                  <a:latin typeface="Arial Nova Light" panose="020B030402020202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F1DD78D-95AD-4603-8DE6-7BEBA3DAF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209" y="4108548"/>
                <a:ext cx="1162882" cy="276999"/>
              </a:xfrm>
              <a:prstGeom prst="rect">
                <a:avLst/>
              </a:prstGeom>
              <a:blipFill>
                <a:blip r:embed="rId2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59840FD-E7FA-46B0-AA77-6500B17CC142}"/>
              </a:ext>
            </a:extLst>
          </p:cNvPr>
          <p:cNvCxnSpPr>
            <a:cxnSpLocks/>
          </p:cNvCxnSpPr>
          <p:nvPr/>
        </p:nvCxnSpPr>
        <p:spPr>
          <a:xfrm flipH="1">
            <a:off x="9275906" y="4262623"/>
            <a:ext cx="474406" cy="674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52A1A59-3DD1-42B5-A0F5-6D7F47A3A78A}"/>
              </a:ext>
            </a:extLst>
          </p:cNvPr>
          <p:cNvGrpSpPr/>
          <p:nvPr/>
        </p:nvGrpSpPr>
        <p:grpSpPr>
          <a:xfrm>
            <a:off x="6119451" y="1728766"/>
            <a:ext cx="750395" cy="810876"/>
            <a:chOff x="4118847" y="1202488"/>
            <a:chExt cx="854394" cy="980225"/>
          </a:xfrm>
        </p:grpSpPr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438A8205-E777-41A0-8B86-CD50DC9E9FCD}"/>
                </a:ext>
              </a:extLst>
            </p:cNvPr>
            <p:cNvSpPr/>
            <p:nvPr/>
          </p:nvSpPr>
          <p:spPr>
            <a:xfrm>
              <a:off x="4118847" y="1212867"/>
              <a:ext cx="351060" cy="969846"/>
            </a:xfrm>
            <a:prstGeom prst="cube">
              <a:avLst>
                <a:gd name="adj" fmla="val 7384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DA9DEFF6-4A82-4376-A3D8-31767031B00B}"/>
                </a:ext>
              </a:extLst>
            </p:cNvPr>
            <p:cNvSpPr/>
            <p:nvPr/>
          </p:nvSpPr>
          <p:spPr>
            <a:xfrm>
              <a:off x="4361589" y="1202488"/>
              <a:ext cx="351060" cy="969846"/>
            </a:xfrm>
            <a:prstGeom prst="cube">
              <a:avLst>
                <a:gd name="adj" fmla="val 7384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962FF1D2-E869-4952-8669-271536C589C1}"/>
                </a:ext>
              </a:extLst>
            </p:cNvPr>
            <p:cNvSpPr/>
            <p:nvPr/>
          </p:nvSpPr>
          <p:spPr>
            <a:xfrm>
              <a:off x="4622181" y="1212867"/>
              <a:ext cx="351060" cy="969846"/>
            </a:xfrm>
            <a:prstGeom prst="cube">
              <a:avLst>
                <a:gd name="adj" fmla="val 7384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3AD9C3D-58DC-4632-A44D-F0BCB7F8D6ED}"/>
              </a:ext>
            </a:extLst>
          </p:cNvPr>
          <p:cNvGrpSpPr/>
          <p:nvPr/>
        </p:nvGrpSpPr>
        <p:grpSpPr>
          <a:xfrm>
            <a:off x="6113128" y="2645201"/>
            <a:ext cx="750395" cy="810876"/>
            <a:chOff x="4090465" y="2322841"/>
            <a:chExt cx="854394" cy="980225"/>
          </a:xfrm>
        </p:grpSpPr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E871D460-CDD7-47A4-90CB-AFF41556096B}"/>
                </a:ext>
              </a:extLst>
            </p:cNvPr>
            <p:cNvSpPr/>
            <p:nvPr/>
          </p:nvSpPr>
          <p:spPr>
            <a:xfrm>
              <a:off x="4090465" y="2333220"/>
              <a:ext cx="351060" cy="969846"/>
            </a:xfrm>
            <a:prstGeom prst="cube">
              <a:avLst>
                <a:gd name="adj" fmla="val 7384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AEC4CAF7-F026-4267-8B71-7FECC0BA8100}"/>
                </a:ext>
              </a:extLst>
            </p:cNvPr>
            <p:cNvSpPr/>
            <p:nvPr/>
          </p:nvSpPr>
          <p:spPr>
            <a:xfrm>
              <a:off x="4333207" y="2322841"/>
              <a:ext cx="351060" cy="969846"/>
            </a:xfrm>
            <a:prstGeom prst="cube">
              <a:avLst>
                <a:gd name="adj" fmla="val 7384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B788C2A9-15F0-464B-96D5-7EF687150328}"/>
                </a:ext>
              </a:extLst>
            </p:cNvPr>
            <p:cNvSpPr/>
            <p:nvPr/>
          </p:nvSpPr>
          <p:spPr>
            <a:xfrm>
              <a:off x="4593799" y="2333220"/>
              <a:ext cx="351060" cy="969846"/>
            </a:xfrm>
            <a:prstGeom prst="cube">
              <a:avLst>
                <a:gd name="adj" fmla="val 7384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E83238D-4F91-4CB7-B9CC-4AEC571272E9}"/>
              </a:ext>
            </a:extLst>
          </p:cNvPr>
          <p:cNvGrpSpPr/>
          <p:nvPr/>
        </p:nvGrpSpPr>
        <p:grpSpPr>
          <a:xfrm>
            <a:off x="9569487" y="2407696"/>
            <a:ext cx="750395" cy="810876"/>
            <a:chOff x="9286555" y="1775033"/>
            <a:chExt cx="854394" cy="980225"/>
          </a:xfrm>
        </p:grpSpPr>
        <p:sp>
          <p:nvSpPr>
            <p:cNvPr id="103" name="Cube 102">
              <a:extLst>
                <a:ext uri="{FF2B5EF4-FFF2-40B4-BE49-F238E27FC236}">
                  <a16:creationId xmlns:a16="http://schemas.microsoft.com/office/drawing/2014/main" id="{B1C9B2CE-94D7-45BB-BB47-A8A465600C93}"/>
                </a:ext>
              </a:extLst>
            </p:cNvPr>
            <p:cNvSpPr/>
            <p:nvPr/>
          </p:nvSpPr>
          <p:spPr>
            <a:xfrm>
              <a:off x="9286555" y="1785412"/>
              <a:ext cx="351060" cy="969846"/>
            </a:xfrm>
            <a:prstGeom prst="cube">
              <a:avLst>
                <a:gd name="adj" fmla="val 7384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0419227E-2A6C-4893-BAFA-4A7AB24CA16F}"/>
                </a:ext>
              </a:extLst>
            </p:cNvPr>
            <p:cNvSpPr/>
            <p:nvPr/>
          </p:nvSpPr>
          <p:spPr>
            <a:xfrm>
              <a:off x="9529297" y="1775033"/>
              <a:ext cx="351060" cy="969846"/>
            </a:xfrm>
            <a:prstGeom prst="cube">
              <a:avLst>
                <a:gd name="adj" fmla="val 7384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E2C0DDB9-E916-47F4-B426-F216BD080050}"/>
                </a:ext>
              </a:extLst>
            </p:cNvPr>
            <p:cNvSpPr/>
            <p:nvPr/>
          </p:nvSpPr>
          <p:spPr>
            <a:xfrm>
              <a:off x="9789889" y="1785412"/>
              <a:ext cx="351060" cy="969846"/>
            </a:xfrm>
            <a:prstGeom prst="cube">
              <a:avLst>
                <a:gd name="adj" fmla="val 7384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D395D78-E273-47EC-B5C8-D5D55178815D}"/>
                  </a:ext>
                </a:extLst>
              </p:cNvPr>
              <p:cNvSpPr/>
              <p:nvPr/>
            </p:nvSpPr>
            <p:spPr>
              <a:xfrm>
                <a:off x="9381634" y="2185528"/>
                <a:ext cx="429578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12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HK" sz="12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>
                  <a:latin typeface="Arial Nova Light" panose="020B0304020202020204" pitchFamily="34" charset="0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D395D78-E273-47EC-B5C8-D5D5517881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634" y="2185528"/>
                <a:ext cx="429578" cy="276999"/>
              </a:xfrm>
              <a:prstGeom prst="rect">
                <a:avLst/>
              </a:prstGeom>
              <a:blipFill>
                <a:blip r:embed="rId2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A65042D-A3B3-4727-83F8-5679569DF29B}"/>
                  </a:ext>
                </a:extLst>
              </p:cNvPr>
              <p:cNvSpPr/>
              <p:nvPr/>
            </p:nvSpPr>
            <p:spPr>
              <a:xfrm>
                <a:off x="10416950" y="2185528"/>
                <a:ext cx="40267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12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2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200">
                  <a:latin typeface="Arial Nova Light" panose="020B0304020202020204" pitchFamily="34" charset="0"/>
                </a:endParaRP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A65042D-A3B3-4727-83F8-5679569DF2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950" y="2185528"/>
                <a:ext cx="402674" cy="276999"/>
              </a:xfrm>
              <a:prstGeom prst="rect">
                <a:avLst/>
              </a:prstGeom>
              <a:blipFill>
                <a:blip r:embed="rId2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069D050-CED0-4131-958C-170C1F753F49}"/>
              </a:ext>
            </a:extLst>
          </p:cNvPr>
          <p:cNvCxnSpPr>
            <a:cxnSpLocks/>
          </p:cNvCxnSpPr>
          <p:nvPr/>
        </p:nvCxnSpPr>
        <p:spPr>
          <a:xfrm>
            <a:off x="502347" y="4557824"/>
            <a:ext cx="344758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96AFBE9B-7117-4D52-AD18-F0B30EFD8AE3}"/>
              </a:ext>
            </a:extLst>
          </p:cNvPr>
          <p:cNvCxnSpPr>
            <a:cxnSpLocks/>
          </p:cNvCxnSpPr>
          <p:nvPr/>
        </p:nvCxnSpPr>
        <p:spPr>
          <a:xfrm>
            <a:off x="4027967" y="4626649"/>
            <a:ext cx="352092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6258D98-D538-4901-A78A-D182873A6108}"/>
              </a:ext>
            </a:extLst>
          </p:cNvPr>
          <p:cNvCxnSpPr>
            <a:cxnSpLocks/>
          </p:cNvCxnSpPr>
          <p:nvPr/>
        </p:nvCxnSpPr>
        <p:spPr>
          <a:xfrm>
            <a:off x="5837396" y="4609873"/>
            <a:ext cx="22860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780A82EF-3B06-423E-804E-8498CE147CCF}"/>
                  </a:ext>
                </a:extLst>
              </p:cNvPr>
              <p:cNvSpPr/>
              <p:nvPr/>
            </p:nvSpPr>
            <p:spPr>
              <a:xfrm>
                <a:off x="8218309" y="3762299"/>
                <a:ext cx="39786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12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2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i="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780A82EF-3B06-423E-804E-8498CE147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309" y="3762299"/>
                <a:ext cx="397865" cy="276999"/>
              </a:xfrm>
              <a:prstGeom prst="rect">
                <a:avLst/>
              </a:prstGeom>
              <a:blipFill>
                <a:blip r:embed="rId27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D924650-6375-49E3-B866-CA30B5B252B7}"/>
              </a:ext>
            </a:extLst>
          </p:cNvPr>
          <p:cNvGrpSpPr/>
          <p:nvPr/>
        </p:nvGrpSpPr>
        <p:grpSpPr>
          <a:xfrm>
            <a:off x="8440244" y="3917107"/>
            <a:ext cx="750395" cy="810876"/>
            <a:chOff x="4098097" y="4257394"/>
            <a:chExt cx="854394" cy="980225"/>
          </a:xfrm>
        </p:grpSpPr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0B4755CD-FDB7-47D1-8DE9-DD3309A06E89}"/>
                </a:ext>
              </a:extLst>
            </p:cNvPr>
            <p:cNvSpPr/>
            <p:nvPr/>
          </p:nvSpPr>
          <p:spPr>
            <a:xfrm>
              <a:off x="4098097" y="4267773"/>
              <a:ext cx="351060" cy="969846"/>
            </a:xfrm>
            <a:prstGeom prst="cube">
              <a:avLst>
                <a:gd name="adj" fmla="val 7384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Cube 113">
              <a:extLst>
                <a:ext uri="{FF2B5EF4-FFF2-40B4-BE49-F238E27FC236}">
                  <a16:creationId xmlns:a16="http://schemas.microsoft.com/office/drawing/2014/main" id="{6912032A-D847-4585-9B34-8C62FD891D4F}"/>
                </a:ext>
              </a:extLst>
            </p:cNvPr>
            <p:cNvSpPr/>
            <p:nvPr/>
          </p:nvSpPr>
          <p:spPr>
            <a:xfrm>
              <a:off x="4340839" y="4257394"/>
              <a:ext cx="351060" cy="969846"/>
            </a:xfrm>
            <a:prstGeom prst="cube">
              <a:avLst>
                <a:gd name="adj" fmla="val 7384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044E8DA4-DC68-4AB6-9ABF-2EAB4317D2B4}"/>
                </a:ext>
              </a:extLst>
            </p:cNvPr>
            <p:cNvSpPr/>
            <p:nvPr/>
          </p:nvSpPr>
          <p:spPr>
            <a:xfrm>
              <a:off x="4601431" y="4267773"/>
              <a:ext cx="351060" cy="969846"/>
            </a:xfrm>
            <a:prstGeom prst="cube">
              <a:avLst>
                <a:gd name="adj" fmla="val 7384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085AACD-8336-4F87-9663-E28C54095BC8}"/>
              </a:ext>
            </a:extLst>
          </p:cNvPr>
          <p:cNvCxnSpPr>
            <a:cxnSpLocks/>
          </p:cNvCxnSpPr>
          <p:nvPr/>
        </p:nvCxnSpPr>
        <p:spPr>
          <a:xfrm>
            <a:off x="8195986" y="4247048"/>
            <a:ext cx="210312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>
            <a:extLst>
              <a:ext uri="{FF2B5EF4-FFF2-40B4-BE49-F238E27FC236}">
                <a16:creationId xmlns:a16="http://schemas.microsoft.com/office/drawing/2014/main" id="{86D8C15F-FA9E-41A0-AF97-939851FBF32B}"/>
              </a:ext>
            </a:extLst>
          </p:cNvPr>
          <p:cNvSpPr txBox="1"/>
          <p:nvPr/>
        </p:nvSpPr>
        <p:spPr>
          <a:xfrm>
            <a:off x="3703578" y="5082084"/>
            <a:ext cx="112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Summary </a:t>
            </a:r>
            <a:endParaRPr lang="en-HK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02E3B849-DF8B-4E32-9A40-B38186938A9E}"/>
              </a:ext>
            </a:extLst>
          </p:cNvPr>
          <p:cNvSpPr txBox="1"/>
          <p:nvPr/>
        </p:nvSpPr>
        <p:spPr>
          <a:xfrm>
            <a:off x="3698269" y="5780761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CE  </a:t>
            </a:r>
            <a:endParaRPr lang="en-HK"/>
          </a:p>
        </p:txBody>
      </p:sp>
      <p:pic>
        <p:nvPicPr>
          <p:cNvPr id="242" name="Picture 241">
            <a:extLst>
              <a:ext uri="{FF2B5EF4-FFF2-40B4-BE49-F238E27FC236}">
                <a16:creationId xmlns:a16="http://schemas.microsoft.com/office/drawing/2014/main" id="{7720671A-0542-44B3-B39E-961902FD434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085385" y="5814936"/>
            <a:ext cx="3661971" cy="3599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878DD5-EF36-4D0D-A24C-CC5F3DAB9855}"/>
              </a:ext>
            </a:extLst>
          </p:cNvPr>
          <p:cNvSpPr/>
          <p:nvPr/>
        </p:nvSpPr>
        <p:spPr>
          <a:xfrm>
            <a:off x="434757" y="1559721"/>
            <a:ext cx="8400111" cy="1872633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A6237C1-4B09-4B8A-BDDA-632B95960A46}"/>
              </a:ext>
            </a:extLst>
          </p:cNvPr>
          <p:cNvSpPr/>
          <p:nvPr/>
        </p:nvSpPr>
        <p:spPr>
          <a:xfrm>
            <a:off x="4453765" y="3431440"/>
            <a:ext cx="4258004" cy="25079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08019E56-E5B5-45CE-9404-F317591D965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693103" y="5015929"/>
            <a:ext cx="1377597" cy="653775"/>
          </a:xfrm>
          <a:prstGeom prst="rect">
            <a:avLst/>
          </a:prstGeom>
        </p:spPr>
      </p:pic>
      <p:sp>
        <p:nvSpPr>
          <p:cNvPr id="118" name="Rectangle 117">
            <a:extLst>
              <a:ext uri="{FF2B5EF4-FFF2-40B4-BE49-F238E27FC236}">
                <a16:creationId xmlns:a16="http://schemas.microsoft.com/office/drawing/2014/main" id="{B849A7CA-B0B4-453A-B471-69430FBFA4B1}"/>
              </a:ext>
            </a:extLst>
          </p:cNvPr>
          <p:cNvSpPr/>
          <p:nvPr/>
        </p:nvSpPr>
        <p:spPr>
          <a:xfrm>
            <a:off x="3604129" y="4956684"/>
            <a:ext cx="4705563" cy="75909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lide Number Placeholder 118">
            <a:extLst>
              <a:ext uri="{FF2B5EF4-FFF2-40B4-BE49-F238E27FC236}">
                <a16:creationId xmlns:a16="http://schemas.microsoft.com/office/drawing/2014/main" id="{671D8BB7-106C-E2EC-00DC-352C4B13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7C2-FA31-4999-8D62-47FA4DD7D144}" type="slidenum">
              <a:rPr lang="en-HK" smtClean="0"/>
              <a:t>13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77232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F3FEF-BD17-4D3A-95DF-0551E510A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Pre-training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00C32-2FA9-4660-9DD5-5AC7F64B4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1875"/>
          </a:xfrm>
        </p:spPr>
        <p:txBody>
          <a:bodyPr>
            <a:normAutofit/>
          </a:bodyPr>
          <a:lstStyle/>
          <a:p>
            <a:r>
              <a:rPr lang="en-US" sz="2400" dirty="0"/>
              <a:t>Follow AI pre-training to: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Use a large corpus of datasets</a:t>
            </a: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Augment/Enrich the frequency &amp; correlation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   patterns for better training variety.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One-time pre-training w/ 10s of Ks of datasets on 4 x NVidia V100 GPUs, 1 day.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09025-F9C2-8206-6DCE-1BB7D54E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7C2-FA31-4999-8D62-47FA4DD7D144}" type="slidenum">
              <a:rPr lang="en-HK" smtClean="0"/>
              <a:t>14</a:t>
            </a:fld>
            <a:endParaRPr lang="en-H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353F95-99AC-1581-A3C3-DF4727D58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947" y="1688584"/>
            <a:ext cx="46386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0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296A-41BC-5433-0CA4-458B1B458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94B00-C90C-B498-86F4-63F3E5A5C1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Metrics for accuracy, building &amp; CE costs:</a:t>
                </a:r>
              </a:p>
              <a:p>
                <a:pPr lvl="1"/>
                <a:r>
                  <a:rPr lang="en-US" sz="1800" dirty="0">
                    <a:solidFill>
                      <a:schemeClr val="accent5">
                        <a:lumMod val="50000"/>
                      </a:schemeClr>
                    </a:solidFill>
                  </a:rPr>
                  <a:t>Geometric Mean of Q-error (GMQ)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18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sz="18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 i="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 i="0" dirty="0" err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gt</m:t>
                        </m:r>
                      </m:den>
                    </m:f>
                    <m:r>
                      <a:rPr lang="en-US" sz="18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18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 i="0" dirty="0" err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gt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 i="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pred</m:t>
                        </m:r>
                      </m:den>
                    </m:f>
                    <m:r>
                      <a:rPr lang="en-US" sz="18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sz="1800" dirty="0">
                    <a:solidFill>
                      <a:schemeClr val="accent5">
                        <a:lumMod val="50000"/>
                      </a:schemeClr>
                    </a:solidFill>
                  </a:rPr>
                  <a:t>:  [1,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HK" sz="18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HK" sz="1800" dirty="0">
                    <a:solidFill>
                      <a:schemeClr val="accent5">
                        <a:lumMod val="50000"/>
                      </a:schemeClr>
                    </a:solidFill>
                  </a:rPr>
                  <a:t>] low is better,</a:t>
                </a:r>
              </a:p>
              <a:p>
                <a:pPr lvl="1"/>
                <a:r>
                  <a:rPr lang="en-US" sz="1800" dirty="0">
                    <a:solidFill>
                      <a:schemeClr val="accent5">
                        <a:lumMod val="50000"/>
                      </a:schemeClr>
                    </a:solidFill>
                  </a:rPr>
                  <a:t>Latency.</a:t>
                </a:r>
              </a:p>
              <a:p>
                <a:pPr lvl="2"/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2400" dirty="0"/>
                  <a:t>Baselines for CE:</a:t>
                </a:r>
              </a:p>
              <a:p>
                <a:pPr lvl="1"/>
                <a:r>
                  <a:rPr lang="en-US" sz="1800" dirty="0">
                    <a:solidFill>
                      <a:schemeClr val="accent5">
                        <a:lumMod val="50000"/>
                      </a:schemeClr>
                    </a:solidFill>
                  </a:rPr>
                  <a:t>Sampling, </a:t>
                </a:r>
              </a:p>
              <a:p>
                <a:pPr lvl="1"/>
                <a:r>
                  <a:rPr lang="en-US" sz="1800" dirty="0">
                    <a:solidFill>
                      <a:schemeClr val="accent5">
                        <a:lumMod val="50000"/>
                      </a:schemeClr>
                    </a:solidFill>
                  </a:rPr>
                  <a:t>Histograms (AVI from SQL Server),</a:t>
                </a:r>
              </a:p>
              <a:p>
                <a:pPr lvl="1"/>
                <a:r>
                  <a:rPr lang="en-US" sz="1800" dirty="0">
                    <a:solidFill>
                      <a:schemeClr val="accent5">
                        <a:lumMod val="50000"/>
                      </a:schemeClr>
                    </a:solidFill>
                  </a:rPr>
                  <a:t>ML-based CE:</a:t>
                </a:r>
              </a:p>
              <a:p>
                <a:pPr lvl="2"/>
                <a:r>
                  <a:rPr lang="en-US" sz="1800" dirty="0">
                    <a:solidFill>
                      <a:schemeClr val="accent5">
                        <a:lumMod val="50000"/>
                      </a:schemeClr>
                    </a:solidFill>
                  </a:rPr>
                  <a:t>MSCN 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(CIDR18), </a:t>
                </a:r>
                <a:r>
                  <a:rPr lang="en-US" sz="1800" dirty="0">
                    <a:solidFill>
                      <a:schemeClr val="accent5">
                        <a:lumMod val="50000"/>
                      </a:schemeClr>
                    </a:solidFill>
                  </a:rPr>
                  <a:t>LM 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(VLDB19), </a:t>
                </a:r>
                <a:r>
                  <a:rPr lang="en-US" sz="1800" dirty="0" err="1">
                    <a:solidFill>
                      <a:schemeClr val="accent5">
                        <a:lumMod val="50000"/>
                      </a:schemeClr>
                    </a:solidFill>
                  </a:rPr>
                  <a:t>DeepDB</a:t>
                </a:r>
                <a:r>
                  <a:rPr lang="en-US" sz="1800" dirty="0">
                    <a:solidFill>
                      <a:schemeClr val="accent5">
                        <a:lumMod val="50000"/>
                      </a:schemeClr>
                    </a:solidFill>
                  </a:rPr>
                  <a:t>, </a:t>
                </a:r>
                <a:r>
                  <a:rPr lang="en-US" sz="1800" dirty="0" err="1">
                    <a:solidFill>
                      <a:schemeClr val="accent5">
                        <a:lumMod val="50000"/>
                      </a:schemeClr>
                    </a:solidFill>
                  </a:rPr>
                  <a:t>Naru</a:t>
                </a:r>
                <a:r>
                  <a:rPr lang="en-US" sz="1800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(VLDB20).</a:t>
                </a:r>
              </a:p>
              <a:p>
                <a:pPr lvl="1"/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2400" dirty="0"/>
                  <a:t>Testing on unseen datasets</a:t>
                </a:r>
              </a:p>
              <a:p>
                <a:pPr lvl="1"/>
                <a:r>
                  <a:rPr lang="en-US" sz="1800" dirty="0">
                    <a:solidFill>
                      <a:schemeClr val="accent5">
                        <a:lumMod val="50000"/>
                      </a:schemeClr>
                    </a:solidFill>
                  </a:rPr>
                  <a:t>Multipliers (0.5, 1, 2x) of the storage budget used in SQL Server.</a:t>
                </a:r>
              </a:p>
              <a:p>
                <a:pPr lvl="1"/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94B00-C90C-B498-86F4-63F3E5A5C1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3"/>
                <a:stretch>
                  <a:fillRect l="-812" t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4D774-E83C-63E6-92D8-6FE7F5D3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7C2-FA31-4999-8D62-47FA4DD7D144}" type="slidenum">
              <a:rPr lang="en-HK" smtClean="0"/>
              <a:t>15</a:t>
            </a:fld>
            <a:endParaRPr lang="en-H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D5C624-2FDD-B000-7994-B29102730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112" y="2922606"/>
            <a:ext cx="4219575" cy="1819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B874B4-2F0B-60C8-3EC5-B881BB1CB475}"/>
              </a:ext>
            </a:extLst>
          </p:cNvPr>
          <p:cNvSpPr txBox="1"/>
          <p:nvPr/>
        </p:nvSpPr>
        <p:spPr>
          <a:xfrm>
            <a:off x="7654288" y="4797980"/>
            <a:ext cx="3665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Table 5: Unseen datasets for testing</a:t>
            </a:r>
            <a:endParaRPr lang="en-HK" b="1" dirty="0"/>
          </a:p>
        </p:txBody>
      </p:sp>
    </p:spTree>
    <p:extLst>
      <p:ext uri="{BB962C8B-B14F-4D97-AF65-F5344CB8AC3E}">
        <p14:creationId xmlns:p14="http://schemas.microsoft.com/office/powerpoint/2010/main" val="1160012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8D0FAA-FA73-455E-BC49-8878B4EF8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443" y="1932072"/>
            <a:ext cx="7440930" cy="2573954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7EE7DF4-4C5B-45E6-8C6E-90EA920043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80122" y="1339935"/>
          <a:ext cx="4031756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940120" imgH="431640" progId="Paint.Picture">
                  <p:embed/>
                </p:oleObj>
              </mc:Choice>
              <mc:Fallback>
                <p:oleObj name="Bitmap Image" r:id="rId4" imgW="2940120" imgH="431640" progId="Paint.Picture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7EE7DF4-4C5B-45E6-8C6E-90EA920043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0122" y="1339935"/>
                        <a:ext cx="4031756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7A34EB0-107B-4867-9245-5491C6AC8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773"/>
            <a:ext cx="10515600" cy="1325563"/>
          </a:xfrm>
        </p:spPr>
        <p:txBody>
          <a:bodyPr/>
          <a:lstStyle/>
          <a:p>
            <a:r>
              <a:rPr lang="en-HK"/>
              <a:t>Accuracy @ different storage budgets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4636B51-B6E3-4A57-BF69-12AF046E7ED8}"/>
              </a:ext>
            </a:extLst>
          </p:cNvPr>
          <p:cNvGraphicFramePr>
            <a:graphicFrameLocks noGrp="1"/>
          </p:cNvGraphicFramePr>
          <p:nvPr/>
        </p:nvGraphicFramePr>
        <p:xfrm>
          <a:off x="437505" y="4540080"/>
          <a:ext cx="6908797" cy="186849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60155">
                  <a:extLst>
                    <a:ext uri="{9D8B030D-6E8A-4147-A177-3AD203B41FA5}">
                      <a16:colId xmlns:a16="http://schemas.microsoft.com/office/drawing/2014/main" val="2071951078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976574465"/>
                    </a:ext>
                  </a:extLst>
                </a:gridCol>
                <a:gridCol w="472440">
                  <a:extLst>
                    <a:ext uri="{9D8B030D-6E8A-4147-A177-3AD203B41FA5}">
                      <a16:colId xmlns:a16="http://schemas.microsoft.com/office/drawing/2014/main" val="1536070338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231939012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606325311"/>
                    </a:ext>
                  </a:extLst>
                </a:gridCol>
                <a:gridCol w="645160">
                  <a:extLst>
                    <a:ext uri="{9D8B030D-6E8A-4147-A177-3AD203B41FA5}">
                      <a16:colId xmlns:a16="http://schemas.microsoft.com/office/drawing/2014/main" val="927355405"/>
                    </a:ext>
                  </a:extLst>
                </a:gridCol>
                <a:gridCol w="614680">
                  <a:extLst>
                    <a:ext uri="{9D8B030D-6E8A-4147-A177-3AD203B41FA5}">
                      <a16:colId xmlns:a16="http://schemas.microsoft.com/office/drawing/2014/main" val="2551923081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913002592"/>
                    </a:ext>
                  </a:extLst>
                </a:gridCol>
                <a:gridCol w="709282">
                  <a:extLst>
                    <a:ext uri="{9D8B030D-6E8A-4147-A177-3AD203B41FA5}">
                      <a16:colId xmlns:a16="http://schemas.microsoft.com/office/drawing/2014/main" val="1976769168"/>
                    </a:ext>
                  </a:extLst>
                </a:gridCol>
              </a:tblGrid>
              <a:tr h="282259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GMQ @ 1x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Space (KB)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Iris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SQL Server </a:t>
                      </a:r>
                    </a:p>
                    <a:p>
                      <a:pPr algn="ctr"/>
                      <a:r>
                        <a:rPr lang="en-US" sz="1200"/>
                        <a:t>(AVI)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Sampling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LM-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MSCN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Naru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DeepDB</a:t>
                      </a:r>
                      <a:endParaRPr lang="en-HK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879684"/>
                  </a:ext>
                </a:extLst>
              </a:tr>
              <a:tr h="282259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DMV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80 (1x)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1.60</a:t>
                      </a:r>
                      <a:endParaRPr lang="en-HK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1.61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3.52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1.78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10.79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x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x</a:t>
                      </a:r>
                      <a:endParaRPr lang="en-HK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008452"/>
                  </a:ext>
                </a:extLst>
              </a:tr>
              <a:tr h="282259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TPCH-</a:t>
                      </a:r>
                      <a:r>
                        <a:rPr lang="en-US" sz="1200" err="1"/>
                        <a:t>Lineitem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60 (1x)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1.67</a:t>
                      </a:r>
                      <a:endParaRPr lang="en-HK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2.13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2.33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2.41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36.13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x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x</a:t>
                      </a:r>
                      <a:endParaRPr lang="en-HK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577759"/>
                  </a:ext>
                </a:extLst>
              </a:tr>
              <a:tr h="282259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Poker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44 (1x)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1.03</a:t>
                      </a:r>
                      <a:endParaRPr lang="en-HK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1.03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1.57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1.85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25.28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6.4K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1.14</a:t>
                      </a:r>
                      <a:endParaRPr lang="en-HK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514011"/>
                  </a:ext>
                </a:extLst>
              </a:tr>
              <a:tr h="282259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IMDB-</a:t>
                      </a:r>
                      <a:r>
                        <a:rPr lang="en-US" sz="1200" err="1"/>
                        <a:t>CastInfo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28 (1x)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2.49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2.38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1.85</a:t>
                      </a:r>
                      <a:endParaRPr lang="en-HK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2.43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3.6K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x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x</a:t>
                      </a:r>
                      <a:endParaRPr lang="en-HK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790032"/>
                  </a:ext>
                </a:extLst>
              </a:tr>
              <a:tr h="282259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Airline-</a:t>
                      </a:r>
                      <a:r>
                        <a:rPr lang="en-US" sz="1200" err="1"/>
                        <a:t>OnTime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332 (1x)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1.33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1.30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1.28</a:t>
                      </a:r>
                      <a:endParaRPr lang="en-HK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1.55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3.59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x</a:t>
                      </a:r>
                      <a:endParaRPr lang="en-H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  <a:endParaRPr lang="en-H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099349"/>
                  </a:ext>
                </a:extLst>
              </a:tr>
            </a:tbl>
          </a:graphicData>
        </a:graphic>
      </p:graphicFrame>
      <p:sp>
        <p:nvSpPr>
          <p:cNvPr id="14" name="Cloud 13">
            <a:extLst>
              <a:ext uri="{FF2B5EF4-FFF2-40B4-BE49-F238E27FC236}">
                <a16:creationId xmlns:a16="http://schemas.microsoft.com/office/drawing/2014/main" id="{E4BB4889-D8F9-418C-BA39-FD4451C08DDA}"/>
              </a:ext>
            </a:extLst>
          </p:cNvPr>
          <p:cNvSpPr/>
          <p:nvPr/>
        </p:nvSpPr>
        <p:spPr>
          <a:xfrm>
            <a:off x="7140425" y="4924790"/>
            <a:ext cx="4973607" cy="108786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09B5A0-B2DA-42D0-892C-CDEFB7209B10}"/>
              </a:ext>
            </a:extLst>
          </p:cNvPr>
          <p:cNvSpPr txBox="1"/>
          <p:nvPr/>
        </p:nvSpPr>
        <p:spPr>
          <a:xfrm>
            <a:off x="7748915" y="5123280"/>
            <a:ext cx="4890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 Iris provides similar or better accuracy</a:t>
            </a:r>
          </a:p>
          <a:p>
            <a:r>
              <a:rPr lang="en-US" dirty="0">
                <a:solidFill>
                  <a:srgbClr val="C00000"/>
                </a:solidFill>
              </a:rPr>
              <a:t>  @0.5, 1x storage budget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39281D-9B2B-4E3B-A0CA-D18ADD1F4056}"/>
              </a:ext>
            </a:extLst>
          </p:cNvPr>
          <p:cNvSpPr/>
          <p:nvPr/>
        </p:nvSpPr>
        <p:spPr>
          <a:xfrm>
            <a:off x="4730750" y="4305299"/>
            <a:ext cx="150283" cy="165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8589FF-F4E2-43DC-B289-757B71EF8966}"/>
              </a:ext>
            </a:extLst>
          </p:cNvPr>
          <p:cNvSpPr/>
          <p:nvPr/>
        </p:nvSpPr>
        <p:spPr>
          <a:xfrm>
            <a:off x="8494184" y="4327851"/>
            <a:ext cx="150283" cy="165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8E938AB-C72C-C352-E45E-6483AF25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6AF7C2-FA31-4999-8D62-47FA4DD7D144}" type="slidenum">
              <a:rPr lang="en-HK" smtClean="0"/>
              <a:t>16</a:t>
            </a:fld>
            <a:endParaRPr lang="en-H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CF5B3F9-F98A-D226-5668-316D467C724A}"/>
              </a:ext>
            </a:extLst>
          </p:cNvPr>
          <p:cNvSpPr/>
          <p:nvPr/>
        </p:nvSpPr>
        <p:spPr>
          <a:xfrm>
            <a:off x="5910926" y="4255382"/>
            <a:ext cx="1553364" cy="2426677"/>
          </a:xfrm>
          <a:prstGeom prst="ellipse">
            <a:avLst/>
          </a:prstGeom>
          <a:noFill/>
          <a:ln w="1905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3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3C77B-896B-4AF1-BE9E-395DBA0F8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Latency @ different storage budgets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FC3C5-C133-444D-A683-CAE7DD470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23" y="1899844"/>
            <a:ext cx="5181600" cy="283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AD187A-E5C5-4030-AAA5-C1323EFE6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817" y="1926626"/>
            <a:ext cx="5838825" cy="2600325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1C32C75A-8907-4F66-B6F8-86091B42BE07}"/>
              </a:ext>
            </a:extLst>
          </p:cNvPr>
          <p:cNvSpPr/>
          <p:nvPr/>
        </p:nvSpPr>
        <p:spPr>
          <a:xfrm>
            <a:off x="6258314" y="5000762"/>
            <a:ext cx="5749535" cy="138310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6ADDE7-C080-40D9-BBBF-86B1F0880BB5}"/>
              </a:ext>
            </a:extLst>
          </p:cNvPr>
          <p:cNvSpPr txBox="1"/>
          <p:nvPr/>
        </p:nvSpPr>
        <p:spPr>
          <a:xfrm>
            <a:off x="6568869" y="5432649"/>
            <a:ext cx="5670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Iris: 1-2 orders of magnitude faster for construction.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Iris: CE per query in sub-milliseconds.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38B04-3832-5877-AFDB-798B5AF7B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7C2-FA31-4999-8D62-47FA4DD7D144}" type="slidenum">
              <a:rPr lang="en-HK" smtClean="0"/>
              <a:t>17</a:t>
            </a:fld>
            <a:endParaRPr lang="en-H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16229F-106E-E766-EDC3-E65B3BC9B9A2}"/>
              </a:ext>
            </a:extLst>
          </p:cNvPr>
          <p:cNvSpPr txBox="1"/>
          <p:nvPr/>
        </p:nvSpPr>
        <p:spPr>
          <a:xfrm>
            <a:off x="9232899" y="4424335"/>
            <a:ext cx="25421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*All baselines use SIMD.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585B58-9F05-3C99-6B1E-F3F627357FAA}"/>
              </a:ext>
            </a:extLst>
          </p:cNvPr>
          <p:cNvSpPr txBox="1"/>
          <p:nvPr/>
        </p:nvSpPr>
        <p:spPr>
          <a:xfrm>
            <a:off x="5493099" y="4261028"/>
            <a:ext cx="597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400" dirty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277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F18D-503D-462F-AF49-467BD85EA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A81B5-E7AF-49C5-A8B5-785F549F8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28867" cy="432964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Common frequency &amp; correlation patterns in structured datasets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Exist &amp; can be learned in pre-training.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Can be applied to answer CE queries in unseen datasets.</a:t>
            </a:r>
          </a:p>
          <a:p>
            <a:endParaRPr lang="en-US" sz="2400" dirty="0"/>
          </a:p>
          <a:p>
            <a:r>
              <a:rPr lang="en-US" sz="2400" dirty="0"/>
              <a:t>Pre-training on ~20 datasets. One time cost: ~1 day on 4 GPUs</a:t>
            </a:r>
          </a:p>
          <a:p>
            <a:endParaRPr lang="en-US" sz="2400" dirty="0"/>
          </a:p>
          <a:p>
            <a:r>
              <a:rPr lang="en-US" sz="2400" dirty="0"/>
              <a:t>CE results on 5 single table datasets, </a:t>
            </a:r>
          </a:p>
          <a:p>
            <a:pPr lvl="1"/>
            <a:r>
              <a:rPr lang="en-US" sz="1600" dirty="0"/>
              <a:t>Up to 100x faster to build than per-dataset/workload models.</a:t>
            </a:r>
          </a:p>
          <a:p>
            <a:pPr lvl="1"/>
            <a:r>
              <a:rPr lang="en-US" sz="1600" dirty="0"/>
              <a:t>Answers a CE query in sub-millisecond.</a:t>
            </a:r>
            <a:endParaRPr lang="en-US" sz="1600" b="0" dirty="0"/>
          </a:p>
          <a:p>
            <a:pPr lvl="1"/>
            <a:r>
              <a:rPr lang="en-US" sz="1600" dirty="0"/>
              <a:t>Similar or better accuracy than sampling, SQL server histograms and CE models @ similar storage.</a:t>
            </a:r>
          </a:p>
          <a:p>
            <a:pPr lvl="1"/>
            <a:r>
              <a:rPr lang="en-US" sz="1600" dirty="0"/>
              <a:t>Summaries can be incrementally built/updated.</a:t>
            </a:r>
          </a:p>
          <a:p>
            <a:endParaRPr lang="en-US" sz="2400" dirty="0"/>
          </a:p>
          <a:p>
            <a:r>
              <a:rPr lang="en-US" sz="2400" dirty="0"/>
              <a:t>Code, datasets, models can be found at </a:t>
            </a:r>
            <a:r>
              <a:rPr lang="en-US" sz="2400" dirty="0">
                <a:hlinkClick r:id="rId3"/>
              </a:rPr>
              <a:t>http://yao.lu/iris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C932C-AEAE-BA16-AEC5-56C9F0A6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7C2-FA31-4999-8D62-47FA4DD7D144}" type="slidenum">
              <a:rPr lang="en-HK" smtClean="0"/>
              <a:t>18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1561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AE441-7644-4307-B53D-2241BA293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/>
              <a:t>Cardinality Estimation (CE) is a key task in QO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E676-65AC-4F19-91BB-E00C803D7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32582"/>
            <a:ext cx="10515600" cy="2360292"/>
          </a:xfrm>
        </p:spPr>
        <p:txBody>
          <a:bodyPr>
            <a:normAutofit fontScale="92500" lnSpcReduction="10000"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Recent ML-enhanced CE solutions train a model</a:t>
            </a:r>
            <a:endParaRPr lang="en-US" sz="2400" dirty="0"/>
          </a:p>
          <a:p>
            <a:pPr lvl="1">
              <a:lnSpc>
                <a:spcPct val="120000"/>
              </a:lnSpc>
            </a:pPr>
            <a:r>
              <a:rPr lang="en-US" sz="2000" dirty="0"/>
              <a:t>Per dataset: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Naru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(VLDB 20),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DeepDB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(VLDB 20), FLAT,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NeuroCard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(VLDB 21).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Per workload: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MSCN (CIDR 18), LM (VLDB 19, 20), CLEO (SIGMOD 20).</a:t>
            </a:r>
          </a:p>
          <a:p>
            <a:pPr lvl="1">
              <a:lnSpc>
                <a:spcPct val="120000"/>
              </a:lnSpc>
            </a:pPr>
            <a:endParaRPr lang="en-US" sz="2200" dirty="0"/>
          </a:p>
          <a:p>
            <a:pPr lvl="1">
              <a:lnSpc>
                <a:spcPct val="120000"/>
              </a:lnSpc>
            </a:pPr>
            <a:r>
              <a:rPr lang="en-US" sz="2100" dirty="0"/>
              <a:t>Often: Take </a:t>
            </a:r>
            <a:r>
              <a:rPr lang="en-US" sz="2100" dirty="0">
                <a:solidFill>
                  <a:srgbClr val="0070C0"/>
                </a:solidFill>
              </a:rPr>
              <a:t>hours</a:t>
            </a:r>
            <a:r>
              <a:rPr lang="en-US" sz="2100" dirty="0"/>
              <a:t> to collect data, compute labels &amp; train models. 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             Re-train when dataset/workload changes.</a:t>
            </a:r>
          </a:p>
          <a:p>
            <a:pPr marL="457200" lvl="1" indent="0">
              <a:lnSpc>
                <a:spcPct val="120000"/>
              </a:lnSpc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lvl="1"/>
            <a:endParaRPr lang="en-US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DE234D-DFE6-CF25-F68D-CB06F0EB4E06}"/>
              </a:ext>
            </a:extLst>
          </p:cNvPr>
          <p:cNvGrpSpPr/>
          <p:nvPr/>
        </p:nvGrpSpPr>
        <p:grpSpPr>
          <a:xfrm>
            <a:off x="3079849" y="2025698"/>
            <a:ext cx="5517966" cy="1672239"/>
            <a:chOff x="3261381" y="2354492"/>
            <a:chExt cx="4760173" cy="137159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894C120-C03B-472D-9B00-71AD429C43E0}"/>
                </a:ext>
              </a:extLst>
            </p:cNvPr>
            <p:cNvSpPr/>
            <p:nvPr/>
          </p:nvSpPr>
          <p:spPr>
            <a:xfrm>
              <a:off x="5488873" y="2354492"/>
              <a:ext cx="2440703" cy="1371591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49804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ylinder 3">
              <a:extLst>
                <a:ext uri="{FF2B5EF4-FFF2-40B4-BE49-F238E27FC236}">
                  <a16:creationId xmlns:a16="http://schemas.microsoft.com/office/drawing/2014/main" id="{8CB6BFDF-9B1B-4F1C-8CA8-D3232EB92DEF}"/>
                </a:ext>
              </a:extLst>
            </p:cNvPr>
            <p:cNvSpPr/>
            <p:nvPr/>
          </p:nvSpPr>
          <p:spPr>
            <a:xfrm>
              <a:off x="3261381" y="2838852"/>
              <a:ext cx="1155032" cy="824164"/>
            </a:xfrm>
            <a:prstGeom prst="ca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Dataset / Workload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EA007F-C3B6-472D-9DCF-E4D593D56AE2}"/>
                </a:ext>
              </a:extLst>
            </p:cNvPr>
            <p:cNvSpPr txBox="1"/>
            <p:nvPr/>
          </p:nvSpPr>
          <p:spPr>
            <a:xfrm>
              <a:off x="4526594" y="3052928"/>
              <a:ext cx="927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Training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955B64-7B9E-4A3F-AA8F-55CCE5663E5C}"/>
                </a:ext>
              </a:extLst>
            </p:cNvPr>
            <p:cNvSpPr/>
            <p:nvPr/>
          </p:nvSpPr>
          <p:spPr>
            <a:xfrm>
              <a:off x="5736881" y="3237594"/>
              <a:ext cx="661738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Model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6FC59F-CD6F-422A-A374-95B4CBCADA7C}"/>
                </a:ext>
              </a:extLst>
            </p:cNvPr>
            <p:cNvSpPr txBox="1"/>
            <p:nvPr/>
          </p:nvSpPr>
          <p:spPr>
            <a:xfrm>
              <a:off x="5488873" y="2419485"/>
              <a:ext cx="11577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Query </a:t>
              </a:r>
            </a:p>
            <a:p>
              <a:pPr algn="ctr"/>
              <a:r>
                <a:rPr lang="en-US"/>
                <a:t>predicates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A59E4F-73FF-4DC9-BFA2-60755B582E9F}"/>
                </a:ext>
              </a:extLst>
            </p:cNvPr>
            <p:cNvSpPr txBox="1"/>
            <p:nvPr/>
          </p:nvSpPr>
          <p:spPr>
            <a:xfrm>
              <a:off x="6831741" y="3264286"/>
              <a:ext cx="1189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Cardinality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D63AC2E-7F49-40EA-8CD6-97F1544C77C1}"/>
                </a:ext>
              </a:extLst>
            </p:cNvPr>
            <p:cNvCxnSpPr>
              <a:cxnSpLocks/>
            </p:cNvCxnSpPr>
            <p:nvPr/>
          </p:nvCxnSpPr>
          <p:spPr>
            <a:xfrm>
              <a:off x="4416413" y="3422260"/>
              <a:ext cx="1320468" cy="0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4D7E894-D401-4BBD-BE94-6464FA41AD32}"/>
                </a:ext>
              </a:extLst>
            </p:cNvPr>
            <p:cNvCxnSpPr>
              <a:cxnSpLocks/>
            </p:cNvCxnSpPr>
            <p:nvPr/>
          </p:nvCxnSpPr>
          <p:spPr>
            <a:xfrm>
              <a:off x="6398619" y="3422260"/>
              <a:ext cx="393886" cy="0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DA1F1C0-D873-43B7-A008-12B607C958D2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6067749" y="2937477"/>
              <a:ext cx="2" cy="300117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ED13CB0-8425-490A-A4C8-BEFE7DB8EC34}"/>
                </a:ext>
              </a:extLst>
            </p:cNvPr>
            <p:cNvSpPr txBox="1"/>
            <p:nvPr/>
          </p:nvSpPr>
          <p:spPr>
            <a:xfrm>
              <a:off x="7131123" y="2394673"/>
              <a:ext cx="8511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Test time</a:t>
              </a: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68AA1B-4226-786F-DFE4-1D3ECB8C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7C2-FA31-4999-8D62-47FA4DD7D144}" type="slidenum">
              <a:rPr lang="en-HK" smtClean="0"/>
              <a:t>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22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5F86EFE-BFD8-FAE1-7BDA-7CC1757D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/>
              <a:t>Cardinality Estimation (CE) is a key task in QO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D9EDB9D1-4329-ADCD-F157-121AB397F3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56679"/>
                <a:ext cx="10515600" cy="2041109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en-US" sz="2400" dirty="0"/>
                  <a:t>CE in production systems uses histograms &amp; sketches:</a:t>
                </a:r>
              </a:p>
              <a:p>
                <a:pPr lvl="1">
                  <a:lnSpc>
                    <a:spcPct val="120000"/>
                  </a:lnSpc>
                  <a:defRPr/>
                </a:pPr>
                <a:r>
                  <a:rPr lang="en-US" sz="2000" dirty="0">
                    <a:solidFill>
                      <a:schemeClr val="accent5">
                        <a:lumMod val="75000"/>
                      </a:schemeClr>
                    </a:solidFill>
                  </a:rPr>
                  <a:t>Fast to build &amp; query: </a:t>
                </a:r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10-100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s per CE call.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en-US" sz="2400" dirty="0"/>
                  <a:t>Production systems often hold 10s-100s datasets. </a:t>
                </a:r>
              </a:p>
              <a:p>
                <a:pPr lvl="1">
                  <a:lnSpc>
                    <a:spcPct val="120000"/>
                  </a:lnSpc>
                  <a:defRPr/>
                </a:pPr>
                <a:r>
                  <a:rPr lang="en-US" sz="2000" dirty="0">
                    <a:solidFill>
                      <a:schemeClr val="accent5">
                        <a:lumMod val="75000"/>
                      </a:schemeClr>
                    </a:solidFill>
                  </a:rPr>
                  <a:t>Training &amp; managing a model per dataset/workload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chemeClr val="accent5">
                        <a:lumMod val="75000"/>
                      </a:schemeClr>
                    </a:solidFill>
                  </a:rPr>
                  <a:t> not affordable.</a:t>
                </a:r>
              </a:p>
              <a:p>
                <a:pPr lvl="1">
                  <a:lnSpc>
                    <a:spcPct val="120000"/>
                  </a:lnSpc>
                  <a:defRPr/>
                </a:pPr>
                <a:endParaRPr lang="en-US" sz="2100" dirty="0">
                  <a:solidFill>
                    <a:srgbClr val="002060"/>
                  </a:solidFill>
                </a:endParaRPr>
              </a:p>
              <a:p>
                <a:pPr lvl="1">
                  <a:lnSpc>
                    <a:spcPct val="120000"/>
                  </a:lnSpc>
                  <a:defRPr/>
                </a:pPr>
                <a:endParaRPr lang="en-US" sz="2100" dirty="0">
                  <a:solidFill>
                    <a:srgbClr val="002060"/>
                  </a:solidFill>
                </a:endParaRPr>
              </a:p>
              <a:p>
                <a:pPr lvl="1">
                  <a:lnSpc>
                    <a:spcPct val="120000"/>
                  </a:lnSpc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D9EDB9D1-4329-ADCD-F157-121AB397F3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56679"/>
                <a:ext cx="10515600" cy="2041109"/>
              </a:xfrm>
              <a:blipFill>
                <a:blip r:embed="rId3"/>
                <a:stretch>
                  <a:fillRect l="-812" t="-4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B9688A-2D28-8495-E29F-132725F9E746}"/>
              </a:ext>
            </a:extLst>
          </p:cNvPr>
          <p:cNvSpPr/>
          <p:nvPr/>
        </p:nvSpPr>
        <p:spPr>
          <a:xfrm>
            <a:off x="3437878" y="3975645"/>
            <a:ext cx="4657546" cy="2358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2B06AB-A4BA-1372-F36B-C98AF026EEE0}"/>
              </a:ext>
            </a:extLst>
          </p:cNvPr>
          <p:cNvSpPr txBox="1"/>
          <p:nvPr/>
        </p:nvSpPr>
        <p:spPr>
          <a:xfrm>
            <a:off x="3555287" y="3952679"/>
            <a:ext cx="455741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masis MT Pro Light" panose="020B0604020202020204" pitchFamily="18" charset="0"/>
              </a:rPr>
              <a:t>Goals for ML-enhanced CE:</a:t>
            </a:r>
          </a:p>
          <a:p>
            <a:pPr algn="ctr"/>
            <a:endParaRPr lang="en-US" dirty="0">
              <a:solidFill>
                <a:srgbClr val="C00000"/>
              </a:solidFill>
              <a:latin typeface="Amasis MT Pro Light" panose="020B0604020202020204" pitchFamily="18" charset="0"/>
            </a:endParaRP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Light" panose="020B0604020202020204" pitchFamily="18" charset="0"/>
              </a:rPr>
              <a:t>Small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Light" panose="020B06040202020202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masis MT Pro Light" panose="020B0604020202020204" pitchFamily="18" charset="0"/>
              </a:rPr>
              <a:t>building 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Light" panose="020B0604020202020204" pitchFamily="18" charset="0"/>
              </a:rPr>
              <a:t>latency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Light" panose="020B0604020202020204" pitchFamily="18" charset="0"/>
              </a:rPr>
              <a:t>per dataset/workload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Amasis MT Pro Light" panose="020B0604020202020204" pitchFamily="18" charset="0"/>
            </a:endParaRP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masis MT Pro Light" panose="020B0604020202020204" pitchFamily="18" charset="0"/>
              </a:rPr>
              <a:t>Adapts to changes quickly.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masis MT Pro Light" panose="020B0604020202020204" pitchFamily="18" charset="0"/>
            </a:endParaRP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masis MT Pro Light" panose="020B0604020202020204" pitchFamily="18" charset="0"/>
              </a:rPr>
              <a:t>Sub-</a:t>
            </a:r>
            <a:r>
              <a:rPr lang="en-US" dirty="0" err="1">
                <a:solidFill>
                  <a:prstClr val="black"/>
                </a:solidFill>
                <a:latin typeface="Amasis MT Pro Light" panose="020B0604020202020204" pitchFamily="18" charset="0"/>
              </a:rPr>
              <a:t>ms</a:t>
            </a:r>
            <a:r>
              <a:rPr lang="en-US" dirty="0">
                <a:solidFill>
                  <a:prstClr val="black"/>
                </a:solidFill>
                <a:latin typeface="Amasis MT Pro Light" panose="020B0604020202020204" pitchFamily="18" charset="0"/>
              </a:rPr>
              <a:t> latency per CE call. 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Light" panose="020B0604020202020204" pitchFamily="18" charset="0"/>
            </a:endParaRP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Light" panose="020B0604020202020204" pitchFamily="18" charset="0"/>
              </a:rPr>
              <a:t>High accuracy.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Light" panose="020B0604020202020204" pitchFamily="18" charset="0"/>
            </a:endParaRPr>
          </a:p>
          <a:p>
            <a:endParaRPr lang="en-HK" dirty="0">
              <a:latin typeface="Amasis MT Pro Light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3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ifferent classes of MSRC dataset | Download Scientific Diagram">
            <a:extLst>
              <a:ext uri="{FF2B5EF4-FFF2-40B4-BE49-F238E27FC236}">
                <a16:creationId xmlns:a16="http://schemas.microsoft.com/office/drawing/2014/main" id="{E532DC72-9DCD-4ACC-8E66-19A0E13B0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276" y="2243448"/>
            <a:ext cx="4505096" cy="298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E3F7B8-F628-4830-A22D-7EC4F8502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507" y="3163728"/>
            <a:ext cx="4505096" cy="31969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4F8D5-6137-4E8D-9E05-79DFE77BB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2400" dirty="0"/>
              <a:t>Object detection: per dataset model </a:t>
            </a:r>
          </a:p>
          <a:p>
            <a:pPr lvl="1">
              <a:lnSpc>
                <a:spcPct val="150000"/>
              </a:lnSpc>
            </a:pPr>
            <a:r>
              <a:rPr lang="en-HK" sz="1800" dirty="0"/>
              <a:t>MSRC dataset (2005): 240 images, 9 object classes</a:t>
            </a:r>
          </a:p>
          <a:p>
            <a:pPr lvl="1">
              <a:lnSpc>
                <a:spcPct val="150000"/>
              </a:lnSpc>
            </a:pPr>
            <a:r>
              <a:rPr lang="en-HK" sz="1800" dirty="0"/>
              <a:t>PASCAL VOC Challenge (2005-2012): Ks images, 10s classes</a:t>
            </a:r>
          </a:p>
          <a:p>
            <a:pPr lvl="1">
              <a:lnSpc>
                <a:spcPct val="150000"/>
              </a:lnSpc>
            </a:pPr>
            <a:endParaRPr lang="en-HK" sz="1800" dirty="0"/>
          </a:p>
          <a:p>
            <a:r>
              <a:rPr lang="en-HK" sz="2400" dirty="0"/>
              <a:t>Pre-training on large dataset</a:t>
            </a:r>
          </a:p>
          <a:p>
            <a:pPr lvl="1">
              <a:lnSpc>
                <a:spcPct val="100000"/>
              </a:lnSpc>
            </a:pPr>
            <a:r>
              <a:rPr lang="en-HK" sz="1600" dirty="0"/>
              <a:t>(Deep) models</a:t>
            </a:r>
            <a:r>
              <a:rPr lang="en-HK" sz="2000" dirty="0"/>
              <a:t>: </a:t>
            </a:r>
            <a:r>
              <a:rPr lang="en-HK" sz="1600" dirty="0" err="1"/>
              <a:t>AlexNet</a:t>
            </a:r>
            <a:r>
              <a:rPr lang="en-HK" sz="1600" dirty="0"/>
              <a:t> (2013), </a:t>
            </a:r>
            <a:r>
              <a:rPr lang="en-HK" sz="1600" dirty="0" err="1"/>
              <a:t>ResNet</a:t>
            </a:r>
            <a:r>
              <a:rPr lang="en-HK" sz="1600" dirty="0"/>
              <a:t> (2015), </a:t>
            </a:r>
            <a:r>
              <a:rPr lang="en-HK" sz="1600" dirty="0" err="1"/>
              <a:t>MobileNet</a:t>
            </a:r>
            <a:r>
              <a:rPr lang="en-HK" sz="1600" dirty="0"/>
              <a:t> (2018),...</a:t>
            </a:r>
          </a:p>
          <a:p>
            <a:pPr lvl="1">
              <a:lnSpc>
                <a:spcPct val="100000"/>
              </a:lnSpc>
            </a:pPr>
            <a:r>
              <a:rPr lang="en-HK" sz="1600" dirty="0"/>
              <a:t>Dataset: LabelMe (50K), ImageNet (14M), MS COCO (33M),…</a:t>
            </a:r>
          </a:p>
          <a:p>
            <a:pPr lvl="1">
              <a:lnSpc>
                <a:spcPct val="150000"/>
              </a:lnSpc>
            </a:pPr>
            <a:endParaRPr lang="en-HK" sz="1800" dirty="0"/>
          </a:p>
          <a:p>
            <a:r>
              <a:rPr lang="en-HK" sz="2400" dirty="0">
                <a:solidFill>
                  <a:srgbClr val="A20000"/>
                </a:solidFill>
              </a:rPr>
              <a:t>Pre-training for structured data?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D56DA12-B646-7131-5BB7-38DB3FC4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0525"/>
            <a:ext cx="1089435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AI in the last decades: shifts to pre-trained models</a:t>
            </a:r>
            <a:endParaRPr lang="en-HK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306B5F-07AE-5935-6549-E31DCC8A4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7C2-FA31-4999-8D62-47FA4DD7D144}" type="slidenum">
              <a:rPr lang="en-HK" smtClean="0"/>
              <a:t>4</a:t>
            </a:fld>
            <a:endParaRPr lang="en-HK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968D1FC-6A70-008C-0BB1-F90BD7E89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16" y="1716088"/>
            <a:ext cx="4873256" cy="487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EE913AEC-4BE0-A7C4-0933-FF7A41BD57C8}"/>
              </a:ext>
            </a:extLst>
          </p:cNvPr>
          <p:cNvSpPr/>
          <p:nvPr/>
        </p:nvSpPr>
        <p:spPr>
          <a:xfrm>
            <a:off x="7603276" y="4383308"/>
            <a:ext cx="4111980" cy="12672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40BAB1-949E-5FD1-C855-05758A1B48EB}"/>
              </a:ext>
            </a:extLst>
          </p:cNvPr>
          <p:cNvSpPr txBox="1"/>
          <p:nvPr/>
        </p:nvSpPr>
        <p:spPr>
          <a:xfrm>
            <a:off x="7719275" y="4676094"/>
            <a:ext cx="43890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HK" dirty="0">
                <a:solidFill>
                  <a:srgbClr val="C00000"/>
                </a:solidFill>
              </a:rPr>
              <a:t>Move costs to pre-training </a:t>
            </a:r>
          </a:p>
          <a:p>
            <a:pPr lvl="1"/>
            <a:r>
              <a:rPr lang="en-HK" dirty="0">
                <a:solidFill>
                  <a:srgbClr val="C00000"/>
                </a:solidFill>
              </a:rPr>
              <a:t>&amp; learn common patterns.</a:t>
            </a:r>
          </a:p>
        </p:txBody>
      </p:sp>
    </p:spTree>
    <p:extLst>
      <p:ext uri="{BB962C8B-B14F-4D97-AF65-F5344CB8AC3E}">
        <p14:creationId xmlns:p14="http://schemas.microsoft.com/office/powerpoint/2010/main" val="134890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ED15638-C7C8-47F3-BFA4-A88E5D9A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594" y="1234637"/>
            <a:ext cx="3140076" cy="33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18EC08-8482-474E-8C72-6D7F78929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055" y="3139129"/>
            <a:ext cx="4844095" cy="30724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A97211-1069-4BD1-ACF4-4079DAF2B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learn in pre-training?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191D3-D085-4D7E-AD2B-F09158099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Images and text have common patterns</a:t>
            </a:r>
          </a:p>
          <a:p>
            <a:endParaRPr lang="en-US" sz="2400" dirty="0"/>
          </a:p>
          <a:p>
            <a:r>
              <a:rPr lang="en-US" sz="2400" dirty="0"/>
              <a:t>Accurate CE depends on: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Frequency distribution &amp; c</a:t>
            </a:r>
            <a:r>
              <a:rPr lang="en-US" sz="2000" b="0" dirty="0">
                <a:solidFill>
                  <a:srgbClr val="0070C0"/>
                </a:solidFill>
              </a:rPr>
              <a:t>orrelation </a:t>
            </a:r>
          </a:p>
          <a:p>
            <a:pPr marL="457200" lvl="1" indent="0">
              <a:buNone/>
            </a:pPr>
            <a:r>
              <a:rPr lang="en-US" sz="2000" b="0" dirty="0"/>
              <a:t>    patterns in structured datasets. </a:t>
            </a:r>
          </a:p>
          <a:p>
            <a:pPr lvl="1"/>
            <a:endParaRPr lang="en-US" sz="2400" b="0" dirty="0"/>
          </a:p>
          <a:p>
            <a:r>
              <a:rPr lang="en-US" sz="2400" dirty="0"/>
              <a:t>Example</a:t>
            </a:r>
          </a:p>
          <a:p>
            <a:pPr marL="457200" lvl="1" indent="0">
              <a:buNone/>
            </a:pPr>
            <a:r>
              <a:rPr lang="en-US" sz="2000" dirty="0"/>
              <a:t>(L_ </a:t>
            </a:r>
            <a:r>
              <a:rPr lang="en-US" sz="2000" dirty="0" err="1"/>
              <a:t>commitdate</a:t>
            </a:r>
            <a:r>
              <a:rPr lang="en-US" sz="2000" dirty="0"/>
              <a:t>, L_ </a:t>
            </a:r>
            <a:r>
              <a:rPr lang="en-US" sz="2000" dirty="0" err="1"/>
              <a:t>shipdate</a:t>
            </a:r>
            <a:r>
              <a:rPr lang="en-US" sz="2000" dirty="0"/>
              <a:t>, </a:t>
            </a:r>
            <a:r>
              <a:rPr lang="en-US" sz="2000" dirty="0" err="1"/>
              <a:t>L_receiptdate</a:t>
            </a:r>
            <a:r>
              <a:rPr lang="en-US" sz="2000" dirty="0"/>
              <a:t>)</a:t>
            </a:r>
          </a:p>
          <a:p>
            <a:endParaRPr lang="en-HK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C9C1EFA-6851-139B-06E8-69313AAF7B69}"/>
              </a:ext>
            </a:extLst>
          </p:cNvPr>
          <p:cNvSpPr/>
          <p:nvPr/>
        </p:nvSpPr>
        <p:spPr>
          <a:xfrm>
            <a:off x="2797486" y="5463799"/>
            <a:ext cx="223520" cy="436880"/>
          </a:xfrm>
          <a:prstGeom prst="rightArrow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67FD2A-855B-566B-23CC-662515CBF066}"/>
              </a:ext>
            </a:extLst>
          </p:cNvPr>
          <p:cNvGrpSpPr/>
          <p:nvPr/>
        </p:nvGrpSpPr>
        <p:grpSpPr>
          <a:xfrm>
            <a:off x="3197310" y="5574098"/>
            <a:ext cx="761413" cy="208214"/>
            <a:chOff x="5308773" y="3581400"/>
            <a:chExt cx="611967" cy="1079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1C8DBE-6BE4-0E8C-D94E-806F32BE6480}"/>
                </a:ext>
              </a:extLst>
            </p:cNvPr>
            <p:cNvSpPr/>
            <p:nvPr/>
          </p:nvSpPr>
          <p:spPr>
            <a:xfrm>
              <a:off x="5308773" y="3581400"/>
              <a:ext cx="611967" cy="10798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826D34-B154-E69F-2200-41C49844CC6C}"/>
                </a:ext>
              </a:extLst>
            </p:cNvPr>
            <p:cNvSpPr/>
            <p:nvPr/>
          </p:nvSpPr>
          <p:spPr>
            <a:xfrm>
              <a:off x="5410202" y="3581400"/>
              <a:ext cx="409574" cy="10798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D23F7C-18D1-BDC4-BCAC-6B68E385930C}"/>
                </a:ext>
              </a:extLst>
            </p:cNvPr>
            <p:cNvSpPr/>
            <p:nvPr/>
          </p:nvSpPr>
          <p:spPr>
            <a:xfrm>
              <a:off x="5511631" y="3581400"/>
              <a:ext cx="200988" cy="10798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415EC3-40BC-3DFB-42EE-F6023AB51F34}"/>
                </a:ext>
              </a:extLst>
            </p:cNvPr>
            <p:cNvSpPr/>
            <p:nvPr/>
          </p:nvSpPr>
          <p:spPr>
            <a:xfrm>
              <a:off x="5608796" y="3581400"/>
              <a:ext cx="103823" cy="10798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850DF8B-8069-D7A6-0A7C-DD6B2CD431CE}"/>
              </a:ext>
            </a:extLst>
          </p:cNvPr>
          <p:cNvSpPr txBox="1"/>
          <p:nvPr/>
        </p:nvSpPr>
        <p:spPr>
          <a:xfrm>
            <a:off x="4011011" y="5459473"/>
            <a:ext cx="1265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Summary</a:t>
            </a:r>
            <a:endParaRPr lang="en-HK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27D1F30-B6EF-F670-A537-0A505084D980}"/>
              </a:ext>
            </a:extLst>
          </p:cNvPr>
          <p:cNvSpPr/>
          <p:nvPr/>
        </p:nvSpPr>
        <p:spPr>
          <a:xfrm>
            <a:off x="5206022" y="5678205"/>
            <a:ext cx="223520" cy="436880"/>
          </a:xfrm>
          <a:prstGeom prst="rightArrow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E350615-84D2-73AC-64A9-F84AE81E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7C2-FA31-4999-8D62-47FA4DD7D144}" type="slidenum">
              <a:rPr lang="en-HK" smtClean="0"/>
              <a:t>5</a:t>
            </a:fld>
            <a:endParaRPr lang="en-HK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29F9AE-CF2F-7F9E-2D92-09B7A0C42D03}"/>
              </a:ext>
            </a:extLst>
          </p:cNvPr>
          <p:cNvSpPr txBox="1"/>
          <p:nvPr/>
        </p:nvSpPr>
        <p:spPr>
          <a:xfrm>
            <a:off x="1843112" y="5909201"/>
            <a:ext cx="3916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Shipdate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&gt; 10/30/2010 </a:t>
            </a:r>
            <a:r>
              <a:rPr lang="en-US" dirty="0"/>
              <a:t>Predicate</a:t>
            </a:r>
            <a:endParaRPr lang="en-HK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B119B1-CCBD-1E58-E07D-14ED1112AC49}"/>
              </a:ext>
            </a:extLst>
          </p:cNvPr>
          <p:cNvSpPr txBox="1"/>
          <p:nvPr/>
        </p:nvSpPr>
        <p:spPr>
          <a:xfrm>
            <a:off x="5549836" y="5705337"/>
            <a:ext cx="109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CE</a:t>
            </a:r>
          </a:p>
        </p:txBody>
      </p:sp>
    </p:spTree>
    <p:extLst>
      <p:ext uri="{BB962C8B-B14F-4D97-AF65-F5344CB8AC3E}">
        <p14:creationId xmlns:p14="http://schemas.microsoft.com/office/powerpoint/2010/main" val="403809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 animBg="1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B9BBB8-BA14-151C-09D8-1A17B6E3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7C2-FA31-4999-8D62-47FA4DD7D144}" type="slidenum">
              <a:rPr lang="en-HK" smtClean="0"/>
              <a:t>6</a:t>
            </a:fld>
            <a:endParaRPr lang="en-HK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BA85712-D41F-6D71-5887-BE571F30C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3600" dirty="0"/>
              <a:t>Pretrained models for structured data?</a:t>
            </a:r>
            <a:endParaRPr lang="en-HK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39CA54A-257B-1523-5109-6DB123AB4275}"/>
              </a:ext>
            </a:extLst>
          </p:cNvPr>
          <p:cNvGrpSpPr/>
          <p:nvPr/>
        </p:nvGrpSpPr>
        <p:grpSpPr>
          <a:xfrm>
            <a:off x="4429765" y="2470147"/>
            <a:ext cx="1445819" cy="1240119"/>
            <a:chOff x="4095895" y="2097349"/>
            <a:chExt cx="935693" cy="54489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745B9AF-00E4-D3C5-F826-A191011177B5}"/>
                </a:ext>
              </a:extLst>
            </p:cNvPr>
            <p:cNvSpPr/>
            <p:nvPr/>
          </p:nvSpPr>
          <p:spPr>
            <a:xfrm>
              <a:off x="4167559" y="2106238"/>
              <a:ext cx="740664" cy="4389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rial Nova Light" panose="020B03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DA820B6-965A-19CE-E914-CF8CDBD60CDC}"/>
                </a:ext>
              </a:extLst>
            </p:cNvPr>
            <p:cNvSpPr/>
            <p:nvPr/>
          </p:nvSpPr>
          <p:spPr>
            <a:xfrm>
              <a:off x="4095895" y="2097349"/>
              <a:ext cx="935693" cy="5448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Arial Nova Light" panose="020B0304020202020204" pitchFamily="34" charset="0"/>
                </a:rPr>
                <a:t>Table </a:t>
              </a:r>
            </a:p>
            <a:p>
              <a:pPr algn="ctr"/>
              <a:r>
                <a:rPr lang="en-US" sz="2000" dirty="0">
                  <a:latin typeface="Arial Nova Light" panose="020B0304020202020204" pitchFamily="34" charset="0"/>
                </a:rPr>
                <a:t>encoding </a:t>
              </a:r>
            </a:p>
            <a:p>
              <a:pPr algn="ctr"/>
              <a:r>
                <a:rPr lang="en-US" sz="2000" dirty="0">
                  <a:latin typeface="Arial Nova Light" panose="020B0304020202020204" pitchFamily="34" charset="0"/>
                </a:rPr>
                <a:t>model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446602C0-C539-832F-7184-6E065543AF0C}"/>
              </a:ext>
            </a:extLst>
          </p:cNvPr>
          <p:cNvSpPr/>
          <p:nvPr/>
        </p:nvSpPr>
        <p:spPr>
          <a:xfrm>
            <a:off x="5923097" y="3090270"/>
            <a:ext cx="1181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HK" sz="1600" dirty="0">
                <a:latin typeface="Arial Nova Light" panose="020B0304020202020204" pitchFamily="34" charset="0"/>
              </a:rPr>
              <a:t>Embedding</a:t>
            </a:r>
          </a:p>
          <a:p>
            <a:pPr algn="ctr"/>
            <a:r>
              <a:rPr lang="en-HK" sz="1600" dirty="0">
                <a:latin typeface="Arial Nova Light" panose="020B0304020202020204" pitchFamily="34" charset="0"/>
              </a:rPr>
              <a:t>(summary)</a:t>
            </a:r>
            <a:endParaRPr lang="en-HK" sz="1400" dirty="0">
              <a:latin typeface="Arial Nova Light" panose="020B03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2DCEC98-1863-AEFF-4465-9DE850B5C340}"/>
              </a:ext>
            </a:extLst>
          </p:cNvPr>
          <p:cNvGrpSpPr/>
          <p:nvPr/>
        </p:nvGrpSpPr>
        <p:grpSpPr>
          <a:xfrm>
            <a:off x="7253974" y="2645204"/>
            <a:ext cx="1120052" cy="696212"/>
            <a:chOff x="5253596" y="2112818"/>
            <a:chExt cx="843299" cy="42575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E4E1365-5288-67DC-A454-3359F3F1E321}"/>
                </a:ext>
              </a:extLst>
            </p:cNvPr>
            <p:cNvSpPr/>
            <p:nvPr/>
          </p:nvSpPr>
          <p:spPr>
            <a:xfrm>
              <a:off x="5302289" y="2112818"/>
              <a:ext cx="739051" cy="425758"/>
            </a:xfrm>
            <a:prstGeom prst="rect">
              <a:avLst/>
            </a:prstGeom>
            <a:solidFill>
              <a:srgbClr val="F5F0F5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9AA68F6-DA1E-17A3-8293-70BC26B020DD}"/>
                </a:ext>
              </a:extLst>
            </p:cNvPr>
            <p:cNvSpPr/>
            <p:nvPr/>
          </p:nvSpPr>
          <p:spPr>
            <a:xfrm>
              <a:off x="5253596" y="2113603"/>
              <a:ext cx="843299" cy="395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 Nova Light" panose="020B0304020202020204" pitchFamily="34" charset="0"/>
                </a:rPr>
                <a:t>CE</a:t>
              </a:r>
            </a:p>
            <a:p>
              <a:pPr algn="ctr"/>
              <a:r>
                <a:rPr lang="en-US" dirty="0">
                  <a:latin typeface="Arial Nova Light" panose="020B0304020202020204" pitchFamily="34" charset="0"/>
                </a:rPr>
                <a:t>model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C38A9B9-31A5-5154-656B-D32A82517F03}"/>
              </a:ext>
            </a:extLst>
          </p:cNvPr>
          <p:cNvGrpSpPr/>
          <p:nvPr/>
        </p:nvGrpSpPr>
        <p:grpSpPr>
          <a:xfrm>
            <a:off x="6076253" y="2856730"/>
            <a:ext cx="864077" cy="237438"/>
            <a:chOff x="5308773" y="3581400"/>
            <a:chExt cx="611967" cy="10798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8D4DC63-1C55-FA5A-4794-69CEAD9A32CB}"/>
                </a:ext>
              </a:extLst>
            </p:cNvPr>
            <p:cNvSpPr/>
            <p:nvPr/>
          </p:nvSpPr>
          <p:spPr>
            <a:xfrm>
              <a:off x="5308773" y="3581400"/>
              <a:ext cx="611967" cy="107989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B334ECD-DC62-BFFC-A17D-41F10AB4B67A}"/>
                </a:ext>
              </a:extLst>
            </p:cNvPr>
            <p:cNvSpPr/>
            <p:nvPr/>
          </p:nvSpPr>
          <p:spPr>
            <a:xfrm>
              <a:off x="5410202" y="3581400"/>
              <a:ext cx="409574" cy="107989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66F7FB4-C613-F210-6EB8-3A753029431C}"/>
                </a:ext>
              </a:extLst>
            </p:cNvPr>
            <p:cNvSpPr/>
            <p:nvPr/>
          </p:nvSpPr>
          <p:spPr>
            <a:xfrm>
              <a:off x="5511631" y="3581400"/>
              <a:ext cx="200988" cy="107989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3498978-A467-27B3-4793-B716240F8697}"/>
                </a:ext>
              </a:extLst>
            </p:cNvPr>
            <p:cNvSpPr/>
            <p:nvPr/>
          </p:nvSpPr>
          <p:spPr>
            <a:xfrm>
              <a:off x="5608796" y="3581400"/>
              <a:ext cx="103823" cy="107989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7810C41E-EC68-EC9F-CA57-C349B6745734}"/>
              </a:ext>
            </a:extLst>
          </p:cNvPr>
          <p:cNvSpPr/>
          <p:nvPr/>
        </p:nvSpPr>
        <p:spPr>
          <a:xfrm>
            <a:off x="4461143" y="1873579"/>
            <a:ext cx="2792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Pre-training stage (offline)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C5DC00B-D528-5153-4778-174BADC533E2}"/>
              </a:ext>
            </a:extLst>
          </p:cNvPr>
          <p:cNvCxnSpPr>
            <a:cxnSpLocks/>
          </p:cNvCxnSpPr>
          <p:nvPr/>
        </p:nvCxnSpPr>
        <p:spPr>
          <a:xfrm>
            <a:off x="4067894" y="2985604"/>
            <a:ext cx="36000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0B2937A1-C6EF-C4C4-CA2C-C8EBD69E6B49}"/>
              </a:ext>
            </a:extLst>
          </p:cNvPr>
          <p:cNvSpPr/>
          <p:nvPr/>
        </p:nvSpPr>
        <p:spPr>
          <a:xfrm>
            <a:off x="8539888" y="2674208"/>
            <a:ext cx="726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Nova Light" panose="020B0304020202020204" pitchFamily="34" charset="0"/>
              </a:rPr>
              <a:t>CE </a:t>
            </a:r>
          </a:p>
          <a:p>
            <a:pPr algn="ctr"/>
            <a:r>
              <a:rPr lang="en-US" dirty="0">
                <a:latin typeface="Arial Nova Light" panose="020B0304020202020204" pitchFamily="34" charset="0"/>
              </a:rPr>
              <a:t>Label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 Nova Light" panose="020B03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9F42E83-5621-9CCD-13FD-A848A8EF8330}"/>
              </a:ext>
            </a:extLst>
          </p:cNvPr>
          <p:cNvSpPr/>
          <p:nvPr/>
        </p:nvSpPr>
        <p:spPr>
          <a:xfrm>
            <a:off x="2796598" y="3706206"/>
            <a:ext cx="1081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 Nova Light" panose="020B0304020202020204" pitchFamily="34" charset="0"/>
              </a:rPr>
              <a:t>Training </a:t>
            </a:r>
          </a:p>
          <a:p>
            <a:pPr algn="ctr"/>
            <a:r>
              <a:rPr lang="en-US" sz="1600" dirty="0">
                <a:latin typeface="Arial Nova Light" panose="020B0304020202020204" pitchFamily="34" charset="0"/>
              </a:rPr>
              <a:t>corpus</a:t>
            </a:r>
            <a:endParaRPr lang="en-US" sz="1600" b="1" dirty="0">
              <a:solidFill>
                <a:srgbClr val="FF0000"/>
              </a:solidFill>
              <a:latin typeface="Arial Nova Light" panose="020B030402020202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6DC65D0-B851-D5B3-D68A-9134BC760B6C}"/>
              </a:ext>
            </a:extLst>
          </p:cNvPr>
          <p:cNvGrpSpPr/>
          <p:nvPr/>
        </p:nvGrpSpPr>
        <p:grpSpPr>
          <a:xfrm>
            <a:off x="2370630" y="2214003"/>
            <a:ext cx="1838074" cy="1684527"/>
            <a:chOff x="2198011" y="2895172"/>
            <a:chExt cx="841897" cy="845466"/>
          </a:xfrm>
        </p:grpSpPr>
        <p:pic>
          <p:nvPicPr>
            <p:cNvPr id="51" name="Picture 4" descr="Datatable Icon - Download Datatable Icon 935839 | Noun Project">
              <a:extLst>
                <a:ext uri="{FF2B5EF4-FFF2-40B4-BE49-F238E27FC236}">
                  <a16:creationId xmlns:a16="http://schemas.microsoft.com/office/drawing/2014/main" id="{CA45C993-569D-6FC3-32A5-B972FE5B98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011" y="3112691"/>
              <a:ext cx="525985" cy="525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 descr="Datatable Icon - Download Datatable Icon 935839 | Noun Project">
              <a:extLst>
                <a:ext uri="{FF2B5EF4-FFF2-40B4-BE49-F238E27FC236}">
                  <a16:creationId xmlns:a16="http://schemas.microsoft.com/office/drawing/2014/main" id="{BAB4E888-194C-0CD4-F4B4-D163D70B0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118" y="2895172"/>
              <a:ext cx="525985" cy="525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Datatable Icon - Download Datatable Icon 935839 | Noun Project">
              <a:extLst>
                <a:ext uri="{FF2B5EF4-FFF2-40B4-BE49-F238E27FC236}">
                  <a16:creationId xmlns:a16="http://schemas.microsoft.com/office/drawing/2014/main" id="{272198D8-C647-8324-7BF9-3197441524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923" y="3214653"/>
              <a:ext cx="525985" cy="525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EE70718-CE3D-04F0-4BC8-EEFC5ECA826F}"/>
              </a:ext>
            </a:extLst>
          </p:cNvPr>
          <p:cNvCxnSpPr>
            <a:cxnSpLocks/>
          </p:cNvCxnSpPr>
          <p:nvPr/>
        </p:nvCxnSpPr>
        <p:spPr>
          <a:xfrm>
            <a:off x="5695584" y="2975449"/>
            <a:ext cx="36000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78A0DBA-54A9-32A5-1408-E9E5B6610965}"/>
              </a:ext>
            </a:extLst>
          </p:cNvPr>
          <p:cNvCxnSpPr>
            <a:cxnSpLocks/>
          </p:cNvCxnSpPr>
          <p:nvPr/>
        </p:nvCxnSpPr>
        <p:spPr>
          <a:xfrm>
            <a:off x="6948605" y="2975449"/>
            <a:ext cx="36000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AAE6123-C96E-F780-2D7E-FEB9895DD724}"/>
              </a:ext>
            </a:extLst>
          </p:cNvPr>
          <p:cNvCxnSpPr>
            <a:cxnSpLocks/>
          </p:cNvCxnSpPr>
          <p:nvPr/>
        </p:nvCxnSpPr>
        <p:spPr>
          <a:xfrm>
            <a:off x="8210991" y="2996155"/>
            <a:ext cx="36000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2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A8A65-52FE-5D1E-09C9-685B6CDA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7C2-FA31-4999-8D62-47FA4DD7D144}" type="slidenum">
              <a:rPr lang="en-HK" smtClean="0"/>
              <a:t>7</a:t>
            </a:fld>
            <a:endParaRPr lang="en-HK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1B71F40C-FA90-FDB3-B2D3-2F42C8289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3600" dirty="0"/>
              <a:t>Pretrained models for structured data?</a:t>
            </a:r>
            <a:endParaRPr lang="en-HK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E1F2B8-4270-33CC-1F7E-78FD8473DB1B}"/>
              </a:ext>
            </a:extLst>
          </p:cNvPr>
          <p:cNvSpPr/>
          <p:nvPr/>
        </p:nvSpPr>
        <p:spPr>
          <a:xfrm>
            <a:off x="2686884" y="3084361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 Nova Light" panose="020B0304020202020204" pitchFamily="34" charset="0"/>
              </a:rPr>
              <a:t>New table w/ </a:t>
            </a:r>
          </a:p>
          <a:p>
            <a:pPr algn="ctr"/>
            <a:r>
              <a:rPr lang="en-US" sz="1400">
                <a:latin typeface="Arial Nova Light" panose="020B0304020202020204" pitchFamily="34" charset="0"/>
              </a:rPr>
              <a:t>arbitrary schema</a:t>
            </a:r>
            <a:endParaRPr lang="en-US" sz="1400" b="1">
              <a:solidFill>
                <a:srgbClr val="FF0000"/>
              </a:solidFill>
              <a:latin typeface="Arial Nova Light" panose="020B0304020202020204" pitchFamily="34" charset="0"/>
            </a:endParaRPr>
          </a:p>
        </p:txBody>
      </p:sp>
      <p:pic>
        <p:nvPicPr>
          <p:cNvPr id="41" name="Picture 40" descr="Datatable Icon - Download Datatable Icon 935839 | Noun Project">
            <a:extLst>
              <a:ext uri="{FF2B5EF4-FFF2-40B4-BE49-F238E27FC236}">
                <a16:creationId xmlns:a16="http://schemas.microsoft.com/office/drawing/2014/main" id="{A4B2684C-F850-2E3D-3F9B-8E916541A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992" y="2321154"/>
            <a:ext cx="899280" cy="89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0EFF9D4F-137C-D5F7-DEDA-6B89614A9DF2}"/>
              </a:ext>
            </a:extLst>
          </p:cNvPr>
          <p:cNvSpPr txBox="1">
            <a:spLocks/>
          </p:cNvSpPr>
          <p:nvPr/>
        </p:nvSpPr>
        <p:spPr>
          <a:xfrm>
            <a:off x="838200" y="3980702"/>
            <a:ext cx="10515600" cy="2858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Use the models off-the-shelf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0070C0"/>
                </a:solidFill>
                <a:latin typeface="Amasis MT Pro Light" panose="020B0604020202020204" pitchFamily="18" charset="0"/>
              </a:rPr>
              <a:t>No per dataset/workload training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0070C0"/>
                </a:solidFill>
                <a:latin typeface="Amasis MT Pro Light" panose="020B0604020202020204" pitchFamily="18" charset="0"/>
              </a:rPr>
              <a:t>Small building latency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HK" dirty="0">
              <a:solidFill>
                <a:srgbClr val="00206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6003AB5-4383-9360-BAEB-AF3D99E61A23}"/>
              </a:ext>
            </a:extLst>
          </p:cNvPr>
          <p:cNvGrpSpPr/>
          <p:nvPr/>
        </p:nvGrpSpPr>
        <p:grpSpPr>
          <a:xfrm>
            <a:off x="4429766" y="2470151"/>
            <a:ext cx="1445819" cy="1240120"/>
            <a:chOff x="4095896" y="2097349"/>
            <a:chExt cx="935693" cy="54489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7ACB4B8-187E-FC8F-B8A3-0A64D72B601F}"/>
                </a:ext>
              </a:extLst>
            </p:cNvPr>
            <p:cNvSpPr/>
            <p:nvPr/>
          </p:nvSpPr>
          <p:spPr>
            <a:xfrm>
              <a:off x="4167559" y="2106238"/>
              <a:ext cx="740664" cy="4389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rial Nova Light" panose="020B03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C879477-95DE-3C5D-C338-55AF2C650809}"/>
                </a:ext>
              </a:extLst>
            </p:cNvPr>
            <p:cNvSpPr/>
            <p:nvPr/>
          </p:nvSpPr>
          <p:spPr>
            <a:xfrm>
              <a:off x="4095896" y="2097349"/>
              <a:ext cx="935693" cy="5448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Arial Nova Light" panose="020B0304020202020204" pitchFamily="34" charset="0"/>
                </a:rPr>
                <a:t>Table </a:t>
              </a:r>
            </a:p>
            <a:p>
              <a:pPr algn="ctr"/>
              <a:r>
                <a:rPr lang="en-US" sz="2000" dirty="0">
                  <a:latin typeface="Arial Nova Light" panose="020B0304020202020204" pitchFamily="34" charset="0"/>
                </a:rPr>
                <a:t>encoding </a:t>
              </a:r>
            </a:p>
            <a:p>
              <a:pPr algn="ctr"/>
              <a:r>
                <a:rPr lang="en-US" sz="2000" dirty="0">
                  <a:latin typeface="Arial Nova Light" panose="020B0304020202020204" pitchFamily="34" charset="0"/>
                </a:rPr>
                <a:t>model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717EB91-88A7-0721-E2A4-92D3B05C84D0}"/>
              </a:ext>
            </a:extLst>
          </p:cNvPr>
          <p:cNvGrpSpPr/>
          <p:nvPr/>
        </p:nvGrpSpPr>
        <p:grpSpPr>
          <a:xfrm>
            <a:off x="6076253" y="2856730"/>
            <a:ext cx="864077" cy="237438"/>
            <a:chOff x="5308773" y="3581400"/>
            <a:chExt cx="611967" cy="10798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2865E1D-A112-5A8A-CBAC-64AA5C51947B}"/>
                </a:ext>
              </a:extLst>
            </p:cNvPr>
            <p:cNvSpPr/>
            <p:nvPr/>
          </p:nvSpPr>
          <p:spPr>
            <a:xfrm>
              <a:off x="5308773" y="3581400"/>
              <a:ext cx="611967" cy="107989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B9B4488-A535-70F0-62FD-5C725A767959}"/>
                </a:ext>
              </a:extLst>
            </p:cNvPr>
            <p:cNvSpPr/>
            <p:nvPr/>
          </p:nvSpPr>
          <p:spPr>
            <a:xfrm>
              <a:off x="5410202" y="3581400"/>
              <a:ext cx="409574" cy="107989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F180E08-5A9B-935A-5450-E40F8684EACD}"/>
                </a:ext>
              </a:extLst>
            </p:cNvPr>
            <p:cNvSpPr/>
            <p:nvPr/>
          </p:nvSpPr>
          <p:spPr>
            <a:xfrm>
              <a:off x="5511631" y="3581400"/>
              <a:ext cx="200988" cy="107989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6447A2E-E7D5-5C63-99A0-1D8109158054}"/>
                </a:ext>
              </a:extLst>
            </p:cNvPr>
            <p:cNvSpPr/>
            <p:nvPr/>
          </p:nvSpPr>
          <p:spPr>
            <a:xfrm>
              <a:off x="5608796" y="3581400"/>
              <a:ext cx="103823" cy="107989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086EAFC-8C82-B1A4-04B9-FBC70AF8EECE}"/>
              </a:ext>
            </a:extLst>
          </p:cNvPr>
          <p:cNvCxnSpPr>
            <a:cxnSpLocks/>
          </p:cNvCxnSpPr>
          <p:nvPr/>
        </p:nvCxnSpPr>
        <p:spPr>
          <a:xfrm>
            <a:off x="4067894" y="2985604"/>
            <a:ext cx="36000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98C3734-117B-8FAF-E2E3-9253BD285452}"/>
              </a:ext>
            </a:extLst>
          </p:cNvPr>
          <p:cNvCxnSpPr>
            <a:cxnSpLocks/>
          </p:cNvCxnSpPr>
          <p:nvPr/>
        </p:nvCxnSpPr>
        <p:spPr>
          <a:xfrm>
            <a:off x="5695584" y="2975449"/>
            <a:ext cx="36000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41E1AB54-E771-30B7-78AB-25A30F457CEC}"/>
              </a:ext>
            </a:extLst>
          </p:cNvPr>
          <p:cNvSpPr/>
          <p:nvPr/>
        </p:nvSpPr>
        <p:spPr>
          <a:xfrm>
            <a:off x="4343819" y="1843093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Building stage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18E0150-19DA-2404-AB63-817DCF22290D}"/>
              </a:ext>
            </a:extLst>
          </p:cNvPr>
          <p:cNvGrpSpPr/>
          <p:nvPr/>
        </p:nvGrpSpPr>
        <p:grpSpPr>
          <a:xfrm>
            <a:off x="7253974" y="2645204"/>
            <a:ext cx="1120052" cy="775313"/>
            <a:chOff x="5253596" y="2112818"/>
            <a:chExt cx="843299" cy="474131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3A1B27F-8B6C-6CFF-D7F3-0D948C5FD6A4}"/>
                </a:ext>
              </a:extLst>
            </p:cNvPr>
            <p:cNvSpPr/>
            <p:nvPr/>
          </p:nvSpPr>
          <p:spPr>
            <a:xfrm>
              <a:off x="5302289" y="2112818"/>
              <a:ext cx="739051" cy="425758"/>
            </a:xfrm>
            <a:prstGeom prst="rect">
              <a:avLst/>
            </a:prstGeom>
            <a:solidFill>
              <a:srgbClr val="F5F0F5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8D13C26-9049-3FF3-5A69-20CD148011DF}"/>
                </a:ext>
              </a:extLst>
            </p:cNvPr>
            <p:cNvSpPr/>
            <p:nvPr/>
          </p:nvSpPr>
          <p:spPr>
            <a:xfrm>
              <a:off x="5253596" y="2113603"/>
              <a:ext cx="843299" cy="473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 Nova Light" panose="020B0304020202020204" pitchFamily="34" charset="0"/>
                </a:rPr>
                <a:t>CE</a:t>
              </a:r>
            </a:p>
            <a:p>
              <a:pPr algn="ctr"/>
              <a:r>
                <a:rPr lang="en-US" dirty="0">
                  <a:latin typeface="Arial Nova Light" panose="020B0304020202020204" pitchFamily="34" charset="0"/>
                </a:rPr>
                <a:t>model</a:t>
              </a: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EB2327C9-75F5-2725-323D-FA17CAA32D51}"/>
              </a:ext>
            </a:extLst>
          </p:cNvPr>
          <p:cNvSpPr/>
          <p:nvPr/>
        </p:nvSpPr>
        <p:spPr>
          <a:xfrm>
            <a:off x="6987589" y="2325426"/>
            <a:ext cx="1643707" cy="146871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FB0A76-76EB-0C91-9040-AF3AACFEB06E}"/>
              </a:ext>
            </a:extLst>
          </p:cNvPr>
          <p:cNvSpPr/>
          <p:nvPr/>
        </p:nvSpPr>
        <p:spPr>
          <a:xfrm>
            <a:off x="5923097" y="3090270"/>
            <a:ext cx="1181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HK" sz="1600" dirty="0">
                <a:latin typeface="Arial Nova Light" panose="020B0304020202020204" pitchFamily="34" charset="0"/>
              </a:rPr>
              <a:t>Embedding</a:t>
            </a:r>
          </a:p>
          <a:p>
            <a:pPr algn="ctr"/>
            <a:r>
              <a:rPr lang="en-HK" sz="1600" dirty="0">
                <a:latin typeface="Arial Nova Light" panose="020B0304020202020204" pitchFamily="34" charset="0"/>
              </a:rPr>
              <a:t>(summary)</a:t>
            </a:r>
            <a:endParaRPr lang="en-HK" sz="1400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1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58" grpId="0"/>
      <p:bldP spid="62" grpId="0" animBg="1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C9F074-964C-B144-1F84-AFB221FF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3600" dirty="0"/>
              <a:t>Pretrained models for structured data?</a:t>
            </a:r>
            <a:endParaRPr lang="en-HK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737F28-44B1-EC8D-1583-A7D5C575A579}"/>
              </a:ext>
            </a:extLst>
          </p:cNvPr>
          <p:cNvSpPr/>
          <p:nvPr/>
        </p:nvSpPr>
        <p:spPr>
          <a:xfrm>
            <a:off x="2686884" y="3084361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 Nova Light" panose="020B0304020202020204" pitchFamily="34" charset="0"/>
              </a:rPr>
              <a:t>New table w/ </a:t>
            </a:r>
          </a:p>
          <a:p>
            <a:pPr algn="ctr"/>
            <a:r>
              <a:rPr lang="en-US" sz="1400">
                <a:latin typeface="Arial Nova Light" panose="020B0304020202020204" pitchFamily="34" charset="0"/>
              </a:rPr>
              <a:t>arbitrary schema</a:t>
            </a:r>
            <a:endParaRPr lang="en-US" sz="1400" b="1">
              <a:solidFill>
                <a:srgbClr val="FF0000"/>
              </a:solidFill>
              <a:latin typeface="Arial Nova Light" panose="020B0304020202020204" pitchFamily="34" charset="0"/>
            </a:endParaRPr>
          </a:p>
        </p:txBody>
      </p:sp>
      <p:pic>
        <p:nvPicPr>
          <p:cNvPr id="24" name="Picture 23" descr="Datatable Icon - Download Datatable Icon 935839 | Noun Project">
            <a:extLst>
              <a:ext uri="{FF2B5EF4-FFF2-40B4-BE49-F238E27FC236}">
                <a16:creationId xmlns:a16="http://schemas.microsoft.com/office/drawing/2014/main" id="{69DA7844-360C-4182-ED75-261E03E8B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992" y="2321154"/>
            <a:ext cx="899280" cy="89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991B20A-4A8A-51DC-EAF7-36B4241BBB2B}"/>
              </a:ext>
            </a:extLst>
          </p:cNvPr>
          <p:cNvGrpSpPr/>
          <p:nvPr/>
        </p:nvGrpSpPr>
        <p:grpSpPr>
          <a:xfrm>
            <a:off x="4429767" y="2470150"/>
            <a:ext cx="1445819" cy="1240118"/>
            <a:chOff x="4095896" y="2097348"/>
            <a:chExt cx="935693" cy="54489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F0968BA-69A3-C3BF-8D89-017077C3A04C}"/>
                </a:ext>
              </a:extLst>
            </p:cNvPr>
            <p:cNvSpPr/>
            <p:nvPr/>
          </p:nvSpPr>
          <p:spPr>
            <a:xfrm>
              <a:off x="4167559" y="2106238"/>
              <a:ext cx="740664" cy="4389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rial Nova Light" panose="020B03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66319FE-7532-FD5E-92E5-699862926680}"/>
                </a:ext>
              </a:extLst>
            </p:cNvPr>
            <p:cNvSpPr/>
            <p:nvPr/>
          </p:nvSpPr>
          <p:spPr>
            <a:xfrm>
              <a:off x="4095896" y="2097348"/>
              <a:ext cx="935693" cy="5448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Arial Nova Light" panose="020B0304020202020204" pitchFamily="34" charset="0"/>
                </a:rPr>
                <a:t>Table </a:t>
              </a:r>
            </a:p>
            <a:p>
              <a:pPr algn="ctr"/>
              <a:r>
                <a:rPr lang="en-US" sz="2000" dirty="0">
                  <a:latin typeface="Arial Nova Light" panose="020B0304020202020204" pitchFamily="34" charset="0"/>
                </a:rPr>
                <a:t>encoding </a:t>
              </a:r>
            </a:p>
            <a:p>
              <a:pPr algn="ctr"/>
              <a:r>
                <a:rPr lang="en-US" sz="2000" dirty="0">
                  <a:latin typeface="Arial Nova Light" panose="020B0304020202020204" pitchFamily="34" charset="0"/>
                </a:rPr>
                <a:t>model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0A27007-A5A4-0FF7-FDB9-BCC1326FDBF2}"/>
              </a:ext>
            </a:extLst>
          </p:cNvPr>
          <p:cNvGrpSpPr/>
          <p:nvPr/>
        </p:nvGrpSpPr>
        <p:grpSpPr>
          <a:xfrm>
            <a:off x="7253974" y="2645204"/>
            <a:ext cx="1120052" cy="775313"/>
            <a:chOff x="5253596" y="2112818"/>
            <a:chExt cx="843299" cy="47413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29F0FB-3945-5FE3-CFB2-E6FA12AAF170}"/>
                </a:ext>
              </a:extLst>
            </p:cNvPr>
            <p:cNvSpPr/>
            <p:nvPr/>
          </p:nvSpPr>
          <p:spPr>
            <a:xfrm>
              <a:off x="5302289" y="2112818"/>
              <a:ext cx="739051" cy="425758"/>
            </a:xfrm>
            <a:prstGeom prst="rect">
              <a:avLst/>
            </a:prstGeom>
            <a:solidFill>
              <a:srgbClr val="F5F0F5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94C0CBF-F55A-7593-1022-D0FBA1D1CB57}"/>
                </a:ext>
              </a:extLst>
            </p:cNvPr>
            <p:cNvSpPr/>
            <p:nvPr/>
          </p:nvSpPr>
          <p:spPr>
            <a:xfrm>
              <a:off x="5253596" y="2113603"/>
              <a:ext cx="843299" cy="473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 Nova Light" panose="020B0304020202020204" pitchFamily="34" charset="0"/>
                </a:rPr>
                <a:t>CE</a:t>
              </a:r>
            </a:p>
            <a:p>
              <a:pPr algn="ctr"/>
              <a:r>
                <a:rPr lang="en-US" dirty="0">
                  <a:latin typeface="Arial Nova Light" panose="020B0304020202020204" pitchFamily="34" charset="0"/>
                </a:rPr>
                <a:t>model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02E4E98-AC11-3FC9-5744-67C275C768F5}"/>
              </a:ext>
            </a:extLst>
          </p:cNvPr>
          <p:cNvGrpSpPr/>
          <p:nvPr/>
        </p:nvGrpSpPr>
        <p:grpSpPr>
          <a:xfrm>
            <a:off x="6076253" y="2856730"/>
            <a:ext cx="864077" cy="237438"/>
            <a:chOff x="5308773" y="3581400"/>
            <a:chExt cx="611967" cy="1079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501181B-7D07-555F-28D7-BB39B65BDA74}"/>
                </a:ext>
              </a:extLst>
            </p:cNvPr>
            <p:cNvSpPr/>
            <p:nvPr/>
          </p:nvSpPr>
          <p:spPr>
            <a:xfrm>
              <a:off x="5308773" y="3581400"/>
              <a:ext cx="611967" cy="107989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E3CF06A-2FBF-8112-6B52-D488D3021BE7}"/>
                </a:ext>
              </a:extLst>
            </p:cNvPr>
            <p:cNvSpPr/>
            <p:nvPr/>
          </p:nvSpPr>
          <p:spPr>
            <a:xfrm>
              <a:off x="5410202" y="3581400"/>
              <a:ext cx="409574" cy="107989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983CCA5-55AE-34B8-A7C3-1967BD49D9AD}"/>
                </a:ext>
              </a:extLst>
            </p:cNvPr>
            <p:cNvSpPr/>
            <p:nvPr/>
          </p:nvSpPr>
          <p:spPr>
            <a:xfrm>
              <a:off x="5511631" y="3581400"/>
              <a:ext cx="200988" cy="107989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DBB03A8-9E1C-3B35-BD0C-5F33EE5A5BA6}"/>
                </a:ext>
              </a:extLst>
            </p:cNvPr>
            <p:cNvSpPr/>
            <p:nvPr/>
          </p:nvSpPr>
          <p:spPr>
            <a:xfrm>
              <a:off x="5608796" y="3581400"/>
              <a:ext cx="103823" cy="107989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ova Light" panose="020B0304020202020204" pitchFamily="34" charset="0"/>
              </a:endParaRP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DB75D1A-13DF-A266-578F-5CB6C876FE2F}"/>
              </a:ext>
            </a:extLst>
          </p:cNvPr>
          <p:cNvCxnSpPr>
            <a:cxnSpLocks/>
          </p:cNvCxnSpPr>
          <p:nvPr/>
        </p:nvCxnSpPr>
        <p:spPr>
          <a:xfrm>
            <a:off x="4067894" y="2985604"/>
            <a:ext cx="36000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0703598-F25D-D1AE-97DF-AB5542394E94}"/>
              </a:ext>
            </a:extLst>
          </p:cNvPr>
          <p:cNvSpPr/>
          <p:nvPr/>
        </p:nvSpPr>
        <p:spPr>
          <a:xfrm>
            <a:off x="8602845" y="2819986"/>
            <a:ext cx="1225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Nova Light" panose="020B0304020202020204" pitchFamily="34" charset="0"/>
              </a:rPr>
              <a:t>Prediction </a:t>
            </a: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  <a:latin typeface="Arial Nova Light" panose="020B030402020202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5E369DA-516F-C82E-3780-8325855920D4}"/>
              </a:ext>
            </a:extLst>
          </p:cNvPr>
          <p:cNvCxnSpPr>
            <a:cxnSpLocks/>
          </p:cNvCxnSpPr>
          <p:nvPr/>
        </p:nvCxnSpPr>
        <p:spPr>
          <a:xfrm>
            <a:off x="5695584" y="2975449"/>
            <a:ext cx="36000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9528632-445A-2484-ECDB-59A5096DE91B}"/>
              </a:ext>
            </a:extLst>
          </p:cNvPr>
          <p:cNvCxnSpPr>
            <a:cxnSpLocks/>
          </p:cNvCxnSpPr>
          <p:nvPr/>
        </p:nvCxnSpPr>
        <p:spPr>
          <a:xfrm>
            <a:off x="6948605" y="2975449"/>
            <a:ext cx="36000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1F756E-F2D0-8D19-4002-0A4C7C4475DF}"/>
              </a:ext>
            </a:extLst>
          </p:cNvPr>
          <p:cNvCxnSpPr>
            <a:cxnSpLocks/>
          </p:cNvCxnSpPr>
          <p:nvPr/>
        </p:nvCxnSpPr>
        <p:spPr>
          <a:xfrm>
            <a:off x="8210991" y="2996155"/>
            <a:ext cx="36000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DC820392-D87B-AF83-FD6D-0C43757CA480}"/>
              </a:ext>
            </a:extLst>
          </p:cNvPr>
          <p:cNvSpPr/>
          <p:nvPr/>
        </p:nvSpPr>
        <p:spPr>
          <a:xfrm>
            <a:off x="2527300" y="2241550"/>
            <a:ext cx="3548953" cy="146871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B614C27-C4DA-4E9A-672D-700FD968B552}"/>
              </a:ext>
            </a:extLst>
          </p:cNvPr>
          <p:cNvSpPr/>
          <p:nvPr/>
        </p:nvSpPr>
        <p:spPr>
          <a:xfrm>
            <a:off x="5923097" y="3090270"/>
            <a:ext cx="1181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HK" sz="1600" dirty="0">
                <a:latin typeface="Arial Nova Light" panose="020B0304020202020204" pitchFamily="34" charset="0"/>
              </a:rPr>
              <a:t>Embedding</a:t>
            </a:r>
          </a:p>
          <a:p>
            <a:pPr algn="ctr"/>
            <a:r>
              <a:rPr lang="en-HK" sz="1600" dirty="0">
                <a:latin typeface="Arial Nova Light" panose="020B0304020202020204" pitchFamily="34" charset="0"/>
              </a:rPr>
              <a:t>(summary)</a:t>
            </a:r>
            <a:endParaRPr lang="en-HK" sz="1400" dirty="0">
              <a:latin typeface="Arial Nova Light" panose="020B0304020202020204" pitchFamily="34" charset="0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D0453FC7-89B8-9110-CE95-7D533EB6B478}"/>
              </a:ext>
            </a:extLst>
          </p:cNvPr>
          <p:cNvSpPr txBox="1">
            <a:spLocks/>
          </p:cNvSpPr>
          <p:nvPr/>
        </p:nvSpPr>
        <p:spPr>
          <a:xfrm>
            <a:off x="838200" y="3980702"/>
            <a:ext cx="10515600" cy="2858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Use the models off-the-shelf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0070C0"/>
                </a:solidFill>
                <a:latin typeface="Amasis MT Pro Light" panose="020B0604020202020204" pitchFamily="18" charset="0"/>
              </a:rPr>
              <a:t>No per dataset/workload training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0070C0"/>
                </a:solidFill>
                <a:latin typeface="Amasis MT Pro Light" panose="020B0604020202020204" pitchFamily="18" charset="0"/>
              </a:rPr>
              <a:t>Small building and</a:t>
            </a:r>
          </a:p>
          <a:p>
            <a:r>
              <a:rPr lang="en-US" sz="2000" dirty="0"/>
              <a:t>Analogy: learning to “sketch” from data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Related work: sketches, multi-dim histograms</a:t>
            </a:r>
            <a:endParaRPr lang="en-US" sz="2000" dirty="0"/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More compact summaries &amp; broader output functions</a:t>
            </a:r>
          </a:p>
          <a:p>
            <a:pPr lvl="1"/>
            <a:endParaRPr lang="en-HK" dirty="0">
              <a:solidFill>
                <a:srgbClr val="00206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128D3A3-7978-E461-DA0E-83E0514DF814}"/>
              </a:ext>
            </a:extLst>
          </p:cNvPr>
          <p:cNvSpPr/>
          <p:nvPr/>
        </p:nvSpPr>
        <p:spPr>
          <a:xfrm>
            <a:off x="6115749" y="1903673"/>
            <a:ext cx="2209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Querying stage (CE)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C8DE1EE-A78A-F7B1-4156-A4B03E465EF5}"/>
              </a:ext>
            </a:extLst>
          </p:cNvPr>
          <p:cNvSpPr txBox="1"/>
          <p:nvPr/>
        </p:nvSpPr>
        <p:spPr>
          <a:xfrm>
            <a:off x="3024716" y="4707512"/>
            <a:ext cx="4616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070C0"/>
                </a:solidFill>
                <a:latin typeface="Amasis MT Pro Light" panose="020B0604020202020204" pitchFamily="18" charset="0"/>
              </a:rPr>
              <a:t>query </a:t>
            </a:r>
            <a:r>
              <a:rPr lang="en-US" dirty="0">
                <a:solidFill>
                  <a:srgbClr val="0070C0"/>
                </a:solidFill>
                <a:latin typeface="Amasis MT Pro Light" panose="020B0604020202020204" pitchFamily="18" charset="0"/>
              </a:rPr>
              <a:t>latency</a:t>
            </a:r>
            <a:r>
              <a:rPr lang="en-US" sz="1800" dirty="0">
                <a:solidFill>
                  <a:srgbClr val="0070C0"/>
                </a:solidFill>
                <a:latin typeface="Amasis MT Pro Light" panose="020B0604020202020204" pitchFamily="18" charset="0"/>
              </a:rPr>
              <a:t> @ high accuracy 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7C85C9-E334-A08B-1083-A4B90F5F5FBE}"/>
              </a:ext>
            </a:extLst>
          </p:cNvPr>
          <p:cNvSpPr/>
          <p:nvPr/>
        </p:nvSpPr>
        <p:spPr>
          <a:xfrm>
            <a:off x="7185477" y="2468578"/>
            <a:ext cx="1188549" cy="102071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763D83-72E1-5BE8-DFF5-53E4047A4963}"/>
              </a:ext>
            </a:extLst>
          </p:cNvPr>
          <p:cNvSpPr txBox="1"/>
          <p:nvPr/>
        </p:nvSpPr>
        <p:spPr>
          <a:xfrm>
            <a:off x="7235263" y="3552488"/>
            <a:ext cx="11359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1600" dirty="0">
                <a:latin typeface="Arial Nova Light" panose="020B0304020202020204" pitchFamily="34" charset="0"/>
              </a:rPr>
              <a:t>Query </a:t>
            </a:r>
          </a:p>
          <a:p>
            <a:pPr algn="ctr"/>
            <a:r>
              <a:rPr lang="en-HK" sz="1600" dirty="0">
                <a:latin typeface="Arial Nova Light" panose="020B0304020202020204" pitchFamily="34" charset="0"/>
              </a:rPr>
              <a:t>predicate</a:t>
            </a:r>
            <a:endParaRPr lang="en-HK" sz="1600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DFC1B62-15EF-06A3-CBBF-D22F680B4C46}"/>
              </a:ext>
            </a:extLst>
          </p:cNvPr>
          <p:cNvCxnSpPr>
            <a:cxnSpLocks/>
            <a:stCxn id="51" idx="0"/>
          </p:cNvCxnSpPr>
          <p:nvPr/>
        </p:nvCxnSpPr>
        <p:spPr>
          <a:xfrm flipV="1">
            <a:off x="7803216" y="3341416"/>
            <a:ext cx="0" cy="211072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lide Number Placeholder 2">
            <a:extLst>
              <a:ext uri="{FF2B5EF4-FFF2-40B4-BE49-F238E27FC236}">
                <a16:creationId xmlns:a16="http://schemas.microsoft.com/office/drawing/2014/main" id="{42A6F280-BF92-B283-1843-9684EA5EA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6AF7C2-FA31-4999-8D62-47FA4DD7D144}" type="slidenum">
              <a:rPr lang="en-HK" smtClean="0"/>
              <a:t>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3523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9" grpId="0" animBg="1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D4BE0-DC28-4325-91E4-A97486A3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in encoding structured data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71DE15-F73D-40F9-B7DF-6AF5793ABF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HK" sz="2400" dirty="0"/>
                  <a:t>To encode structured data w/ arbitrary schema</a:t>
                </a:r>
              </a:p>
              <a:p>
                <a:pPr lvl="1"/>
                <a:r>
                  <a:rPr lang="en-HK" sz="2000" dirty="0"/>
                  <a:t>ML models take fixed-sized inputs.</a:t>
                </a:r>
              </a:p>
              <a:p>
                <a:pPr lvl="1"/>
                <a:endParaRPr lang="en-HK" sz="2000" dirty="0"/>
              </a:p>
              <a:p>
                <a:pPr lvl="1"/>
                <a:endParaRPr lang="en-HK" sz="2000" dirty="0"/>
              </a:p>
              <a:p>
                <a:pPr lvl="1"/>
                <a:endParaRPr lang="en-HK" sz="2000" dirty="0"/>
              </a:p>
              <a:p>
                <a:pPr lvl="1"/>
                <a:endParaRPr lang="en-HK" sz="2000" dirty="0"/>
              </a:p>
              <a:p>
                <a:pPr lvl="1"/>
                <a:endParaRPr lang="en-HK" sz="2000" dirty="0"/>
              </a:p>
              <a:p>
                <a:pPr lvl="1"/>
                <a:endParaRPr lang="en-HK" sz="2000" dirty="0"/>
              </a:p>
              <a:p>
                <a:pPr lvl="1"/>
                <a:endParaRPr lang="en-HK" sz="2000" dirty="0"/>
              </a:p>
              <a:p>
                <a:pPr lvl="1"/>
                <a:endParaRPr lang="en-HK" sz="2000" dirty="0"/>
              </a:p>
              <a:p>
                <a:pPr lvl="1"/>
                <a:r>
                  <a:rPr lang="en-HK" sz="2000" dirty="0"/>
                  <a:t>One-hot encoding cannot work for arbitrary schema</a:t>
                </a:r>
              </a:p>
              <a:p>
                <a:pPr lvl="1"/>
                <a:r>
                  <a:rPr lang="en-HK" sz="2000" dirty="0"/>
                  <a:t>Infinite schemas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HK" sz="2000" dirty="0"/>
                  <a:t> a model for each / all schemas is both impossible.</a:t>
                </a:r>
              </a:p>
              <a:p>
                <a:pPr lvl="1"/>
                <a:endParaRPr lang="en-HK" sz="2000" dirty="0"/>
              </a:p>
              <a:p>
                <a:endParaRPr lang="en-HK" sz="2400" dirty="0"/>
              </a:p>
              <a:p>
                <a:pPr marL="0" indent="0">
                  <a:buNone/>
                </a:pPr>
                <a:endParaRPr lang="en-HK" sz="2400" dirty="0"/>
              </a:p>
              <a:p>
                <a:endParaRPr lang="en-HK" sz="2400" dirty="0"/>
              </a:p>
              <a:p>
                <a:pPr marL="0" indent="0">
                  <a:buNone/>
                </a:pPr>
                <a:endParaRPr lang="en-HK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71DE15-F73D-40F9-B7DF-6AF5793ABF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3"/>
                <a:stretch>
                  <a:fillRect l="-812" t="-1828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3B60D10-7780-4E2B-A9A6-475DD3C599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744080"/>
              </p:ext>
            </p:extLst>
          </p:nvPr>
        </p:nvGraphicFramePr>
        <p:xfrm>
          <a:off x="1144588" y="2787507"/>
          <a:ext cx="10077449" cy="22250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566691">
                  <a:extLst>
                    <a:ext uri="{9D8B030D-6E8A-4147-A177-3AD203B41FA5}">
                      <a16:colId xmlns:a16="http://schemas.microsoft.com/office/drawing/2014/main" val="1708608008"/>
                    </a:ext>
                  </a:extLst>
                </a:gridCol>
                <a:gridCol w="2414759">
                  <a:extLst>
                    <a:ext uri="{9D8B030D-6E8A-4147-A177-3AD203B41FA5}">
                      <a16:colId xmlns:a16="http://schemas.microsoft.com/office/drawing/2014/main" val="1732530871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3343190794"/>
                    </a:ext>
                  </a:extLst>
                </a:gridCol>
                <a:gridCol w="3295649">
                  <a:extLst>
                    <a:ext uri="{9D8B030D-6E8A-4147-A177-3AD203B41FA5}">
                      <a16:colId xmlns:a16="http://schemas.microsoft.com/office/drawing/2014/main" val="1305184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Images</a:t>
                      </a:r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Text</a:t>
                      </a:r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2060"/>
                          </a:solidFill>
                        </a:rPr>
                        <a:t>Structured datasets</a:t>
                      </a:r>
                      <a:endParaRPr lang="en-HK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46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Raw input size</a:t>
                      </a:r>
                      <a:endParaRPr lang="en-HK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 x H pixels</a:t>
                      </a:r>
                      <a:endParaRPr lang="en-H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 words</a:t>
                      </a:r>
                      <a:endParaRPr lang="en-HK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arbitrary </a:t>
                      </a:r>
                      <a:r>
                        <a:rPr lang="en-HK" sz="1600">
                          <a:solidFill>
                            <a:srgbClr val="002060"/>
                          </a:solidFill>
                        </a:rPr>
                        <a:t>#rows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098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Raw input type</a:t>
                      </a:r>
                      <a:endParaRPr lang="en-HK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Pixels</a:t>
                      </a:r>
                      <a:endParaRPr lang="en-H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Tokenized words</a:t>
                      </a:r>
                      <a:endParaRPr lang="en-H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1600">
                          <a:solidFill>
                            <a:srgbClr val="002060"/>
                          </a:solidFill>
                        </a:rPr>
                        <a:t>Arbitrary #cols, data type, #dv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5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Order invariance</a:t>
                      </a:r>
                      <a:endParaRPr lang="en-H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Sensitive to pixel position</a:t>
                      </a:r>
                      <a:endParaRPr lang="en-H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Sensitive to word position</a:t>
                      </a:r>
                      <a:endParaRPr lang="en-H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Invariant of row &amp; col order</a:t>
                      </a:r>
                      <a:endParaRPr lang="en-HK" sz="16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63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Updatability</a:t>
                      </a:r>
                      <a:endParaRPr lang="en-H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  <a:endParaRPr lang="en-H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X</a:t>
                      </a:r>
                      <a:endParaRPr lang="en-H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1600" dirty="0">
                          <a:solidFill>
                            <a:srgbClr val="002060"/>
                          </a:solidFill>
                        </a:rPr>
                        <a:t>Often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718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K" sz="1600" dirty="0"/>
                        <a:t>Mergeability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1600" dirty="0">
                          <a:solidFill>
                            <a:srgbClr val="002060"/>
                          </a:solidFill>
                        </a:rPr>
                        <a:t>Often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17686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1FDFC-7541-AFF0-01CE-FEFA0C9E6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F7C2-FA31-4999-8D62-47FA4DD7D144}" type="slidenum">
              <a:rPr lang="en-HK" smtClean="0"/>
              <a:t>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62244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ece8c4-a0fb-48a8-a0a7-ede522f1e78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27196B79A45B4BACD236BE1B4DBFED" ma:contentTypeVersion="14" ma:contentTypeDescription="Create a new document." ma:contentTypeScope="" ma:versionID="87e62aafb5c78e5a289aaf50aa2607b4">
  <xsd:schema xmlns:xsd="http://www.w3.org/2001/XMLSchema" xmlns:xs="http://www.w3.org/2001/XMLSchema" xmlns:p="http://schemas.microsoft.com/office/2006/metadata/properties" xmlns:ns3="5fdada05-39a8-4c0d-96a4-d052e61673d9" xmlns:ns4="fbece8c4-a0fb-48a8-a0a7-ede522f1e78f" targetNamespace="http://schemas.microsoft.com/office/2006/metadata/properties" ma:root="true" ma:fieldsID="25bd9cb78a2986b6ae4ad8042632fcc0" ns3:_="" ns4:_="">
    <xsd:import namespace="5fdada05-39a8-4c0d-96a4-d052e61673d9"/>
    <xsd:import namespace="fbece8c4-a0fb-48a8-a0a7-ede522f1e78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ada05-39a8-4c0d-96a4-d052e61673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ce8c4-a0fb-48a8-a0a7-ede522f1e7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6A783D-AF56-4A07-B216-B11660BA9188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www.w3.org/XML/1998/namespace"/>
    <ds:schemaRef ds:uri="5fdada05-39a8-4c0d-96a4-d052e61673d9"/>
    <ds:schemaRef ds:uri="fbece8c4-a0fb-48a8-a0a7-ede522f1e78f"/>
    <ds:schemaRef ds:uri="http://purl.org/dc/elements/1.1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E988152-3F4E-44D4-9E7A-A74D1F3AE3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dada05-39a8-4c0d-96a4-d052e61673d9"/>
    <ds:schemaRef ds:uri="fbece8c4-a0fb-48a8-a0a7-ede522f1e7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73C927-1511-4502-99AF-617A9FAADD5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6639</TotalTime>
  <Words>1593</Words>
  <Application>Microsoft Office PowerPoint</Application>
  <PresentationFormat>Widescreen</PresentationFormat>
  <Paragraphs>462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Amasis MT Pro Light</vt:lpstr>
      <vt:lpstr>Arial</vt:lpstr>
      <vt:lpstr>Arial Nova</vt:lpstr>
      <vt:lpstr>Arial Nova Light</vt:lpstr>
      <vt:lpstr>Calibri</vt:lpstr>
      <vt:lpstr>Calibri Light</vt:lpstr>
      <vt:lpstr>Cambria Math</vt:lpstr>
      <vt:lpstr>Office Theme</vt:lpstr>
      <vt:lpstr>Bitmap Image</vt:lpstr>
      <vt:lpstr>Pre-trained Summarization Models of Structured Datasets for Cardinality Estimation</vt:lpstr>
      <vt:lpstr>Cardinality Estimation (CE) is a key task in QO</vt:lpstr>
      <vt:lpstr>Cardinality Estimation (CE) is a key task in QO</vt:lpstr>
      <vt:lpstr>AI in the last decades: shifts to pre-trained models</vt:lpstr>
      <vt:lpstr>What to learn in pre-training?</vt:lpstr>
      <vt:lpstr>Pretrained models for structured data?</vt:lpstr>
      <vt:lpstr>Pretrained models for structured data?</vt:lpstr>
      <vt:lpstr>Pretrained models for structured data?</vt:lpstr>
      <vt:lpstr>Challenge in encoding structured data</vt:lpstr>
      <vt:lpstr>Iris for structured dataset summarization &amp; CE</vt:lpstr>
      <vt:lpstr>Summarization &amp; CE pipeline</vt:lpstr>
      <vt:lpstr>Iris models: conditional auto-encoder</vt:lpstr>
      <vt:lpstr>Iris models: conditional auto-encoder</vt:lpstr>
      <vt:lpstr>Pre-training strategies</vt:lpstr>
      <vt:lpstr>Experiments</vt:lpstr>
      <vt:lpstr>Accuracy @ different storage budgets</vt:lpstr>
      <vt:lpstr>Latency @ different storage budgets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Pre-trained Summarization Models of Structured Datasets for Cardinality Estimation</dc:title>
  <dc:creator>Yao Lu</dc:creator>
  <cp:lastModifiedBy>Yao Lu</cp:lastModifiedBy>
  <cp:revision>7</cp:revision>
  <dcterms:created xsi:type="dcterms:W3CDTF">2022-08-09T22:21:11Z</dcterms:created>
  <dcterms:modified xsi:type="dcterms:W3CDTF">2022-09-22T18:52:53Z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0x0101005827196B79A45B4BACD236BE1B4DBFED</vt:lpwstr>
  </property>
</Properties>
</file>