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1" r:id="rId4"/>
    <p:sldId id="262" r:id="rId5"/>
    <p:sldId id="263" r:id="rId6"/>
    <p:sldId id="265" r:id="rId7"/>
    <p:sldId id="279" r:id="rId8"/>
    <p:sldId id="277" r:id="rId9"/>
    <p:sldId id="278" r:id="rId10"/>
    <p:sldId id="266" r:id="rId11"/>
    <p:sldId id="273" r:id="rId12"/>
    <p:sldId id="267" r:id="rId13"/>
    <p:sldId id="268" r:id="rId14"/>
    <p:sldId id="275" r:id="rId15"/>
    <p:sldId id="269" r:id="rId16"/>
    <p:sldId id="270" r:id="rId17"/>
    <p:sldId id="280" r:id="rId18"/>
    <p:sldId id="281" r:id="rId19"/>
    <p:sldId id="274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43" autoAdjust="0"/>
  </p:normalViewPr>
  <p:slideViewPr>
    <p:cSldViewPr snapToGrid="0">
      <p:cViewPr varScale="1">
        <p:scale>
          <a:sx n="89" d="100"/>
          <a:sy n="89" d="100"/>
        </p:scale>
        <p:origin x="21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yao\Documents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yao\Document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Proposal AUC on NYU-D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SE&amp;EdgeBox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Sheet1!$B$1:$B$5</c:f>
              <c:numCache>
                <c:formatCode>General</c:formatCode>
                <c:ptCount val="5"/>
                <c:pt idx="0">
                  <c:v>0.4</c:v>
                </c:pt>
                <c:pt idx="1">
                  <c:v>0.52</c:v>
                </c:pt>
                <c:pt idx="2">
                  <c:v>0.55000000000000004</c:v>
                </c:pt>
                <c:pt idx="3">
                  <c:v>0.56000000000000005</c:v>
                </c:pt>
                <c:pt idx="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C4-4555-812C-C8A2DD307FF3}"/>
            </c:ext>
          </c:extLst>
        </c:ser>
        <c:ser>
          <c:idx val="1"/>
          <c:order val="1"/>
          <c:tx>
            <c:v>SC&amp;EdgeBox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Sheet1!$A$1:$A$5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Sheet1!$C$1:$C$5</c:f>
              <c:numCache>
                <c:formatCode>General</c:formatCode>
                <c:ptCount val="5"/>
                <c:pt idx="0">
                  <c:v>0.39</c:v>
                </c:pt>
                <c:pt idx="1">
                  <c:v>0.46</c:v>
                </c:pt>
                <c:pt idx="2">
                  <c:v>0.47</c:v>
                </c:pt>
                <c:pt idx="3">
                  <c:v>0.47</c:v>
                </c:pt>
                <c:pt idx="4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4-4555-812C-C8A2DD307FF3}"/>
            </c:ext>
          </c:extLst>
        </c:ser>
        <c:ser>
          <c:idx val="2"/>
          <c:order val="2"/>
          <c:tx>
            <c:v>SE&amp;MCG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Sheet1!$A$1:$A$5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Sheet1!$D$1:$D$5</c:f>
              <c:numCache>
                <c:formatCode>General</c:formatCode>
                <c:ptCount val="5"/>
                <c:pt idx="0">
                  <c:v>0.42</c:v>
                </c:pt>
                <c:pt idx="1">
                  <c:v>0.54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C4-4555-812C-C8A2DD307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874760"/>
        <c:axId val="437868856"/>
      </c:lineChart>
      <c:catAx>
        <c:axId val="43787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868856"/>
        <c:crosses val="autoZero"/>
        <c:auto val="1"/>
        <c:lblAlgn val="ctr"/>
        <c:lblOffset val="100"/>
        <c:noMultiLvlLbl val="0"/>
      </c:catAx>
      <c:valAx>
        <c:axId val="437868856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87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Edge AP</a:t>
            </a:r>
            <a:r>
              <a:rPr lang="en-US" sz="1400" b="0" i="0" u="none" strike="noStrike" baseline="0" dirty="0">
                <a:effectLst/>
              </a:rPr>
              <a:t> on NYU-D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SE&amp;EdgeBox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Sheet1!$G$1:$G$5</c:f>
              <c:numCache>
                <c:formatCode>General</c:formatCode>
                <c:ptCount val="5"/>
                <c:pt idx="0">
                  <c:v>0.68</c:v>
                </c:pt>
                <c:pt idx="1">
                  <c:v>0.74</c:v>
                </c:pt>
                <c:pt idx="2">
                  <c:v>0.75</c:v>
                </c:pt>
                <c:pt idx="3">
                  <c:v>0.76</c:v>
                </c:pt>
                <c:pt idx="4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C8-47C9-B2DB-64764C3E46F5}"/>
            </c:ext>
          </c:extLst>
        </c:ser>
        <c:ser>
          <c:idx val="1"/>
          <c:order val="1"/>
          <c:tx>
            <c:v>SC&amp;EdgeBox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Sheet1!$A$1:$A$5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Sheet1!$H$1:$H$5</c:f>
              <c:numCache>
                <c:formatCode>General</c:formatCode>
                <c:ptCount val="5"/>
                <c:pt idx="0">
                  <c:v>0.63</c:v>
                </c:pt>
                <c:pt idx="1">
                  <c:v>0.67</c:v>
                </c:pt>
                <c:pt idx="2">
                  <c:v>0.69</c:v>
                </c:pt>
                <c:pt idx="3">
                  <c:v>0.69</c:v>
                </c:pt>
                <c:pt idx="4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C8-47C9-B2DB-64764C3E46F5}"/>
            </c:ext>
          </c:extLst>
        </c:ser>
        <c:ser>
          <c:idx val="2"/>
          <c:order val="2"/>
          <c:tx>
            <c:v>SE&amp;MCG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Sheet1!$A$1:$A$5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Sheet1!$I$1:$I$5</c:f>
              <c:numCache>
                <c:formatCode>General</c:formatCode>
                <c:ptCount val="5"/>
                <c:pt idx="0">
                  <c:v>0.68</c:v>
                </c:pt>
                <c:pt idx="1">
                  <c:v>0.75</c:v>
                </c:pt>
                <c:pt idx="2">
                  <c:v>0.76</c:v>
                </c:pt>
                <c:pt idx="3">
                  <c:v>0.77</c:v>
                </c:pt>
                <c:pt idx="4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C8-47C9-B2DB-64764C3E4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845176"/>
        <c:axId val="437948968"/>
      </c:lineChart>
      <c:catAx>
        <c:axId val="44784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948968"/>
        <c:crosses val="autoZero"/>
        <c:auto val="1"/>
        <c:lblAlgn val="ctr"/>
        <c:lblOffset val="100"/>
        <c:noMultiLvlLbl val="0"/>
      </c:catAx>
      <c:valAx>
        <c:axId val="437948968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84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2D86E-0B70-455F-9F63-B3FF75C5642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5F86-871C-49A6-BF86-359310F3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8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8D65-0F38-4147-998D-EF545B62E6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F643-3F0C-42CF-9343-2E23D354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4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4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7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3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5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8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20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06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1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1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F643-3F0C-42CF-9343-2E23D354CA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89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6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7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D76B81-42A8-4550-A9C1-CEA190306CD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A48D267-304F-477E-863C-8805476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6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411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Closing the Loop for Edge Detection and Object Proposals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35310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dirty="0"/>
              <a:t>Yao Lu, Linda Shapiro</a:t>
            </a:r>
          </a:p>
          <a:p>
            <a:r>
              <a:rPr lang="en-US" sz="2000" dirty="0"/>
              <a:t>University of Washington</a:t>
            </a:r>
          </a:p>
          <a:p>
            <a:r>
              <a:rPr lang="en-US" sz="2000" dirty="0"/>
              <a:t>AAAI-17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60" y="3449977"/>
            <a:ext cx="1116719" cy="1161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44" y="3438004"/>
            <a:ext cx="1016000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38" y="3538658"/>
            <a:ext cx="2828925" cy="2771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Closed contours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5163286"/>
          </a:xfrm>
        </p:spPr>
        <p:txBody>
          <a:bodyPr/>
          <a:lstStyle/>
          <a:p>
            <a:r>
              <a:rPr lang="en-US" dirty="0"/>
              <a:t>Extraction steps:</a:t>
            </a:r>
          </a:p>
          <a:p>
            <a:pPr lvl="1"/>
            <a:r>
              <a:rPr lang="en-US" dirty="0"/>
              <a:t>Group edges according to their orientation and strength</a:t>
            </a:r>
          </a:p>
          <a:p>
            <a:pPr lvl="1"/>
            <a:r>
              <a:rPr lang="en-US" dirty="0"/>
              <a:t>For a given proposal box, find set of edge groups that</a:t>
            </a:r>
          </a:p>
          <a:p>
            <a:pPr lvl="2"/>
            <a:r>
              <a:rPr lang="en-US" dirty="0"/>
              <a:t>form a closed contour, </a:t>
            </a:r>
          </a:p>
          <a:p>
            <a:pPr lvl="2"/>
            <a:r>
              <a:rPr lang="en-US" dirty="0"/>
              <a:t>lie totally within the box.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Local closed contour hierarchy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20" y="3555037"/>
            <a:ext cx="1858921" cy="1410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76" y="3541226"/>
            <a:ext cx="2828687" cy="2769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852" y="3556126"/>
            <a:ext cx="1447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2"/>
          <p:cNvSpPr/>
          <p:nvPr/>
        </p:nvSpPr>
        <p:spPr>
          <a:xfrm rot="10800000">
            <a:off x="1535006" y="1988593"/>
            <a:ext cx="3702020" cy="1742302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49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7227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16752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45766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624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5 w 5069766"/>
              <a:gd name="connsiteY0" fmla="*/ 0 h 1619504"/>
              <a:gd name="connsiteX1" fmla="*/ 5069766 w 5069766"/>
              <a:gd name="connsiteY1" fmla="*/ 4763 h 1619504"/>
              <a:gd name="connsiteX2" fmla="*/ 5069766 w 5069766"/>
              <a:gd name="connsiteY2" fmla="*/ 1619504 h 1619504"/>
              <a:gd name="connsiteX3" fmla="*/ 2837313 w 5069766"/>
              <a:gd name="connsiteY3" fmla="*/ 1612103 h 1619504"/>
              <a:gd name="connsiteX4" fmla="*/ 2827507 w 5069766"/>
              <a:gd name="connsiteY4" fmla="*/ 728658 h 1619504"/>
              <a:gd name="connsiteX5" fmla="*/ 280578 w 5069766"/>
              <a:gd name="connsiteY5" fmla="*/ 724157 h 1619504"/>
              <a:gd name="connsiteX6" fmla="*/ 5 w 5069766"/>
              <a:gd name="connsiteY6" fmla="*/ 0 h 1619504"/>
              <a:gd name="connsiteX0" fmla="*/ 40750 w 5110511"/>
              <a:gd name="connsiteY0" fmla="*/ 0 h 1619504"/>
              <a:gd name="connsiteX1" fmla="*/ 5110511 w 5110511"/>
              <a:gd name="connsiteY1" fmla="*/ 4763 h 1619504"/>
              <a:gd name="connsiteX2" fmla="*/ 5110511 w 5110511"/>
              <a:gd name="connsiteY2" fmla="*/ 1619504 h 1619504"/>
              <a:gd name="connsiteX3" fmla="*/ 2878058 w 5110511"/>
              <a:gd name="connsiteY3" fmla="*/ 1612103 h 1619504"/>
              <a:gd name="connsiteX4" fmla="*/ 2868252 w 5110511"/>
              <a:gd name="connsiteY4" fmla="*/ 728658 h 1619504"/>
              <a:gd name="connsiteX5" fmla="*/ 0 w 5110511"/>
              <a:gd name="connsiteY5" fmla="*/ 719395 h 1619504"/>
              <a:gd name="connsiteX6" fmla="*/ 40750 w 5110511"/>
              <a:gd name="connsiteY6" fmla="*/ 0 h 1619504"/>
              <a:gd name="connsiteX0" fmla="*/ 175 w 5115838"/>
              <a:gd name="connsiteY0" fmla="*/ 0 h 1614741"/>
              <a:gd name="connsiteX1" fmla="*/ 5115838 w 5115838"/>
              <a:gd name="connsiteY1" fmla="*/ 0 h 1614741"/>
              <a:gd name="connsiteX2" fmla="*/ 5115838 w 5115838"/>
              <a:gd name="connsiteY2" fmla="*/ 1614741 h 1614741"/>
              <a:gd name="connsiteX3" fmla="*/ 2883385 w 5115838"/>
              <a:gd name="connsiteY3" fmla="*/ 1607340 h 1614741"/>
              <a:gd name="connsiteX4" fmla="*/ 2873579 w 5115838"/>
              <a:gd name="connsiteY4" fmla="*/ 723895 h 1614741"/>
              <a:gd name="connsiteX5" fmla="*/ 5327 w 5115838"/>
              <a:gd name="connsiteY5" fmla="*/ 714632 h 1614741"/>
              <a:gd name="connsiteX6" fmla="*/ 175 w 5115838"/>
              <a:gd name="connsiteY6" fmla="*/ 0 h 1614741"/>
              <a:gd name="connsiteX0" fmla="*/ 176 w 5115839"/>
              <a:gd name="connsiteY0" fmla="*/ 0 h 1614741"/>
              <a:gd name="connsiteX1" fmla="*/ 5115839 w 5115839"/>
              <a:gd name="connsiteY1" fmla="*/ 0 h 1614741"/>
              <a:gd name="connsiteX2" fmla="*/ 5115839 w 5115839"/>
              <a:gd name="connsiteY2" fmla="*/ 1614741 h 1614741"/>
              <a:gd name="connsiteX3" fmla="*/ 2883386 w 5115839"/>
              <a:gd name="connsiteY3" fmla="*/ 1607340 h 1614741"/>
              <a:gd name="connsiteX4" fmla="*/ 2880138 w 5115839"/>
              <a:gd name="connsiteY4" fmla="*/ 776282 h 1614741"/>
              <a:gd name="connsiteX5" fmla="*/ 5328 w 5115839"/>
              <a:gd name="connsiteY5" fmla="*/ 714632 h 1614741"/>
              <a:gd name="connsiteX6" fmla="*/ 176 w 5115839"/>
              <a:gd name="connsiteY6" fmla="*/ 0 h 1614741"/>
              <a:gd name="connsiteX0" fmla="*/ 1406 w 5117069"/>
              <a:gd name="connsiteY0" fmla="*/ 0 h 1614741"/>
              <a:gd name="connsiteX1" fmla="*/ 5117069 w 5117069"/>
              <a:gd name="connsiteY1" fmla="*/ 0 h 1614741"/>
              <a:gd name="connsiteX2" fmla="*/ 5117069 w 5117069"/>
              <a:gd name="connsiteY2" fmla="*/ 1614741 h 1614741"/>
              <a:gd name="connsiteX3" fmla="*/ 2884616 w 5117069"/>
              <a:gd name="connsiteY3" fmla="*/ 1607340 h 1614741"/>
              <a:gd name="connsiteX4" fmla="*/ 2881368 w 5117069"/>
              <a:gd name="connsiteY4" fmla="*/ 776282 h 1614741"/>
              <a:gd name="connsiteX5" fmla="*/ 0 w 5117069"/>
              <a:gd name="connsiteY5" fmla="*/ 771782 h 1614741"/>
              <a:gd name="connsiteX6" fmla="*/ 1406 w 5117069"/>
              <a:gd name="connsiteY6" fmla="*/ 0 h 1614741"/>
              <a:gd name="connsiteX0" fmla="*/ 1406 w 5117069"/>
              <a:gd name="connsiteY0" fmla="*/ 0 h 1619442"/>
              <a:gd name="connsiteX1" fmla="*/ 5117069 w 5117069"/>
              <a:gd name="connsiteY1" fmla="*/ 0 h 1619442"/>
              <a:gd name="connsiteX2" fmla="*/ 5117069 w 5117069"/>
              <a:gd name="connsiteY2" fmla="*/ 1614741 h 1619442"/>
              <a:gd name="connsiteX3" fmla="*/ 2884616 w 5117069"/>
              <a:gd name="connsiteY3" fmla="*/ 1619442 h 1619442"/>
              <a:gd name="connsiteX4" fmla="*/ 2881368 w 5117069"/>
              <a:gd name="connsiteY4" fmla="*/ 776282 h 1619442"/>
              <a:gd name="connsiteX5" fmla="*/ 0 w 5117069"/>
              <a:gd name="connsiteY5" fmla="*/ 771782 h 1619442"/>
              <a:gd name="connsiteX6" fmla="*/ 1406 w 5117069"/>
              <a:gd name="connsiteY6" fmla="*/ 0 h 1619442"/>
              <a:gd name="connsiteX0" fmla="*/ 1406 w 5117069"/>
              <a:gd name="connsiteY0" fmla="*/ 0 h 1615569"/>
              <a:gd name="connsiteX1" fmla="*/ 5117069 w 5117069"/>
              <a:gd name="connsiteY1" fmla="*/ 0 h 1615569"/>
              <a:gd name="connsiteX2" fmla="*/ 5117069 w 5117069"/>
              <a:gd name="connsiteY2" fmla="*/ 1614741 h 1615569"/>
              <a:gd name="connsiteX3" fmla="*/ 2884616 w 5117069"/>
              <a:gd name="connsiteY3" fmla="*/ 1615569 h 1615569"/>
              <a:gd name="connsiteX4" fmla="*/ 2881368 w 5117069"/>
              <a:gd name="connsiteY4" fmla="*/ 776282 h 1615569"/>
              <a:gd name="connsiteX5" fmla="*/ 0 w 5117069"/>
              <a:gd name="connsiteY5" fmla="*/ 771782 h 1615569"/>
              <a:gd name="connsiteX6" fmla="*/ 1406 w 5117069"/>
              <a:gd name="connsiteY6" fmla="*/ 0 h 1615569"/>
              <a:gd name="connsiteX0" fmla="*/ 1406 w 5117069"/>
              <a:gd name="connsiteY0" fmla="*/ 0 h 1669592"/>
              <a:gd name="connsiteX1" fmla="*/ 5117069 w 5117069"/>
              <a:gd name="connsiteY1" fmla="*/ 0 h 1669592"/>
              <a:gd name="connsiteX2" fmla="*/ 5117069 w 5117069"/>
              <a:gd name="connsiteY2" fmla="*/ 1669591 h 1669592"/>
              <a:gd name="connsiteX3" fmla="*/ 2884616 w 5117069"/>
              <a:gd name="connsiteY3" fmla="*/ 1615569 h 1669592"/>
              <a:gd name="connsiteX4" fmla="*/ 2881368 w 5117069"/>
              <a:gd name="connsiteY4" fmla="*/ 776282 h 1669592"/>
              <a:gd name="connsiteX5" fmla="*/ 0 w 5117069"/>
              <a:gd name="connsiteY5" fmla="*/ 771782 h 1669592"/>
              <a:gd name="connsiteX6" fmla="*/ 1406 w 5117069"/>
              <a:gd name="connsiteY6" fmla="*/ 0 h 1669592"/>
              <a:gd name="connsiteX0" fmla="*/ 1406 w 5117069"/>
              <a:gd name="connsiteY0" fmla="*/ 0 h 1675405"/>
              <a:gd name="connsiteX1" fmla="*/ 5117069 w 5117069"/>
              <a:gd name="connsiteY1" fmla="*/ 0 h 1675405"/>
              <a:gd name="connsiteX2" fmla="*/ 5117069 w 5117069"/>
              <a:gd name="connsiteY2" fmla="*/ 1669591 h 1675405"/>
              <a:gd name="connsiteX3" fmla="*/ 2884617 w 5117069"/>
              <a:gd name="connsiteY3" fmla="*/ 1675405 h 1675405"/>
              <a:gd name="connsiteX4" fmla="*/ 2881368 w 5117069"/>
              <a:gd name="connsiteY4" fmla="*/ 776282 h 1675405"/>
              <a:gd name="connsiteX5" fmla="*/ 0 w 5117069"/>
              <a:gd name="connsiteY5" fmla="*/ 771782 h 1675405"/>
              <a:gd name="connsiteX6" fmla="*/ 1406 w 5117069"/>
              <a:gd name="connsiteY6" fmla="*/ 0 h 167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069" h="1675405">
                <a:moveTo>
                  <a:pt x="1406" y="0"/>
                </a:moveTo>
                <a:lnTo>
                  <a:pt x="5117069" y="0"/>
                </a:lnTo>
                <a:lnTo>
                  <a:pt x="5117069" y="1669591"/>
                </a:lnTo>
                <a:lnTo>
                  <a:pt x="2884617" y="1675405"/>
                </a:lnTo>
                <a:cubicBezTo>
                  <a:pt x="2878204" y="1117399"/>
                  <a:pt x="2883947" y="1195383"/>
                  <a:pt x="2881368" y="776282"/>
                </a:cubicBezTo>
                <a:lnTo>
                  <a:pt x="0" y="771782"/>
                </a:lnTo>
                <a:cubicBezTo>
                  <a:pt x="1457" y="536747"/>
                  <a:pt x="-51" y="235035"/>
                  <a:pt x="1406" y="0"/>
                </a:cubicBezTo>
                <a:close/>
              </a:path>
            </a:pathLst>
          </a:custGeom>
          <a:solidFill>
            <a:srgbClr val="F2F8EE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82"/>
          <p:cNvSpPr/>
          <p:nvPr/>
        </p:nvSpPr>
        <p:spPr>
          <a:xfrm>
            <a:off x="3187113" y="1988593"/>
            <a:ext cx="4739628" cy="1742303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2126529 w 4794520"/>
              <a:gd name="connsiteY4" fmla="*/ 733679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26468 w 4794459"/>
              <a:gd name="connsiteY4" fmla="*/ 733679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31286 w 4794459"/>
              <a:gd name="connsiteY4" fmla="*/ 795591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2071 w 4784369"/>
              <a:gd name="connsiteY0" fmla="*/ 2381 h 1614741"/>
              <a:gd name="connsiteX1" fmla="*/ 4784369 w 4784369"/>
              <a:gd name="connsiteY1" fmla="*/ 0 h 1614741"/>
              <a:gd name="connsiteX2" fmla="*/ 4784369 w 4784369"/>
              <a:gd name="connsiteY2" fmla="*/ 1614741 h 1614741"/>
              <a:gd name="connsiteX3" fmla="*/ 2121533 w 4784369"/>
              <a:gd name="connsiteY3" fmla="*/ 1600456 h 1614741"/>
              <a:gd name="connsiteX4" fmla="*/ 2121196 w 4784369"/>
              <a:gd name="connsiteY4" fmla="*/ 795591 h 1614741"/>
              <a:gd name="connsiteX5" fmla="*/ 0 w 4784369"/>
              <a:gd name="connsiteY5" fmla="*/ 790831 h 1614741"/>
              <a:gd name="connsiteX6" fmla="*/ 2071 w 4784369"/>
              <a:gd name="connsiteY6" fmla="*/ 2381 h 1614741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05219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17357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77160"/>
              <a:gd name="connsiteX1" fmla="*/ 4789701 w 4789701"/>
              <a:gd name="connsiteY1" fmla="*/ 4763 h 1677160"/>
              <a:gd name="connsiteX2" fmla="*/ 4789701 w 4789701"/>
              <a:gd name="connsiteY2" fmla="*/ 1619504 h 1677160"/>
              <a:gd name="connsiteX3" fmla="*/ 2132062 w 4789701"/>
              <a:gd name="connsiteY3" fmla="*/ 1677154 h 1677160"/>
              <a:gd name="connsiteX4" fmla="*/ 2126528 w 4789701"/>
              <a:gd name="connsiteY4" fmla="*/ 800354 h 1677160"/>
              <a:gd name="connsiteX5" fmla="*/ 5332 w 4789701"/>
              <a:gd name="connsiteY5" fmla="*/ 795594 h 1677160"/>
              <a:gd name="connsiteX6" fmla="*/ 176 w 4789701"/>
              <a:gd name="connsiteY6" fmla="*/ 0 h 1677160"/>
              <a:gd name="connsiteX0" fmla="*/ 176 w 4794898"/>
              <a:gd name="connsiteY0" fmla="*/ 0 h 1677154"/>
              <a:gd name="connsiteX1" fmla="*/ 4789701 w 4794898"/>
              <a:gd name="connsiteY1" fmla="*/ 4763 h 1677154"/>
              <a:gd name="connsiteX2" fmla="*/ 4794898 w 4794898"/>
              <a:gd name="connsiteY2" fmla="*/ 1674318 h 1677154"/>
              <a:gd name="connsiteX3" fmla="*/ 2132062 w 4794898"/>
              <a:gd name="connsiteY3" fmla="*/ 1677154 h 1677154"/>
              <a:gd name="connsiteX4" fmla="*/ 2126528 w 4794898"/>
              <a:gd name="connsiteY4" fmla="*/ 800354 h 1677154"/>
              <a:gd name="connsiteX5" fmla="*/ 5332 w 4794898"/>
              <a:gd name="connsiteY5" fmla="*/ 795594 h 1677154"/>
              <a:gd name="connsiteX6" fmla="*/ 176 w 4794898"/>
              <a:gd name="connsiteY6" fmla="*/ 0 h 16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98" h="1677154">
                <a:moveTo>
                  <a:pt x="176" y="0"/>
                </a:moveTo>
                <a:lnTo>
                  <a:pt x="4789701" y="4763"/>
                </a:lnTo>
                <a:cubicBezTo>
                  <a:pt x="4791433" y="561281"/>
                  <a:pt x="4793166" y="1117800"/>
                  <a:pt x="4794898" y="1674318"/>
                </a:cubicBezTo>
                <a:lnTo>
                  <a:pt x="2132062" y="1677154"/>
                </a:lnTo>
                <a:cubicBezTo>
                  <a:pt x="2135486" y="1119148"/>
                  <a:pt x="2129107" y="1219455"/>
                  <a:pt x="2126528" y="800354"/>
                </a:cubicBezTo>
                <a:lnTo>
                  <a:pt x="5332" y="795594"/>
                </a:lnTo>
                <a:cubicBezTo>
                  <a:pt x="6789" y="560559"/>
                  <a:pt x="-1281" y="235035"/>
                  <a:pt x="1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1" y="3372790"/>
            <a:ext cx="1292985" cy="9897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299" y="1257159"/>
            <a:ext cx="1287465" cy="9855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035" y="1262404"/>
            <a:ext cx="1201536" cy="11699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58" y="1258175"/>
            <a:ext cx="1292205" cy="988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812" y="3349208"/>
            <a:ext cx="1279191" cy="97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Edges to object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4327370"/>
            <a:ext cx="7765322" cy="227074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Boundary-to-proposal pipeline</a:t>
            </a:r>
          </a:p>
          <a:p>
            <a:pPr marL="7929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Boundary to initial proposals</a:t>
            </a:r>
          </a:p>
          <a:p>
            <a:pPr marL="7929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Closed contour extraction</a:t>
            </a:r>
          </a:p>
          <a:p>
            <a:pPr marL="792900" lvl="1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Objectness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metric &amp; reranking</a:t>
            </a:r>
          </a:p>
          <a:p>
            <a:pPr marL="7929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Refined object proposals</a:t>
            </a:r>
          </a:p>
          <a:p>
            <a:pPr marL="415800" indent="-342900"/>
            <a:r>
              <a:rPr lang="en-US" dirty="0"/>
              <a:t>Proposal-to-boundary pipeline</a:t>
            </a:r>
          </a:p>
          <a:p>
            <a:pPr marL="4158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902114" y="2143414"/>
            <a:ext cx="1234236" cy="416103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9868" y="2096874"/>
            <a:ext cx="1287158" cy="50918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object proposals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0738" y="2096874"/>
            <a:ext cx="1335910" cy="51114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closed contours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4272" y="3063718"/>
            <a:ext cx="1504203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Refined object proposals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6594" y="3063718"/>
            <a:ext cx="1378401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object hierarchies</a:t>
            </a: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5237026" y="2351467"/>
            <a:ext cx="1023712" cy="9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nector: Elbow 12"/>
          <p:cNvCxnSpPr>
            <a:stCxn id="9" idx="3"/>
            <a:endCxn id="10" idx="3"/>
          </p:cNvCxnSpPr>
          <p:nvPr/>
        </p:nvCxnSpPr>
        <p:spPr>
          <a:xfrm flipH="1">
            <a:off x="6848475" y="2352444"/>
            <a:ext cx="748173" cy="987384"/>
          </a:xfrm>
          <a:prstGeom prst="bentConnector3">
            <a:avLst>
              <a:gd name="adj1" fmla="val -22279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1"/>
            <a:endCxn id="11" idx="3"/>
          </p:cNvCxnSpPr>
          <p:nvPr/>
        </p:nvCxnSpPr>
        <p:spPr>
          <a:xfrm flipH="1">
            <a:off x="3674995" y="3339828"/>
            <a:ext cx="1669277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nector: Elbow 14"/>
          <p:cNvCxnSpPr>
            <a:stCxn id="11" idx="1"/>
            <a:endCxn id="7" idx="1"/>
          </p:cNvCxnSpPr>
          <p:nvPr/>
        </p:nvCxnSpPr>
        <p:spPr>
          <a:xfrm rot="10800000">
            <a:off x="1902114" y="2351466"/>
            <a:ext cx="394480" cy="988362"/>
          </a:xfrm>
          <a:prstGeom prst="bentConnector3">
            <a:avLst>
              <a:gd name="adj1" fmla="val 157950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3136350" y="2351466"/>
            <a:ext cx="813518" cy="1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086517" y="3097116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 box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Grouping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330138" y="2695975"/>
            <a:ext cx="849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Scoring and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reranking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242093" y="2678830"/>
            <a:ext cx="98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Retrained 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 detector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2601" y="2135088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Closed contour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extraction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5827" y="211916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Edge-based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</a:t>
            </a:r>
          </a:p>
        </p:txBody>
      </p:sp>
      <p:sp>
        <p:nvSpPr>
          <p:cNvPr id="22" name="Arrow: Down 21"/>
          <p:cNvSpPr/>
          <p:nvPr/>
        </p:nvSpPr>
        <p:spPr>
          <a:xfrm flipV="1">
            <a:off x="2268754" y="2602390"/>
            <a:ext cx="388620" cy="220980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6026" y="2787199"/>
            <a:ext cx="808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Begin`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4531" y="2890929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to proposal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4531" y="2629252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to boundary</a:t>
            </a:r>
          </a:p>
        </p:txBody>
      </p:sp>
    </p:spTree>
    <p:extLst>
      <p:ext uri="{BB962C8B-B14F-4D97-AF65-F5344CB8AC3E}">
        <p14:creationId xmlns:p14="http://schemas.microsoft.com/office/powerpoint/2010/main" val="15934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>
            <a:normAutofit/>
          </a:bodyPr>
          <a:lstStyle/>
          <a:p>
            <a:r>
              <a:rPr lang="en-US" dirty="0"/>
              <a:t>What is a good proposal?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346" y="1338750"/>
                <a:ext cx="8129243" cy="4452451"/>
              </a:xfrm>
            </p:spPr>
            <p:txBody>
              <a:bodyPr/>
              <a:lstStyle/>
              <a:p>
                <a:r>
                  <a:rPr lang="en-US" dirty="0"/>
                  <a:t>Objectness metric</a:t>
                </a:r>
              </a:p>
              <a:p>
                <a:pPr lvl="1"/>
                <a:r>
                  <a:rPr lang="en-US" b="1" dirty="0">
                    <a:solidFill>
                      <a:srgbClr val="FFFF00"/>
                    </a:solidFill>
                  </a:rPr>
                  <a:t>Size</a:t>
                </a:r>
                <a:r>
                  <a:rPr lang="en-US" dirty="0">
                    <a:solidFill>
                      <a:srgbClr val="FFFF00"/>
                    </a:solidFill>
                  </a:rPr>
                  <a:t>:</a:t>
                </a:r>
                <a:r>
                  <a:rPr lang="en-US" dirty="0"/>
                  <a:t>	    </a:t>
                </a:r>
                <a:r>
                  <a:rPr lang="en-US" sz="1400" dirty="0"/>
                  <a:t>Object should occupy most of the box. </a:t>
                </a:r>
              </a:p>
              <a:p>
                <a:pPr lvl="1"/>
                <a:r>
                  <a:rPr lang="en-US" b="1" dirty="0">
                    <a:solidFill>
                      <a:srgbClr val="00B0F0"/>
                    </a:solidFill>
                  </a:rPr>
                  <a:t>Intensity</a:t>
                </a:r>
                <a:r>
                  <a:rPr lang="en-US" dirty="0">
                    <a:solidFill>
                      <a:srgbClr val="00B0F0"/>
                    </a:solidFill>
                  </a:rPr>
                  <a:t>:	</a:t>
                </a:r>
                <a:r>
                  <a:rPr lang="en-US" dirty="0"/>
                  <a:t>    </a:t>
                </a:r>
                <a:r>
                  <a:rPr lang="en-US" sz="1400" dirty="0"/>
                  <a:t>Strong edges on the border, weak edges inside.</a:t>
                </a:r>
              </a:p>
              <a:p>
                <a:pPr marL="450000" lvl="1" indent="0">
                  <a:buNone/>
                </a:pPr>
                <a:endParaRPr lang="en-US" dirty="0"/>
              </a:p>
              <a:p>
                <a:pPr marL="7290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objectness</a:t>
                </a:r>
                <a:r>
                  <a:rPr lang="en-US" dirty="0"/>
                  <a:t> (box)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𝑎𝑟𝑒𝑎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𝑐𝑙𝑜𝑠𝑒𝑑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𝑐𝑜𝑛𝑡𝑜𝑢𝑟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𝑏𝑜𝑥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𝑖𝑛𝑡𝑒𝑛𝑠𝑖𝑡𝑦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𝑂𝑛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𝑐𝑙𝑜𝑠𝑒𝑑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𝑐𝑜𝑛𝑡𝑜𝑢𝑟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𝑖𝑛𝑡𝑒𝑛𝑠𝑖𝑡𝑦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𝑐𝑙𝑜𝑠𝑒𝑑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𝑐𝑜𝑛𝑡𝑜𝑢𝑟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\</a:t>
                </a:r>
              </a:p>
              <a:p>
                <a:pPr marL="7290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c </a:t>
                </a:r>
                <a:r>
                  <a:rPr lang="en-US" dirty="0">
                    <a:latin typeface="Cambria Math" panose="02040503050406030204" pitchFamily="18" charset="0"/>
                  </a:rPr>
                  <a:t>= </a:t>
                </a:r>
                <a:r>
                  <a:rPr lang="en-US" sz="1600" dirty="0">
                    <a:latin typeface="Cambria Math" panose="02040503050406030204" pitchFamily="18" charset="0"/>
                  </a:rPr>
                  <a:t>all closed contours in the box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4500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346" y="1338750"/>
                <a:ext cx="8129243" cy="445245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92" y="3766396"/>
            <a:ext cx="2199348" cy="2855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0" y="3766396"/>
            <a:ext cx="2199348" cy="28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2"/>
          <p:cNvSpPr/>
          <p:nvPr/>
        </p:nvSpPr>
        <p:spPr>
          <a:xfrm rot="10800000">
            <a:off x="1535006" y="1920433"/>
            <a:ext cx="3702020" cy="1742302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49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7227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16752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45766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624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5 w 5069766"/>
              <a:gd name="connsiteY0" fmla="*/ 0 h 1619504"/>
              <a:gd name="connsiteX1" fmla="*/ 5069766 w 5069766"/>
              <a:gd name="connsiteY1" fmla="*/ 4763 h 1619504"/>
              <a:gd name="connsiteX2" fmla="*/ 5069766 w 5069766"/>
              <a:gd name="connsiteY2" fmla="*/ 1619504 h 1619504"/>
              <a:gd name="connsiteX3" fmla="*/ 2837313 w 5069766"/>
              <a:gd name="connsiteY3" fmla="*/ 1612103 h 1619504"/>
              <a:gd name="connsiteX4" fmla="*/ 2827507 w 5069766"/>
              <a:gd name="connsiteY4" fmla="*/ 728658 h 1619504"/>
              <a:gd name="connsiteX5" fmla="*/ 280578 w 5069766"/>
              <a:gd name="connsiteY5" fmla="*/ 724157 h 1619504"/>
              <a:gd name="connsiteX6" fmla="*/ 5 w 5069766"/>
              <a:gd name="connsiteY6" fmla="*/ 0 h 1619504"/>
              <a:gd name="connsiteX0" fmla="*/ 40750 w 5110511"/>
              <a:gd name="connsiteY0" fmla="*/ 0 h 1619504"/>
              <a:gd name="connsiteX1" fmla="*/ 5110511 w 5110511"/>
              <a:gd name="connsiteY1" fmla="*/ 4763 h 1619504"/>
              <a:gd name="connsiteX2" fmla="*/ 5110511 w 5110511"/>
              <a:gd name="connsiteY2" fmla="*/ 1619504 h 1619504"/>
              <a:gd name="connsiteX3" fmla="*/ 2878058 w 5110511"/>
              <a:gd name="connsiteY3" fmla="*/ 1612103 h 1619504"/>
              <a:gd name="connsiteX4" fmla="*/ 2868252 w 5110511"/>
              <a:gd name="connsiteY4" fmla="*/ 728658 h 1619504"/>
              <a:gd name="connsiteX5" fmla="*/ 0 w 5110511"/>
              <a:gd name="connsiteY5" fmla="*/ 719395 h 1619504"/>
              <a:gd name="connsiteX6" fmla="*/ 40750 w 5110511"/>
              <a:gd name="connsiteY6" fmla="*/ 0 h 1619504"/>
              <a:gd name="connsiteX0" fmla="*/ 175 w 5115838"/>
              <a:gd name="connsiteY0" fmla="*/ 0 h 1614741"/>
              <a:gd name="connsiteX1" fmla="*/ 5115838 w 5115838"/>
              <a:gd name="connsiteY1" fmla="*/ 0 h 1614741"/>
              <a:gd name="connsiteX2" fmla="*/ 5115838 w 5115838"/>
              <a:gd name="connsiteY2" fmla="*/ 1614741 h 1614741"/>
              <a:gd name="connsiteX3" fmla="*/ 2883385 w 5115838"/>
              <a:gd name="connsiteY3" fmla="*/ 1607340 h 1614741"/>
              <a:gd name="connsiteX4" fmla="*/ 2873579 w 5115838"/>
              <a:gd name="connsiteY4" fmla="*/ 723895 h 1614741"/>
              <a:gd name="connsiteX5" fmla="*/ 5327 w 5115838"/>
              <a:gd name="connsiteY5" fmla="*/ 714632 h 1614741"/>
              <a:gd name="connsiteX6" fmla="*/ 175 w 5115838"/>
              <a:gd name="connsiteY6" fmla="*/ 0 h 1614741"/>
              <a:gd name="connsiteX0" fmla="*/ 176 w 5115839"/>
              <a:gd name="connsiteY0" fmla="*/ 0 h 1614741"/>
              <a:gd name="connsiteX1" fmla="*/ 5115839 w 5115839"/>
              <a:gd name="connsiteY1" fmla="*/ 0 h 1614741"/>
              <a:gd name="connsiteX2" fmla="*/ 5115839 w 5115839"/>
              <a:gd name="connsiteY2" fmla="*/ 1614741 h 1614741"/>
              <a:gd name="connsiteX3" fmla="*/ 2883386 w 5115839"/>
              <a:gd name="connsiteY3" fmla="*/ 1607340 h 1614741"/>
              <a:gd name="connsiteX4" fmla="*/ 2880138 w 5115839"/>
              <a:gd name="connsiteY4" fmla="*/ 776282 h 1614741"/>
              <a:gd name="connsiteX5" fmla="*/ 5328 w 5115839"/>
              <a:gd name="connsiteY5" fmla="*/ 714632 h 1614741"/>
              <a:gd name="connsiteX6" fmla="*/ 176 w 5115839"/>
              <a:gd name="connsiteY6" fmla="*/ 0 h 1614741"/>
              <a:gd name="connsiteX0" fmla="*/ 1406 w 5117069"/>
              <a:gd name="connsiteY0" fmla="*/ 0 h 1614741"/>
              <a:gd name="connsiteX1" fmla="*/ 5117069 w 5117069"/>
              <a:gd name="connsiteY1" fmla="*/ 0 h 1614741"/>
              <a:gd name="connsiteX2" fmla="*/ 5117069 w 5117069"/>
              <a:gd name="connsiteY2" fmla="*/ 1614741 h 1614741"/>
              <a:gd name="connsiteX3" fmla="*/ 2884616 w 5117069"/>
              <a:gd name="connsiteY3" fmla="*/ 1607340 h 1614741"/>
              <a:gd name="connsiteX4" fmla="*/ 2881368 w 5117069"/>
              <a:gd name="connsiteY4" fmla="*/ 776282 h 1614741"/>
              <a:gd name="connsiteX5" fmla="*/ 0 w 5117069"/>
              <a:gd name="connsiteY5" fmla="*/ 771782 h 1614741"/>
              <a:gd name="connsiteX6" fmla="*/ 1406 w 5117069"/>
              <a:gd name="connsiteY6" fmla="*/ 0 h 1614741"/>
              <a:gd name="connsiteX0" fmla="*/ 1406 w 5117069"/>
              <a:gd name="connsiteY0" fmla="*/ 0 h 1619442"/>
              <a:gd name="connsiteX1" fmla="*/ 5117069 w 5117069"/>
              <a:gd name="connsiteY1" fmla="*/ 0 h 1619442"/>
              <a:gd name="connsiteX2" fmla="*/ 5117069 w 5117069"/>
              <a:gd name="connsiteY2" fmla="*/ 1614741 h 1619442"/>
              <a:gd name="connsiteX3" fmla="*/ 2884616 w 5117069"/>
              <a:gd name="connsiteY3" fmla="*/ 1619442 h 1619442"/>
              <a:gd name="connsiteX4" fmla="*/ 2881368 w 5117069"/>
              <a:gd name="connsiteY4" fmla="*/ 776282 h 1619442"/>
              <a:gd name="connsiteX5" fmla="*/ 0 w 5117069"/>
              <a:gd name="connsiteY5" fmla="*/ 771782 h 1619442"/>
              <a:gd name="connsiteX6" fmla="*/ 1406 w 5117069"/>
              <a:gd name="connsiteY6" fmla="*/ 0 h 1619442"/>
              <a:gd name="connsiteX0" fmla="*/ 1406 w 5117069"/>
              <a:gd name="connsiteY0" fmla="*/ 0 h 1615569"/>
              <a:gd name="connsiteX1" fmla="*/ 5117069 w 5117069"/>
              <a:gd name="connsiteY1" fmla="*/ 0 h 1615569"/>
              <a:gd name="connsiteX2" fmla="*/ 5117069 w 5117069"/>
              <a:gd name="connsiteY2" fmla="*/ 1614741 h 1615569"/>
              <a:gd name="connsiteX3" fmla="*/ 2884616 w 5117069"/>
              <a:gd name="connsiteY3" fmla="*/ 1615569 h 1615569"/>
              <a:gd name="connsiteX4" fmla="*/ 2881368 w 5117069"/>
              <a:gd name="connsiteY4" fmla="*/ 776282 h 1615569"/>
              <a:gd name="connsiteX5" fmla="*/ 0 w 5117069"/>
              <a:gd name="connsiteY5" fmla="*/ 771782 h 1615569"/>
              <a:gd name="connsiteX6" fmla="*/ 1406 w 5117069"/>
              <a:gd name="connsiteY6" fmla="*/ 0 h 1615569"/>
              <a:gd name="connsiteX0" fmla="*/ 1406 w 5117069"/>
              <a:gd name="connsiteY0" fmla="*/ 0 h 1669592"/>
              <a:gd name="connsiteX1" fmla="*/ 5117069 w 5117069"/>
              <a:gd name="connsiteY1" fmla="*/ 0 h 1669592"/>
              <a:gd name="connsiteX2" fmla="*/ 5117069 w 5117069"/>
              <a:gd name="connsiteY2" fmla="*/ 1669591 h 1669592"/>
              <a:gd name="connsiteX3" fmla="*/ 2884616 w 5117069"/>
              <a:gd name="connsiteY3" fmla="*/ 1615569 h 1669592"/>
              <a:gd name="connsiteX4" fmla="*/ 2881368 w 5117069"/>
              <a:gd name="connsiteY4" fmla="*/ 776282 h 1669592"/>
              <a:gd name="connsiteX5" fmla="*/ 0 w 5117069"/>
              <a:gd name="connsiteY5" fmla="*/ 771782 h 1669592"/>
              <a:gd name="connsiteX6" fmla="*/ 1406 w 5117069"/>
              <a:gd name="connsiteY6" fmla="*/ 0 h 1669592"/>
              <a:gd name="connsiteX0" fmla="*/ 1406 w 5117069"/>
              <a:gd name="connsiteY0" fmla="*/ 0 h 1675405"/>
              <a:gd name="connsiteX1" fmla="*/ 5117069 w 5117069"/>
              <a:gd name="connsiteY1" fmla="*/ 0 h 1675405"/>
              <a:gd name="connsiteX2" fmla="*/ 5117069 w 5117069"/>
              <a:gd name="connsiteY2" fmla="*/ 1669591 h 1675405"/>
              <a:gd name="connsiteX3" fmla="*/ 2884617 w 5117069"/>
              <a:gd name="connsiteY3" fmla="*/ 1675405 h 1675405"/>
              <a:gd name="connsiteX4" fmla="*/ 2881368 w 5117069"/>
              <a:gd name="connsiteY4" fmla="*/ 776282 h 1675405"/>
              <a:gd name="connsiteX5" fmla="*/ 0 w 5117069"/>
              <a:gd name="connsiteY5" fmla="*/ 771782 h 1675405"/>
              <a:gd name="connsiteX6" fmla="*/ 1406 w 5117069"/>
              <a:gd name="connsiteY6" fmla="*/ 0 h 167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069" h="1675405">
                <a:moveTo>
                  <a:pt x="1406" y="0"/>
                </a:moveTo>
                <a:lnTo>
                  <a:pt x="5117069" y="0"/>
                </a:lnTo>
                <a:lnTo>
                  <a:pt x="5117069" y="1669591"/>
                </a:lnTo>
                <a:lnTo>
                  <a:pt x="2884617" y="1675405"/>
                </a:lnTo>
                <a:cubicBezTo>
                  <a:pt x="2878204" y="1117399"/>
                  <a:pt x="2883947" y="1195383"/>
                  <a:pt x="2881368" y="776282"/>
                </a:cubicBezTo>
                <a:lnTo>
                  <a:pt x="0" y="771782"/>
                </a:lnTo>
                <a:cubicBezTo>
                  <a:pt x="1457" y="536747"/>
                  <a:pt x="-51" y="235035"/>
                  <a:pt x="140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82"/>
          <p:cNvSpPr/>
          <p:nvPr/>
        </p:nvSpPr>
        <p:spPr>
          <a:xfrm>
            <a:off x="3187113" y="1920433"/>
            <a:ext cx="4739628" cy="1742303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2126529 w 4794520"/>
              <a:gd name="connsiteY4" fmla="*/ 733679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26468 w 4794459"/>
              <a:gd name="connsiteY4" fmla="*/ 733679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31286 w 4794459"/>
              <a:gd name="connsiteY4" fmla="*/ 795591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2071 w 4784369"/>
              <a:gd name="connsiteY0" fmla="*/ 2381 h 1614741"/>
              <a:gd name="connsiteX1" fmla="*/ 4784369 w 4784369"/>
              <a:gd name="connsiteY1" fmla="*/ 0 h 1614741"/>
              <a:gd name="connsiteX2" fmla="*/ 4784369 w 4784369"/>
              <a:gd name="connsiteY2" fmla="*/ 1614741 h 1614741"/>
              <a:gd name="connsiteX3" fmla="*/ 2121533 w 4784369"/>
              <a:gd name="connsiteY3" fmla="*/ 1600456 h 1614741"/>
              <a:gd name="connsiteX4" fmla="*/ 2121196 w 4784369"/>
              <a:gd name="connsiteY4" fmla="*/ 795591 h 1614741"/>
              <a:gd name="connsiteX5" fmla="*/ 0 w 4784369"/>
              <a:gd name="connsiteY5" fmla="*/ 790831 h 1614741"/>
              <a:gd name="connsiteX6" fmla="*/ 2071 w 4784369"/>
              <a:gd name="connsiteY6" fmla="*/ 2381 h 1614741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05219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17357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77160"/>
              <a:gd name="connsiteX1" fmla="*/ 4789701 w 4789701"/>
              <a:gd name="connsiteY1" fmla="*/ 4763 h 1677160"/>
              <a:gd name="connsiteX2" fmla="*/ 4789701 w 4789701"/>
              <a:gd name="connsiteY2" fmla="*/ 1619504 h 1677160"/>
              <a:gd name="connsiteX3" fmla="*/ 2132062 w 4789701"/>
              <a:gd name="connsiteY3" fmla="*/ 1677154 h 1677160"/>
              <a:gd name="connsiteX4" fmla="*/ 2126528 w 4789701"/>
              <a:gd name="connsiteY4" fmla="*/ 800354 h 1677160"/>
              <a:gd name="connsiteX5" fmla="*/ 5332 w 4789701"/>
              <a:gd name="connsiteY5" fmla="*/ 795594 h 1677160"/>
              <a:gd name="connsiteX6" fmla="*/ 176 w 4789701"/>
              <a:gd name="connsiteY6" fmla="*/ 0 h 1677160"/>
              <a:gd name="connsiteX0" fmla="*/ 176 w 4794898"/>
              <a:gd name="connsiteY0" fmla="*/ 0 h 1677154"/>
              <a:gd name="connsiteX1" fmla="*/ 4789701 w 4794898"/>
              <a:gd name="connsiteY1" fmla="*/ 4763 h 1677154"/>
              <a:gd name="connsiteX2" fmla="*/ 4794898 w 4794898"/>
              <a:gd name="connsiteY2" fmla="*/ 1674318 h 1677154"/>
              <a:gd name="connsiteX3" fmla="*/ 2132062 w 4794898"/>
              <a:gd name="connsiteY3" fmla="*/ 1677154 h 1677154"/>
              <a:gd name="connsiteX4" fmla="*/ 2126528 w 4794898"/>
              <a:gd name="connsiteY4" fmla="*/ 800354 h 1677154"/>
              <a:gd name="connsiteX5" fmla="*/ 5332 w 4794898"/>
              <a:gd name="connsiteY5" fmla="*/ 795594 h 1677154"/>
              <a:gd name="connsiteX6" fmla="*/ 176 w 4794898"/>
              <a:gd name="connsiteY6" fmla="*/ 0 h 16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98" h="1677154">
                <a:moveTo>
                  <a:pt x="176" y="0"/>
                </a:moveTo>
                <a:lnTo>
                  <a:pt x="4789701" y="4763"/>
                </a:lnTo>
                <a:cubicBezTo>
                  <a:pt x="4791433" y="561281"/>
                  <a:pt x="4793166" y="1117800"/>
                  <a:pt x="4794898" y="1674318"/>
                </a:cubicBezTo>
                <a:lnTo>
                  <a:pt x="2132062" y="1677154"/>
                </a:lnTo>
                <a:cubicBezTo>
                  <a:pt x="2135486" y="1119148"/>
                  <a:pt x="2129107" y="1219455"/>
                  <a:pt x="2126528" y="800354"/>
                </a:cubicBezTo>
                <a:lnTo>
                  <a:pt x="5332" y="795594"/>
                </a:lnTo>
                <a:cubicBezTo>
                  <a:pt x="6789" y="560559"/>
                  <a:pt x="-1281" y="235035"/>
                  <a:pt x="17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1" y="3304630"/>
            <a:ext cx="1292985" cy="9897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299" y="1188999"/>
            <a:ext cx="1287465" cy="9855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035" y="1194244"/>
            <a:ext cx="1201536" cy="11699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58" y="1190015"/>
            <a:ext cx="1292205" cy="988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812" y="3281048"/>
            <a:ext cx="1279191" cy="97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Object proposals to edges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2114" y="2075254"/>
            <a:ext cx="1234236" cy="416103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9868" y="2028714"/>
            <a:ext cx="1287158" cy="50918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object proposals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0738" y="2028714"/>
            <a:ext cx="1335910" cy="51114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closed contours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4272" y="2995558"/>
            <a:ext cx="1504203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Refined object proposals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6594" y="2995558"/>
            <a:ext cx="1378401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object hierarchies</a:t>
            </a: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5237026" y="2283307"/>
            <a:ext cx="1023712" cy="9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nector: Elbow 12"/>
          <p:cNvCxnSpPr>
            <a:stCxn id="9" idx="3"/>
            <a:endCxn id="10" idx="3"/>
          </p:cNvCxnSpPr>
          <p:nvPr/>
        </p:nvCxnSpPr>
        <p:spPr>
          <a:xfrm flipH="1">
            <a:off x="6848475" y="2284284"/>
            <a:ext cx="748173" cy="987384"/>
          </a:xfrm>
          <a:prstGeom prst="bentConnector3">
            <a:avLst>
              <a:gd name="adj1" fmla="val -22279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1"/>
            <a:endCxn id="11" idx="3"/>
          </p:cNvCxnSpPr>
          <p:nvPr/>
        </p:nvCxnSpPr>
        <p:spPr>
          <a:xfrm flipH="1">
            <a:off x="3674995" y="3271668"/>
            <a:ext cx="1669277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nector: Elbow 14"/>
          <p:cNvCxnSpPr>
            <a:stCxn id="11" idx="1"/>
            <a:endCxn id="7" idx="1"/>
          </p:cNvCxnSpPr>
          <p:nvPr/>
        </p:nvCxnSpPr>
        <p:spPr>
          <a:xfrm rot="10800000">
            <a:off x="1902114" y="2283306"/>
            <a:ext cx="394480" cy="988362"/>
          </a:xfrm>
          <a:prstGeom prst="bentConnector3">
            <a:avLst>
              <a:gd name="adj1" fmla="val 157950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3136350" y="2283306"/>
            <a:ext cx="813518" cy="1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086517" y="3028956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 box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Grouping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330138" y="2627815"/>
            <a:ext cx="849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Scoring and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reranking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242093" y="2610670"/>
            <a:ext cx="98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Retrained 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 detector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8557" y="2062215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Closed contour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extraction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09346" y="2060985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Edge-based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</a:t>
            </a:r>
          </a:p>
        </p:txBody>
      </p:sp>
      <p:sp>
        <p:nvSpPr>
          <p:cNvPr id="22" name="Arrow: Down 21"/>
          <p:cNvSpPr/>
          <p:nvPr/>
        </p:nvSpPr>
        <p:spPr>
          <a:xfrm flipV="1">
            <a:off x="2268754" y="2534230"/>
            <a:ext cx="388620" cy="220980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6026" y="2719039"/>
            <a:ext cx="808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4531" y="2822769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to proposal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4531" y="2561092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to boundary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685346" y="4327370"/>
            <a:ext cx="7765322" cy="2270748"/>
          </a:xfrm>
        </p:spPr>
        <p:txBody>
          <a:bodyPr/>
          <a:lstStyle/>
          <a:p>
            <a:r>
              <a:rPr lang="en-US" dirty="0"/>
              <a:t>Boundary-to-proposal pipeline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Proposal-to-boundary pipeline</a:t>
            </a:r>
          </a:p>
          <a:p>
            <a:pPr marL="7929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Grouping refined object proposals</a:t>
            </a:r>
          </a:p>
          <a:p>
            <a:pPr marL="7929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Hierarchical segmentations construction</a:t>
            </a:r>
          </a:p>
          <a:p>
            <a:pPr marL="7929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Refined edges</a:t>
            </a:r>
          </a:p>
        </p:txBody>
      </p:sp>
    </p:spTree>
    <p:extLst>
      <p:ext uri="{BB962C8B-B14F-4D97-AF65-F5344CB8AC3E}">
        <p14:creationId xmlns:p14="http://schemas.microsoft.com/office/powerpoint/2010/main" val="266035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Grouping proposal boxes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8" y="4160112"/>
            <a:ext cx="1773866" cy="134940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6" y="4160112"/>
            <a:ext cx="1773866" cy="1349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04" y="4160112"/>
            <a:ext cx="1773866" cy="1349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02" y="4160112"/>
            <a:ext cx="1773866" cy="1349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8" y="1921087"/>
            <a:ext cx="1976855" cy="150029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85346" y="1338750"/>
            <a:ext cx="7765322" cy="52951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Class-agnostic proposals      object hierarchies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 hierarchies      hierarchical segmentations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Training edge detectors with addition feature channels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38355" y="1562986"/>
            <a:ext cx="233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8862" y="1912462"/>
            <a:ext cx="3280374" cy="15803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138830" y="3771366"/>
            <a:ext cx="233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4452451"/>
          </a:xfrm>
        </p:spPr>
        <p:txBody>
          <a:bodyPr/>
          <a:lstStyle/>
          <a:p>
            <a:r>
              <a:rPr lang="en-US" dirty="0"/>
              <a:t>Datasets</a:t>
            </a:r>
          </a:p>
          <a:p>
            <a:pPr lvl="1"/>
            <a:r>
              <a:rPr lang="en-US" dirty="0"/>
              <a:t>PASCAL VOC 2012 (RGB)</a:t>
            </a:r>
          </a:p>
          <a:p>
            <a:pPr lvl="1"/>
            <a:r>
              <a:rPr lang="en-US" dirty="0"/>
              <a:t>NYU-D (RGB-D)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Edge detection: ODS, OIS, AP</a:t>
            </a:r>
          </a:p>
          <a:p>
            <a:pPr lvl="1"/>
            <a:r>
              <a:rPr lang="en-US" dirty="0"/>
              <a:t>Object proposal: Recall/# of proposals, AUC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6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Evaluations – object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4452451"/>
          </a:xfrm>
        </p:spPr>
        <p:txBody>
          <a:bodyPr/>
          <a:lstStyle/>
          <a:p>
            <a:r>
              <a:rPr lang="en-US" dirty="0"/>
              <a:t>Comparisons on PASCAL VOC12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15" y="2309200"/>
            <a:ext cx="6741042" cy="2866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8419" y="5273749"/>
            <a:ext cx="27590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SS: Selective search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MCG: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Arbelaez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CVPR14.]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BING: [Cheng et al. CVPR14.]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EB: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EdgeBox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Evaluations – object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4452451"/>
          </a:xfrm>
        </p:spPr>
        <p:txBody>
          <a:bodyPr/>
          <a:lstStyle/>
          <a:p>
            <a:r>
              <a:rPr lang="en-US" dirty="0"/>
              <a:t>Comparisons on NYU-D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8419" y="5273749"/>
            <a:ext cx="27590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SS: Selective search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MCG: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Arbelaez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CVPR14.]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BING: [Cheng et al. CVPR14.]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EB: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EdgeBox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552" y="2309200"/>
            <a:ext cx="6741042" cy="28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Evaluations – object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4452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8419" y="5273749"/>
            <a:ext cx="27590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SS: Selective search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MCG: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Arbelaez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CVPR14.]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BING: [Cheng et al. CVPR14.]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EB: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EdgeBox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552" y="2309200"/>
            <a:ext cx="6741042" cy="2803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05" y="2103760"/>
            <a:ext cx="6082760" cy="30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6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8419" y="5273749"/>
            <a:ext cx="31425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gPb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Arbelaez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PAMI11]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SC: [Ren et al. NIPS12]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SE+: [Gupta et al. CVPR13]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N4-field: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Ganin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ACCV14]</a:t>
            </a: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DeepEdge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Bertasius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etal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CVPR15]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SE: [Dollar et al. ICCV13]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Evaluations – edges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765974"/>
              </p:ext>
            </p:extLst>
          </p:nvPr>
        </p:nvGraphicFramePr>
        <p:xfrm>
          <a:off x="1217093" y="1549667"/>
          <a:ext cx="6786105" cy="3383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51343">
                  <a:extLst>
                    <a:ext uri="{9D8B030D-6E8A-4147-A177-3AD203B41FA5}">
                      <a16:colId xmlns:a16="http://schemas.microsoft.com/office/drawing/2014/main" val="1713843467"/>
                    </a:ext>
                  </a:extLst>
                </a:gridCol>
                <a:gridCol w="907349">
                  <a:extLst>
                    <a:ext uri="{9D8B030D-6E8A-4147-A177-3AD203B41FA5}">
                      <a16:colId xmlns:a16="http://schemas.microsoft.com/office/drawing/2014/main" val="404589419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460165198"/>
                    </a:ext>
                  </a:extLst>
                </a:gridCol>
                <a:gridCol w="909588">
                  <a:extLst>
                    <a:ext uri="{9D8B030D-6E8A-4147-A177-3AD203B41FA5}">
                      <a16:colId xmlns:a16="http://schemas.microsoft.com/office/drawing/2014/main" val="2135594088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3353671499"/>
                    </a:ext>
                  </a:extLst>
                </a:gridCol>
                <a:gridCol w="832585">
                  <a:extLst>
                    <a:ext uri="{9D8B030D-6E8A-4147-A177-3AD203B41FA5}">
                      <a16:colId xmlns:a16="http://schemas.microsoft.com/office/drawing/2014/main" val="1340143291"/>
                    </a:ext>
                  </a:extLst>
                </a:gridCol>
                <a:gridCol w="885316">
                  <a:extLst>
                    <a:ext uri="{9D8B030D-6E8A-4147-A177-3AD203B41FA5}">
                      <a16:colId xmlns:a16="http://schemas.microsoft.com/office/drawing/2014/main" val="876302089"/>
                    </a:ext>
                  </a:extLst>
                </a:gridCol>
              </a:tblGrid>
              <a:tr h="28377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BSD500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NYUD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64943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Method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ODS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OIS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ODS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OIS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729402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gPb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0.74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0.65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62118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0.74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0.64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026451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SE+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0.69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94007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N4-field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0.78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40226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DeepEdge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0.77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0.81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221490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Ours-iter0, SE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8952960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Ours-iter1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16083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Ours-iter2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77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670"/>
                  </a:ext>
                </a:extLst>
              </a:tr>
              <a:tr h="257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Ours-iter3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77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51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54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 human visual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5189050"/>
          </a:xfrm>
        </p:spPr>
        <p:txBody>
          <a:bodyPr/>
          <a:lstStyle/>
          <a:p>
            <a:r>
              <a:rPr lang="en-US" dirty="0"/>
              <a:t>Object perception</a:t>
            </a:r>
          </a:p>
          <a:p>
            <a:pPr lvl="1"/>
            <a:r>
              <a:rPr lang="en-US" dirty="0"/>
              <a:t>Edge perception</a:t>
            </a:r>
          </a:p>
          <a:p>
            <a:pPr lvl="1"/>
            <a:r>
              <a:rPr lang="en-US" dirty="0"/>
              <a:t>Assigning edges to regions</a:t>
            </a:r>
          </a:p>
          <a:p>
            <a:pPr lvl="1"/>
            <a:r>
              <a:rPr lang="en-US" dirty="0"/>
              <a:t>Grouping regions to objects</a:t>
            </a:r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15800" indent="-342900"/>
            <a:r>
              <a:rPr lang="en-US" dirty="0"/>
              <a:t>Bottom-up and top-down pathways</a:t>
            </a:r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346" y="6373911"/>
            <a:ext cx="7251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lvl="1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Ref: S. Palmer. </a:t>
            </a:r>
            <a:r>
              <a:rPr lang="en-US" sz="1400" i="1" dirty="0">
                <a:solidFill>
                  <a:schemeClr val="tx2"/>
                </a:solidFill>
              </a:rPr>
              <a:t>Vision Science: Photons to Phenomenology. </a:t>
            </a:r>
            <a:r>
              <a:rPr lang="en-US" sz="1400" dirty="0">
                <a:solidFill>
                  <a:schemeClr val="tx2"/>
                </a:solidFill>
              </a:rPr>
              <a:t>MIT Press 1999.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988" y="3031890"/>
            <a:ext cx="3475800" cy="2329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085" y="3028177"/>
            <a:ext cx="3431405" cy="2329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85" y="3061761"/>
            <a:ext cx="3421780" cy="2262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988" y="3048442"/>
            <a:ext cx="3475800" cy="23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88419" y="5273749"/>
            <a:ext cx="2759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MCG: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Arbelaez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CVPR14.]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SC: [Ren et al. NIPS12]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SE: [Dollar et al. ICCV13]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Evaluations – closing-the-loop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6" y="4145030"/>
            <a:ext cx="8537061" cy="257001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2DB04A3-2275-42B5-9B9B-A48245C86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21852"/>
              </p:ext>
            </p:extLst>
          </p:nvPr>
        </p:nvGraphicFramePr>
        <p:xfrm>
          <a:off x="635639" y="1372991"/>
          <a:ext cx="3762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C70D3F7-A8FB-4ED0-88A8-D434AF1CE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53298"/>
              </p:ext>
            </p:extLst>
          </p:nvPr>
        </p:nvGraphicFramePr>
        <p:xfrm>
          <a:off x="4523690" y="1374096"/>
          <a:ext cx="3762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53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4452451"/>
          </a:xfrm>
        </p:spPr>
        <p:txBody>
          <a:bodyPr/>
          <a:lstStyle/>
          <a:p>
            <a:r>
              <a:rPr lang="en-US" dirty="0"/>
              <a:t>Object proposals and edges can benefit one another.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Speed</a:t>
            </a:r>
            <a:r>
              <a:rPr lang="en-US"/>
              <a:t>: </a:t>
            </a:r>
            <a:r>
              <a:rPr lang="en-US" sz="1600"/>
              <a:t>6-10 </a:t>
            </a:r>
            <a:r>
              <a:rPr lang="en-US" sz="1600" dirty="0"/>
              <a:t>sec/image (</a:t>
            </a:r>
            <a:r>
              <a:rPr lang="en-US" sz="1600" dirty="0" err="1"/>
              <a:t>Matlab</a:t>
            </a:r>
            <a:r>
              <a:rPr lang="en-US" sz="1600" dirty="0"/>
              <a:t>/C)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Questions?    luyao@cs.washington.edu</a:t>
            </a:r>
          </a:p>
        </p:txBody>
      </p:sp>
    </p:spTree>
    <p:extLst>
      <p:ext uri="{BB962C8B-B14F-4D97-AF65-F5344CB8AC3E}">
        <p14:creationId xmlns:p14="http://schemas.microsoft.com/office/powerpoint/2010/main" val="148898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Edge detection in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4452451"/>
          </a:xfrm>
        </p:spPr>
        <p:txBody>
          <a:bodyPr/>
          <a:lstStyle/>
          <a:p>
            <a:r>
              <a:rPr lang="en-US" dirty="0"/>
              <a:t>Edge detection based on local and global image representations</a:t>
            </a:r>
          </a:p>
          <a:p>
            <a:pPr lvl="1"/>
            <a:r>
              <a:rPr lang="en-US" dirty="0"/>
              <a:t>Probabilistic boundaries (</a:t>
            </a:r>
            <a:r>
              <a:rPr lang="en-US" dirty="0" err="1"/>
              <a:t>gPb</a:t>
            </a:r>
            <a:r>
              <a:rPr lang="en-US" dirty="0"/>
              <a:t>) </a:t>
            </a:r>
            <a:r>
              <a:rPr lang="en-US" sz="1200" dirty="0"/>
              <a:t>[P. </a:t>
            </a:r>
            <a:r>
              <a:rPr lang="en-US" sz="1200" dirty="0" err="1"/>
              <a:t>Arbelaez</a:t>
            </a:r>
            <a:r>
              <a:rPr lang="en-US" sz="1200" dirty="0"/>
              <a:t> et al. PAMI 2011].</a:t>
            </a:r>
            <a:endParaRPr lang="en-US" dirty="0"/>
          </a:p>
          <a:p>
            <a:pPr lvl="1"/>
            <a:r>
              <a:rPr lang="en-US" dirty="0"/>
              <a:t>Structural Edges</a:t>
            </a:r>
            <a:r>
              <a:rPr lang="en-US" sz="1600" dirty="0"/>
              <a:t> </a:t>
            </a:r>
            <a:r>
              <a:rPr lang="en-US" sz="1200" dirty="0"/>
              <a:t>[P. Dollar et al. ICCV2013].</a:t>
            </a:r>
            <a:endParaRPr lang="en-US" dirty="0"/>
          </a:p>
          <a:p>
            <a:pPr lvl="1"/>
            <a:r>
              <a:rPr lang="en-US" dirty="0"/>
              <a:t>Deep Edges. </a:t>
            </a:r>
            <a:r>
              <a:rPr lang="en-US" sz="1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[G </a:t>
            </a:r>
            <a:r>
              <a:rPr lang="en-US" sz="12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Bertasius</a:t>
            </a:r>
            <a:r>
              <a:rPr lang="en-US" sz="1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et al. CVPR2015].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93" y="3069691"/>
            <a:ext cx="3724620" cy="1995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609" y="3278614"/>
            <a:ext cx="3724620" cy="2512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671" y="3476348"/>
            <a:ext cx="3724620" cy="23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Object proposals in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4452451"/>
          </a:xfrm>
        </p:spPr>
        <p:txBody>
          <a:bodyPr/>
          <a:lstStyle/>
          <a:p>
            <a:r>
              <a:rPr lang="en-US" dirty="0"/>
              <a:t>Object proposals suggest object candidates to simplify detection.</a:t>
            </a:r>
          </a:p>
          <a:p>
            <a:r>
              <a:rPr lang="en-US" dirty="0"/>
              <a:t>Current methods based on edges and segmentation:</a:t>
            </a:r>
          </a:p>
          <a:p>
            <a:pPr lvl="1"/>
            <a:r>
              <a:rPr lang="en-US" dirty="0"/>
              <a:t>Selective Search</a:t>
            </a:r>
            <a:r>
              <a:rPr lang="en-US" sz="1200" dirty="0"/>
              <a:t> [K. van de Sande et al. ICCV2011].</a:t>
            </a:r>
            <a:endParaRPr lang="en-US" dirty="0"/>
          </a:p>
          <a:p>
            <a:pPr lvl="1"/>
            <a:r>
              <a:rPr lang="en-US" dirty="0" err="1"/>
              <a:t>EdgeBox</a:t>
            </a:r>
            <a:r>
              <a:rPr lang="en-US" dirty="0"/>
              <a:t> </a:t>
            </a:r>
            <a:r>
              <a:rPr lang="en-US" sz="1200" dirty="0"/>
              <a:t>[CW Zitnick et al. ECCV2014]</a:t>
            </a:r>
          </a:p>
          <a:p>
            <a:pPr lvl="1"/>
            <a:endParaRPr lang="en-US" dirty="0"/>
          </a:p>
          <a:p>
            <a:r>
              <a:rPr lang="en-US" dirty="0"/>
              <a:t>Object proposals based on DNNs:</a:t>
            </a:r>
          </a:p>
          <a:p>
            <a:pPr lvl="1"/>
            <a:r>
              <a:rPr lang="en-US" dirty="0"/>
              <a:t>Faster RCNN </a:t>
            </a:r>
            <a:r>
              <a:rPr lang="en-US" sz="1200" dirty="0"/>
              <a:t>[S Ren et al. NIPS2015]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25" y="2776319"/>
            <a:ext cx="3397091" cy="2565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109" y="3280702"/>
            <a:ext cx="3398307" cy="2558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315" y="4379778"/>
            <a:ext cx="5290101" cy="16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Bootstrap edges and object proposals?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38750"/>
            <a:ext cx="7765322" cy="5189050"/>
          </a:xfrm>
        </p:spPr>
        <p:txBody>
          <a:bodyPr>
            <a:normAutofit/>
          </a:bodyPr>
          <a:lstStyle/>
          <a:p>
            <a:r>
              <a:rPr lang="en-US" dirty="0"/>
              <a:t>Edge detection and object proposals are independent tasks</a:t>
            </a:r>
          </a:p>
          <a:p>
            <a:pPr marL="36900" indent="0">
              <a:buNone/>
            </a:pPr>
            <a:r>
              <a:rPr lang="en-US" dirty="0"/>
              <a:t>     in current CV.</a:t>
            </a:r>
          </a:p>
          <a:p>
            <a:pPr lvl="1"/>
            <a:r>
              <a:rPr lang="en-US" dirty="0"/>
              <a:t>Ignoring feedback from objects to edges.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the loop for edges and objects proposals?</a:t>
            </a:r>
          </a:p>
          <a:p>
            <a:pPr lvl="1"/>
            <a:r>
              <a:rPr lang="en-US" dirty="0"/>
              <a:t>Benefit individual tasks</a:t>
            </a:r>
          </a:p>
          <a:p>
            <a:pPr lvl="1"/>
            <a:endParaRPr lang="en-US" dirty="0"/>
          </a:p>
          <a:p>
            <a:r>
              <a:rPr lang="en-US" dirty="0"/>
              <a:t>Challenges for closing-the-loop</a:t>
            </a:r>
          </a:p>
          <a:p>
            <a:pPr lvl="1"/>
            <a:r>
              <a:rPr lang="en-US" dirty="0"/>
              <a:t>How can edges improve object proposals?</a:t>
            </a:r>
          </a:p>
          <a:p>
            <a:pPr lvl="1"/>
            <a:r>
              <a:rPr lang="en-US" dirty="0"/>
              <a:t>How can class-agnostic object proposals help edge detection?</a:t>
            </a:r>
          </a:p>
          <a:p>
            <a:pPr lvl="1"/>
            <a:r>
              <a:rPr lang="en-US" dirty="0"/>
              <a:t>How to bootstrap edges and object proposals?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8950" y="2480650"/>
            <a:ext cx="1059255" cy="5794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6884" y="2480648"/>
            <a:ext cx="1211272" cy="5794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Proposals</a:t>
            </a:r>
          </a:p>
        </p:txBody>
      </p:sp>
      <p:sp>
        <p:nvSpPr>
          <p:cNvPr id="6" name="Arrow: Curved Down 5"/>
          <p:cNvSpPr/>
          <p:nvPr/>
        </p:nvSpPr>
        <p:spPr>
          <a:xfrm>
            <a:off x="6573632" y="2046083"/>
            <a:ext cx="1185188" cy="334977"/>
          </a:xfrm>
          <a:prstGeom prst="curvedDownArrow">
            <a:avLst>
              <a:gd name="adj1" fmla="val 25000"/>
              <a:gd name="adj2" fmla="val 799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/>
          <p:cNvSpPr/>
          <p:nvPr/>
        </p:nvSpPr>
        <p:spPr>
          <a:xfrm rot="10800000">
            <a:off x="6573632" y="3123443"/>
            <a:ext cx="1185188" cy="334977"/>
          </a:xfrm>
          <a:prstGeom prst="curvedDownArrow">
            <a:avLst>
              <a:gd name="adj1" fmla="val 25000"/>
              <a:gd name="adj2" fmla="val 7996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3630" y="2996755"/>
            <a:ext cx="46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47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2"/>
          <p:cNvSpPr/>
          <p:nvPr/>
        </p:nvSpPr>
        <p:spPr>
          <a:xfrm>
            <a:off x="3187113" y="2081194"/>
            <a:ext cx="4739628" cy="1742303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2126529 w 4794520"/>
              <a:gd name="connsiteY4" fmla="*/ 733679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26468 w 4794459"/>
              <a:gd name="connsiteY4" fmla="*/ 733679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31286 w 4794459"/>
              <a:gd name="connsiteY4" fmla="*/ 795591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2071 w 4784369"/>
              <a:gd name="connsiteY0" fmla="*/ 2381 h 1614741"/>
              <a:gd name="connsiteX1" fmla="*/ 4784369 w 4784369"/>
              <a:gd name="connsiteY1" fmla="*/ 0 h 1614741"/>
              <a:gd name="connsiteX2" fmla="*/ 4784369 w 4784369"/>
              <a:gd name="connsiteY2" fmla="*/ 1614741 h 1614741"/>
              <a:gd name="connsiteX3" fmla="*/ 2121533 w 4784369"/>
              <a:gd name="connsiteY3" fmla="*/ 1600456 h 1614741"/>
              <a:gd name="connsiteX4" fmla="*/ 2121196 w 4784369"/>
              <a:gd name="connsiteY4" fmla="*/ 795591 h 1614741"/>
              <a:gd name="connsiteX5" fmla="*/ 0 w 4784369"/>
              <a:gd name="connsiteY5" fmla="*/ 790831 h 1614741"/>
              <a:gd name="connsiteX6" fmla="*/ 2071 w 4784369"/>
              <a:gd name="connsiteY6" fmla="*/ 2381 h 1614741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05219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17357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77160"/>
              <a:gd name="connsiteX1" fmla="*/ 4789701 w 4789701"/>
              <a:gd name="connsiteY1" fmla="*/ 4763 h 1677160"/>
              <a:gd name="connsiteX2" fmla="*/ 4789701 w 4789701"/>
              <a:gd name="connsiteY2" fmla="*/ 1619504 h 1677160"/>
              <a:gd name="connsiteX3" fmla="*/ 2132062 w 4789701"/>
              <a:gd name="connsiteY3" fmla="*/ 1677154 h 1677160"/>
              <a:gd name="connsiteX4" fmla="*/ 2126528 w 4789701"/>
              <a:gd name="connsiteY4" fmla="*/ 800354 h 1677160"/>
              <a:gd name="connsiteX5" fmla="*/ 5332 w 4789701"/>
              <a:gd name="connsiteY5" fmla="*/ 795594 h 1677160"/>
              <a:gd name="connsiteX6" fmla="*/ 176 w 4789701"/>
              <a:gd name="connsiteY6" fmla="*/ 0 h 1677160"/>
              <a:gd name="connsiteX0" fmla="*/ 176 w 4794898"/>
              <a:gd name="connsiteY0" fmla="*/ 0 h 1677154"/>
              <a:gd name="connsiteX1" fmla="*/ 4789701 w 4794898"/>
              <a:gd name="connsiteY1" fmla="*/ 4763 h 1677154"/>
              <a:gd name="connsiteX2" fmla="*/ 4794898 w 4794898"/>
              <a:gd name="connsiteY2" fmla="*/ 1674318 h 1677154"/>
              <a:gd name="connsiteX3" fmla="*/ 2132062 w 4794898"/>
              <a:gd name="connsiteY3" fmla="*/ 1677154 h 1677154"/>
              <a:gd name="connsiteX4" fmla="*/ 2126528 w 4794898"/>
              <a:gd name="connsiteY4" fmla="*/ 800354 h 1677154"/>
              <a:gd name="connsiteX5" fmla="*/ 5332 w 4794898"/>
              <a:gd name="connsiteY5" fmla="*/ 795594 h 1677154"/>
              <a:gd name="connsiteX6" fmla="*/ 176 w 4794898"/>
              <a:gd name="connsiteY6" fmla="*/ 0 h 16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98" h="1677154">
                <a:moveTo>
                  <a:pt x="176" y="0"/>
                </a:moveTo>
                <a:lnTo>
                  <a:pt x="4789701" y="4763"/>
                </a:lnTo>
                <a:cubicBezTo>
                  <a:pt x="4791433" y="561281"/>
                  <a:pt x="4793166" y="1117800"/>
                  <a:pt x="4794898" y="1674318"/>
                </a:cubicBezTo>
                <a:lnTo>
                  <a:pt x="2132062" y="1677154"/>
                </a:lnTo>
                <a:cubicBezTo>
                  <a:pt x="2135486" y="1119148"/>
                  <a:pt x="2129107" y="1219455"/>
                  <a:pt x="2126528" y="800354"/>
                </a:cubicBezTo>
                <a:lnTo>
                  <a:pt x="5332" y="795594"/>
                </a:lnTo>
                <a:cubicBezTo>
                  <a:pt x="6789" y="560559"/>
                  <a:pt x="-1281" y="235035"/>
                  <a:pt x="176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1" y="3465391"/>
            <a:ext cx="1292985" cy="989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299" y="1349760"/>
            <a:ext cx="1287465" cy="9855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035" y="1355005"/>
            <a:ext cx="1201536" cy="1169917"/>
          </a:xfrm>
          <a:prstGeom prst="rect">
            <a:avLst/>
          </a:prstGeom>
        </p:spPr>
      </p:pic>
      <p:sp>
        <p:nvSpPr>
          <p:cNvPr id="47" name="Rectangle 82"/>
          <p:cNvSpPr/>
          <p:nvPr/>
        </p:nvSpPr>
        <p:spPr>
          <a:xfrm rot="10800000">
            <a:off x="1535006" y="2081194"/>
            <a:ext cx="3702020" cy="1742302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49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7227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16752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45766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624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5 w 5069766"/>
              <a:gd name="connsiteY0" fmla="*/ 0 h 1619504"/>
              <a:gd name="connsiteX1" fmla="*/ 5069766 w 5069766"/>
              <a:gd name="connsiteY1" fmla="*/ 4763 h 1619504"/>
              <a:gd name="connsiteX2" fmla="*/ 5069766 w 5069766"/>
              <a:gd name="connsiteY2" fmla="*/ 1619504 h 1619504"/>
              <a:gd name="connsiteX3" fmla="*/ 2837313 w 5069766"/>
              <a:gd name="connsiteY3" fmla="*/ 1612103 h 1619504"/>
              <a:gd name="connsiteX4" fmla="*/ 2827507 w 5069766"/>
              <a:gd name="connsiteY4" fmla="*/ 728658 h 1619504"/>
              <a:gd name="connsiteX5" fmla="*/ 280578 w 5069766"/>
              <a:gd name="connsiteY5" fmla="*/ 724157 h 1619504"/>
              <a:gd name="connsiteX6" fmla="*/ 5 w 5069766"/>
              <a:gd name="connsiteY6" fmla="*/ 0 h 1619504"/>
              <a:gd name="connsiteX0" fmla="*/ 40750 w 5110511"/>
              <a:gd name="connsiteY0" fmla="*/ 0 h 1619504"/>
              <a:gd name="connsiteX1" fmla="*/ 5110511 w 5110511"/>
              <a:gd name="connsiteY1" fmla="*/ 4763 h 1619504"/>
              <a:gd name="connsiteX2" fmla="*/ 5110511 w 5110511"/>
              <a:gd name="connsiteY2" fmla="*/ 1619504 h 1619504"/>
              <a:gd name="connsiteX3" fmla="*/ 2878058 w 5110511"/>
              <a:gd name="connsiteY3" fmla="*/ 1612103 h 1619504"/>
              <a:gd name="connsiteX4" fmla="*/ 2868252 w 5110511"/>
              <a:gd name="connsiteY4" fmla="*/ 728658 h 1619504"/>
              <a:gd name="connsiteX5" fmla="*/ 0 w 5110511"/>
              <a:gd name="connsiteY5" fmla="*/ 719395 h 1619504"/>
              <a:gd name="connsiteX6" fmla="*/ 40750 w 5110511"/>
              <a:gd name="connsiteY6" fmla="*/ 0 h 1619504"/>
              <a:gd name="connsiteX0" fmla="*/ 175 w 5115838"/>
              <a:gd name="connsiteY0" fmla="*/ 0 h 1614741"/>
              <a:gd name="connsiteX1" fmla="*/ 5115838 w 5115838"/>
              <a:gd name="connsiteY1" fmla="*/ 0 h 1614741"/>
              <a:gd name="connsiteX2" fmla="*/ 5115838 w 5115838"/>
              <a:gd name="connsiteY2" fmla="*/ 1614741 h 1614741"/>
              <a:gd name="connsiteX3" fmla="*/ 2883385 w 5115838"/>
              <a:gd name="connsiteY3" fmla="*/ 1607340 h 1614741"/>
              <a:gd name="connsiteX4" fmla="*/ 2873579 w 5115838"/>
              <a:gd name="connsiteY4" fmla="*/ 723895 h 1614741"/>
              <a:gd name="connsiteX5" fmla="*/ 5327 w 5115838"/>
              <a:gd name="connsiteY5" fmla="*/ 714632 h 1614741"/>
              <a:gd name="connsiteX6" fmla="*/ 175 w 5115838"/>
              <a:gd name="connsiteY6" fmla="*/ 0 h 1614741"/>
              <a:gd name="connsiteX0" fmla="*/ 176 w 5115839"/>
              <a:gd name="connsiteY0" fmla="*/ 0 h 1614741"/>
              <a:gd name="connsiteX1" fmla="*/ 5115839 w 5115839"/>
              <a:gd name="connsiteY1" fmla="*/ 0 h 1614741"/>
              <a:gd name="connsiteX2" fmla="*/ 5115839 w 5115839"/>
              <a:gd name="connsiteY2" fmla="*/ 1614741 h 1614741"/>
              <a:gd name="connsiteX3" fmla="*/ 2883386 w 5115839"/>
              <a:gd name="connsiteY3" fmla="*/ 1607340 h 1614741"/>
              <a:gd name="connsiteX4" fmla="*/ 2880138 w 5115839"/>
              <a:gd name="connsiteY4" fmla="*/ 776282 h 1614741"/>
              <a:gd name="connsiteX5" fmla="*/ 5328 w 5115839"/>
              <a:gd name="connsiteY5" fmla="*/ 714632 h 1614741"/>
              <a:gd name="connsiteX6" fmla="*/ 176 w 5115839"/>
              <a:gd name="connsiteY6" fmla="*/ 0 h 1614741"/>
              <a:gd name="connsiteX0" fmla="*/ 1406 w 5117069"/>
              <a:gd name="connsiteY0" fmla="*/ 0 h 1614741"/>
              <a:gd name="connsiteX1" fmla="*/ 5117069 w 5117069"/>
              <a:gd name="connsiteY1" fmla="*/ 0 h 1614741"/>
              <a:gd name="connsiteX2" fmla="*/ 5117069 w 5117069"/>
              <a:gd name="connsiteY2" fmla="*/ 1614741 h 1614741"/>
              <a:gd name="connsiteX3" fmla="*/ 2884616 w 5117069"/>
              <a:gd name="connsiteY3" fmla="*/ 1607340 h 1614741"/>
              <a:gd name="connsiteX4" fmla="*/ 2881368 w 5117069"/>
              <a:gd name="connsiteY4" fmla="*/ 776282 h 1614741"/>
              <a:gd name="connsiteX5" fmla="*/ 0 w 5117069"/>
              <a:gd name="connsiteY5" fmla="*/ 771782 h 1614741"/>
              <a:gd name="connsiteX6" fmla="*/ 1406 w 5117069"/>
              <a:gd name="connsiteY6" fmla="*/ 0 h 1614741"/>
              <a:gd name="connsiteX0" fmla="*/ 1406 w 5117069"/>
              <a:gd name="connsiteY0" fmla="*/ 0 h 1619442"/>
              <a:gd name="connsiteX1" fmla="*/ 5117069 w 5117069"/>
              <a:gd name="connsiteY1" fmla="*/ 0 h 1619442"/>
              <a:gd name="connsiteX2" fmla="*/ 5117069 w 5117069"/>
              <a:gd name="connsiteY2" fmla="*/ 1614741 h 1619442"/>
              <a:gd name="connsiteX3" fmla="*/ 2884616 w 5117069"/>
              <a:gd name="connsiteY3" fmla="*/ 1619442 h 1619442"/>
              <a:gd name="connsiteX4" fmla="*/ 2881368 w 5117069"/>
              <a:gd name="connsiteY4" fmla="*/ 776282 h 1619442"/>
              <a:gd name="connsiteX5" fmla="*/ 0 w 5117069"/>
              <a:gd name="connsiteY5" fmla="*/ 771782 h 1619442"/>
              <a:gd name="connsiteX6" fmla="*/ 1406 w 5117069"/>
              <a:gd name="connsiteY6" fmla="*/ 0 h 1619442"/>
              <a:gd name="connsiteX0" fmla="*/ 1406 w 5117069"/>
              <a:gd name="connsiteY0" fmla="*/ 0 h 1615569"/>
              <a:gd name="connsiteX1" fmla="*/ 5117069 w 5117069"/>
              <a:gd name="connsiteY1" fmla="*/ 0 h 1615569"/>
              <a:gd name="connsiteX2" fmla="*/ 5117069 w 5117069"/>
              <a:gd name="connsiteY2" fmla="*/ 1614741 h 1615569"/>
              <a:gd name="connsiteX3" fmla="*/ 2884616 w 5117069"/>
              <a:gd name="connsiteY3" fmla="*/ 1615569 h 1615569"/>
              <a:gd name="connsiteX4" fmla="*/ 2881368 w 5117069"/>
              <a:gd name="connsiteY4" fmla="*/ 776282 h 1615569"/>
              <a:gd name="connsiteX5" fmla="*/ 0 w 5117069"/>
              <a:gd name="connsiteY5" fmla="*/ 771782 h 1615569"/>
              <a:gd name="connsiteX6" fmla="*/ 1406 w 5117069"/>
              <a:gd name="connsiteY6" fmla="*/ 0 h 1615569"/>
              <a:gd name="connsiteX0" fmla="*/ 1406 w 5117069"/>
              <a:gd name="connsiteY0" fmla="*/ 0 h 1669592"/>
              <a:gd name="connsiteX1" fmla="*/ 5117069 w 5117069"/>
              <a:gd name="connsiteY1" fmla="*/ 0 h 1669592"/>
              <a:gd name="connsiteX2" fmla="*/ 5117069 w 5117069"/>
              <a:gd name="connsiteY2" fmla="*/ 1669591 h 1669592"/>
              <a:gd name="connsiteX3" fmla="*/ 2884616 w 5117069"/>
              <a:gd name="connsiteY3" fmla="*/ 1615569 h 1669592"/>
              <a:gd name="connsiteX4" fmla="*/ 2881368 w 5117069"/>
              <a:gd name="connsiteY4" fmla="*/ 776282 h 1669592"/>
              <a:gd name="connsiteX5" fmla="*/ 0 w 5117069"/>
              <a:gd name="connsiteY5" fmla="*/ 771782 h 1669592"/>
              <a:gd name="connsiteX6" fmla="*/ 1406 w 5117069"/>
              <a:gd name="connsiteY6" fmla="*/ 0 h 1669592"/>
              <a:gd name="connsiteX0" fmla="*/ 1406 w 5117069"/>
              <a:gd name="connsiteY0" fmla="*/ 0 h 1675405"/>
              <a:gd name="connsiteX1" fmla="*/ 5117069 w 5117069"/>
              <a:gd name="connsiteY1" fmla="*/ 0 h 1675405"/>
              <a:gd name="connsiteX2" fmla="*/ 5117069 w 5117069"/>
              <a:gd name="connsiteY2" fmla="*/ 1669591 h 1675405"/>
              <a:gd name="connsiteX3" fmla="*/ 2884617 w 5117069"/>
              <a:gd name="connsiteY3" fmla="*/ 1675405 h 1675405"/>
              <a:gd name="connsiteX4" fmla="*/ 2881368 w 5117069"/>
              <a:gd name="connsiteY4" fmla="*/ 776282 h 1675405"/>
              <a:gd name="connsiteX5" fmla="*/ 0 w 5117069"/>
              <a:gd name="connsiteY5" fmla="*/ 771782 h 1675405"/>
              <a:gd name="connsiteX6" fmla="*/ 1406 w 5117069"/>
              <a:gd name="connsiteY6" fmla="*/ 0 h 167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069" h="1675405">
                <a:moveTo>
                  <a:pt x="1406" y="0"/>
                </a:moveTo>
                <a:lnTo>
                  <a:pt x="5117069" y="0"/>
                </a:lnTo>
                <a:lnTo>
                  <a:pt x="5117069" y="1669591"/>
                </a:lnTo>
                <a:lnTo>
                  <a:pt x="2884617" y="1675405"/>
                </a:lnTo>
                <a:cubicBezTo>
                  <a:pt x="2878204" y="1117399"/>
                  <a:pt x="2883947" y="1195383"/>
                  <a:pt x="2881368" y="776282"/>
                </a:cubicBezTo>
                <a:lnTo>
                  <a:pt x="0" y="771782"/>
                </a:lnTo>
                <a:cubicBezTo>
                  <a:pt x="1457" y="536747"/>
                  <a:pt x="-51" y="235035"/>
                  <a:pt x="1406" y="0"/>
                </a:cubicBezTo>
                <a:close/>
              </a:path>
            </a:pathLst>
          </a:custGeom>
          <a:solidFill>
            <a:srgbClr val="F2F8EE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58" y="1350776"/>
            <a:ext cx="1292205" cy="988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812" y="3441809"/>
            <a:ext cx="1279191" cy="97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Closing-the-loop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4059612"/>
            <a:ext cx="7765322" cy="22112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Boundary-to-proposal pipeline</a:t>
            </a:r>
          </a:p>
          <a:p>
            <a:r>
              <a:rPr lang="en-US" dirty="0"/>
              <a:t>Proposal-to-boundary pipeline</a:t>
            </a:r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2114" y="2236015"/>
            <a:ext cx="1234236" cy="416103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49868" y="2189475"/>
            <a:ext cx="1287158" cy="50918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object proposals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60738" y="2189475"/>
            <a:ext cx="1335910" cy="51114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closed contours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44272" y="3156319"/>
            <a:ext cx="1504203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Refined object proposals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6594" y="3156319"/>
            <a:ext cx="1378401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object hierarchies</a:t>
            </a:r>
          </a:p>
        </p:txBody>
      </p:sp>
      <p:cxnSp>
        <p:nvCxnSpPr>
          <p:cNvPr id="54" name="Straight Arrow Connector 53"/>
          <p:cNvCxnSpPr>
            <a:stCxn id="50" idx="3"/>
            <a:endCxn id="51" idx="1"/>
          </p:cNvCxnSpPr>
          <p:nvPr/>
        </p:nvCxnSpPr>
        <p:spPr>
          <a:xfrm>
            <a:off x="5237026" y="2444068"/>
            <a:ext cx="1023712" cy="9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onnector: Elbow 54"/>
          <p:cNvCxnSpPr>
            <a:stCxn id="51" idx="3"/>
            <a:endCxn id="52" idx="3"/>
          </p:cNvCxnSpPr>
          <p:nvPr/>
        </p:nvCxnSpPr>
        <p:spPr>
          <a:xfrm flipH="1">
            <a:off x="6848475" y="2445045"/>
            <a:ext cx="748173" cy="987384"/>
          </a:xfrm>
          <a:prstGeom prst="bentConnector3">
            <a:avLst>
              <a:gd name="adj1" fmla="val -22279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/>
          <p:cNvCxnSpPr>
            <a:stCxn id="52" idx="1"/>
            <a:endCxn id="53" idx="3"/>
          </p:cNvCxnSpPr>
          <p:nvPr/>
        </p:nvCxnSpPr>
        <p:spPr>
          <a:xfrm flipH="1">
            <a:off x="3674995" y="3432429"/>
            <a:ext cx="166927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Connector: Elbow 56"/>
          <p:cNvCxnSpPr>
            <a:stCxn id="53" idx="1"/>
            <a:endCxn id="49" idx="1"/>
          </p:cNvCxnSpPr>
          <p:nvPr/>
        </p:nvCxnSpPr>
        <p:spPr>
          <a:xfrm rot="10800000">
            <a:off x="1902114" y="2444067"/>
            <a:ext cx="394480" cy="988362"/>
          </a:xfrm>
          <a:prstGeom prst="bentConnector3">
            <a:avLst>
              <a:gd name="adj1" fmla="val 157950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/>
          <p:cNvCxnSpPr>
            <a:stCxn id="49" idx="3"/>
            <a:endCxn id="50" idx="1"/>
          </p:cNvCxnSpPr>
          <p:nvPr/>
        </p:nvCxnSpPr>
        <p:spPr>
          <a:xfrm>
            <a:off x="3136350" y="2444067"/>
            <a:ext cx="813518" cy="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086517" y="3189717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 box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Grouping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330138" y="2788576"/>
            <a:ext cx="849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Scoring and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reranking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242093" y="2771431"/>
            <a:ext cx="98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Retrained 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 detector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82601" y="2224212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Closed contour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extraction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02854" y="220132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Edge-based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74531" y="2983530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to proposal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74531" y="2721853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to boundary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674996" y="3432429"/>
            <a:ext cx="1669277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>
            <a:off x="3136351" y="2444067"/>
            <a:ext cx="813518" cy="1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1242094" y="2771431"/>
            <a:ext cx="98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Retrained 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 detector</a:t>
            </a:r>
          </a:p>
        </p:txBody>
      </p:sp>
    </p:spTree>
    <p:extLst>
      <p:ext uri="{BB962C8B-B14F-4D97-AF65-F5344CB8AC3E}">
        <p14:creationId xmlns:p14="http://schemas.microsoft.com/office/powerpoint/2010/main" val="55946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2"/>
          <p:cNvSpPr/>
          <p:nvPr/>
        </p:nvSpPr>
        <p:spPr>
          <a:xfrm rot="10800000">
            <a:off x="1535006" y="2081795"/>
            <a:ext cx="3702020" cy="1742302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49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7227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16752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45766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624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5 w 5069766"/>
              <a:gd name="connsiteY0" fmla="*/ 0 h 1619504"/>
              <a:gd name="connsiteX1" fmla="*/ 5069766 w 5069766"/>
              <a:gd name="connsiteY1" fmla="*/ 4763 h 1619504"/>
              <a:gd name="connsiteX2" fmla="*/ 5069766 w 5069766"/>
              <a:gd name="connsiteY2" fmla="*/ 1619504 h 1619504"/>
              <a:gd name="connsiteX3" fmla="*/ 2837313 w 5069766"/>
              <a:gd name="connsiteY3" fmla="*/ 1612103 h 1619504"/>
              <a:gd name="connsiteX4" fmla="*/ 2827507 w 5069766"/>
              <a:gd name="connsiteY4" fmla="*/ 728658 h 1619504"/>
              <a:gd name="connsiteX5" fmla="*/ 280578 w 5069766"/>
              <a:gd name="connsiteY5" fmla="*/ 724157 h 1619504"/>
              <a:gd name="connsiteX6" fmla="*/ 5 w 5069766"/>
              <a:gd name="connsiteY6" fmla="*/ 0 h 1619504"/>
              <a:gd name="connsiteX0" fmla="*/ 40750 w 5110511"/>
              <a:gd name="connsiteY0" fmla="*/ 0 h 1619504"/>
              <a:gd name="connsiteX1" fmla="*/ 5110511 w 5110511"/>
              <a:gd name="connsiteY1" fmla="*/ 4763 h 1619504"/>
              <a:gd name="connsiteX2" fmla="*/ 5110511 w 5110511"/>
              <a:gd name="connsiteY2" fmla="*/ 1619504 h 1619504"/>
              <a:gd name="connsiteX3" fmla="*/ 2878058 w 5110511"/>
              <a:gd name="connsiteY3" fmla="*/ 1612103 h 1619504"/>
              <a:gd name="connsiteX4" fmla="*/ 2868252 w 5110511"/>
              <a:gd name="connsiteY4" fmla="*/ 728658 h 1619504"/>
              <a:gd name="connsiteX5" fmla="*/ 0 w 5110511"/>
              <a:gd name="connsiteY5" fmla="*/ 719395 h 1619504"/>
              <a:gd name="connsiteX6" fmla="*/ 40750 w 5110511"/>
              <a:gd name="connsiteY6" fmla="*/ 0 h 1619504"/>
              <a:gd name="connsiteX0" fmla="*/ 175 w 5115838"/>
              <a:gd name="connsiteY0" fmla="*/ 0 h 1614741"/>
              <a:gd name="connsiteX1" fmla="*/ 5115838 w 5115838"/>
              <a:gd name="connsiteY1" fmla="*/ 0 h 1614741"/>
              <a:gd name="connsiteX2" fmla="*/ 5115838 w 5115838"/>
              <a:gd name="connsiteY2" fmla="*/ 1614741 h 1614741"/>
              <a:gd name="connsiteX3" fmla="*/ 2883385 w 5115838"/>
              <a:gd name="connsiteY3" fmla="*/ 1607340 h 1614741"/>
              <a:gd name="connsiteX4" fmla="*/ 2873579 w 5115838"/>
              <a:gd name="connsiteY4" fmla="*/ 723895 h 1614741"/>
              <a:gd name="connsiteX5" fmla="*/ 5327 w 5115838"/>
              <a:gd name="connsiteY5" fmla="*/ 714632 h 1614741"/>
              <a:gd name="connsiteX6" fmla="*/ 175 w 5115838"/>
              <a:gd name="connsiteY6" fmla="*/ 0 h 1614741"/>
              <a:gd name="connsiteX0" fmla="*/ 176 w 5115839"/>
              <a:gd name="connsiteY0" fmla="*/ 0 h 1614741"/>
              <a:gd name="connsiteX1" fmla="*/ 5115839 w 5115839"/>
              <a:gd name="connsiteY1" fmla="*/ 0 h 1614741"/>
              <a:gd name="connsiteX2" fmla="*/ 5115839 w 5115839"/>
              <a:gd name="connsiteY2" fmla="*/ 1614741 h 1614741"/>
              <a:gd name="connsiteX3" fmla="*/ 2883386 w 5115839"/>
              <a:gd name="connsiteY3" fmla="*/ 1607340 h 1614741"/>
              <a:gd name="connsiteX4" fmla="*/ 2880138 w 5115839"/>
              <a:gd name="connsiteY4" fmla="*/ 776282 h 1614741"/>
              <a:gd name="connsiteX5" fmla="*/ 5328 w 5115839"/>
              <a:gd name="connsiteY5" fmla="*/ 714632 h 1614741"/>
              <a:gd name="connsiteX6" fmla="*/ 176 w 5115839"/>
              <a:gd name="connsiteY6" fmla="*/ 0 h 1614741"/>
              <a:gd name="connsiteX0" fmla="*/ 1406 w 5117069"/>
              <a:gd name="connsiteY0" fmla="*/ 0 h 1614741"/>
              <a:gd name="connsiteX1" fmla="*/ 5117069 w 5117069"/>
              <a:gd name="connsiteY1" fmla="*/ 0 h 1614741"/>
              <a:gd name="connsiteX2" fmla="*/ 5117069 w 5117069"/>
              <a:gd name="connsiteY2" fmla="*/ 1614741 h 1614741"/>
              <a:gd name="connsiteX3" fmla="*/ 2884616 w 5117069"/>
              <a:gd name="connsiteY3" fmla="*/ 1607340 h 1614741"/>
              <a:gd name="connsiteX4" fmla="*/ 2881368 w 5117069"/>
              <a:gd name="connsiteY4" fmla="*/ 776282 h 1614741"/>
              <a:gd name="connsiteX5" fmla="*/ 0 w 5117069"/>
              <a:gd name="connsiteY5" fmla="*/ 771782 h 1614741"/>
              <a:gd name="connsiteX6" fmla="*/ 1406 w 5117069"/>
              <a:gd name="connsiteY6" fmla="*/ 0 h 1614741"/>
              <a:gd name="connsiteX0" fmla="*/ 1406 w 5117069"/>
              <a:gd name="connsiteY0" fmla="*/ 0 h 1619442"/>
              <a:gd name="connsiteX1" fmla="*/ 5117069 w 5117069"/>
              <a:gd name="connsiteY1" fmla="*/ 0 h 1619442"/>
              <a:gd name="connsiteX2" fmla="*/ 5117069 w 5117069"/>
              <a:gd name="connsiteY2" fmla="*/ 1614741 h 1619442"/>
              <a:gd name="connsiteX3" fmla="*/ 2884616 w 5117069"/>
              <a:gd name="connsiteY3" fmla="*/ 1619442 h 1619442"/>
              <a:gd name="connsiteX4" fmla="*/ 2881368 w 5117069"/>
              <a:gd name="connsiteY4" fmla="*/ 776282 h 1619442"/>
              <a:gd name="connsiteX5" fmla="*/ 0 w 5117069"/>
              <a:gd name="connsiteY5" fmla="*/ 771782 h 1619442"/>
              <a:gd name="connsiteX6" fmla="*/ 1406 w 5117069"/>
              <a:gd name="connsiteY6" fmla="*/ 0 h 1619442"/>
              <a:gd name="connsiteX0" fmla="*/ 1406 w 5117069"/>
              <a:gd name="connsiteY0" fmla="*/ 0 h 1615569"/>
              <a:gd name="connsiteX1" fmla="*/ 5117069 w 5117069"/>
              <a:gd name="connsiteY1" fmla="*/ 0 h 1615569"/>
              <a:gd name="connsiteX2" fmla="*/ 5117069 w 5117069"/>
              <a:gd name="connsiteY2" fmla="*/ 1614741 h 1615569"/>
              <a:gd name="connsiteX3" fmla="*/ 2884616 w 5117069"/>
              <a:gd name="connsiteY3" fmla="*/ 1615569 h 1615569"/>
              <a:gd name="connsiteX4" fmla="*/ 2881368 w 5117069"/>
              <a:gd name="connsiteY4" fmla="*/ 776282 h 1615569"/>
              <a:gd name="connsiteX5" fmla="*/ 0 w 5117069"/>
              <a:gd name="connsiteY5" fmla="*/ 771782 h 1615569"/>
              <a:gd name="connsiteX6" fmla="*/ 1406 w 5117069"/>
              <a:gd name="connsiteY6" fmla="*/ 0 h 1615569"/>
              <a:gd name="connsiteX0" fmla="*/ 1406 w 5117069"/>
              <a:gd name="connsiteY0" fmla="*/ 0 h 1669592"/>
              <a:gd name="connsiteX1" fmla="*/ 5117069 w 5117069"/>
              <a:gd name="connsiteY1" fmla="*/ 0 h 1669592"/>
              <a:gd name="connsiteX2" fmla="*/ 5117069 w 5117069"/>
              <a:gd name="connsiteY2" fmla="*/ 1669591 h 1669592"/>
              <a:gd name="connsiteX3" fmla="*/ 2884616 w 5117069"/>
              <a:gd name="connsiteY3" fmla="*/ 1615569 h 1669592"/>
              <a:gd name="connsiteX4" fmla="*/ 2881368 w 5117069"/>
              <a:gd name="connsiteY4" fmla="*/ 776282 h 1669592"/>
              <a:gd name="connsiteX5" fmla="*/ 0 w 5117069"/>
              <a:gd name="connsiteY5" fmla="*/ 771782 h 1669592"/>
              <a:gd name="connsiteX6" fmla="*/ 1406 w 5117069"/>
              <a:gd name="connsiteY6" fmla="*/ 0 h 1669592"/>
              <a:gd name="connsiteX0" fmla="*/ 1406 w 5117069"/>
              <a:gd name="connsiteY0" fmla="*/ 0 h 1675405"/>
              <a:gd name="connsiteX1" fmla="*/ 5117069 w 5117069"/>
              <a:gd name="connsiteY1" fmla="*/ 0 h 1675405"/>
              <a:gd name="connsiteX2" fmla="*/ 5117069 w 5117069"/>
              <a:gd name="connsiteY2" fmla="*/ 1669591 h 1675405"/>
              <a:gd name="connsiteX3" fmla="*/ 2884617 w 5117069"/>
              <a:gd name="connsiteY3" fmla="*/ 1675405 h 1675405"/>
              <a:gd name="connsiteX4" fmla="*/ 2881368 w 5117069"/>
              <a:gd name="connsiteY4" fmla="*/ 776282 h 1675405"/>
              <a:gd name="connsiteX5" fmla="*/ 0 w 5117069"/>
              <a:gd name="connsiteY5" fmla="*/ 771782 h 1675405"/>
              <a:gd name="connsiteX6" fmla="*/ 1406 w 5117069"/>
              <a:gd name="connsiteY6" fmla="*/ 0 h 167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069" h="1675405">
                <a:moveTo>
                  <a:pt x="1406" y="0"/>
                </a:moveTo>
                <a:lnTo>
                  <a:pt x="5117069" y="0"/>
                </a:lnTo>
                <a:lnTo>
                  <a:pt x="5117069" y="1669591"/>
                </a:lnTo>
                <a:lnTo>
                  <a:pt x="2884617" y="1675405"/>
                </a:lnTo>
                <a:cubicBezTo>
                  <a:pt x="2878204" y="1117399"/>
                  <a:pt x="2883947" y="1195383"/>
                  <a:pt x="2881368" y="776282"/>
                </a:cubicBezTo>
                <a:lnTo>
                  <a:pt x="0" y="771782"/>
                </a:lnTo>
                <a:cubicBezTo>
                  <a:pt x="1457" y="536747"/>
                  <a:pt x="-51" y="235035"/>
                  <a:pt x="1406" y="0"/>
                </a:cubicBezTo>
                <a:close/>
              </a:path>
            </a:pathLst>
          </a:custGeom>
          <a:solidFill>
            <a:srgbClr val="F2F8EE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82"/>
          <p:cNvSpPr/>
          <p:nvPr/>
        </p:nvSpPr>
        <p:spPr>
          <a:xfrm>
            <a:off x="3187113" y="2081795"/>
            <a:ext cx="4739628" cy="1742303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2126529 w 4794520"/>
              <a:gd name="connsiteY4" fmla="*/ 733679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26468 w 4794459"/>
              <a:gd name="connsiteY4" fmla="*/ 733679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31286 w 4794459"/>
              <a:gd name="connsiteY4" fmla="*/ 795591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2071 w 4784369"/>
              <a:gd name="connsiteY0" fmla="*/ 2381 h 1614741"/>
              <a:gd name="connsiteX1" fmla="*/ 4784369 w 4784369"/>
              <a:gd name="connsiteY1" fmla="*/ 0 h 1614741"/>
              <a:gd name="connsiteX2" fmla="*/ 4784369 w 4784369"/>
              <a:gd name="connsiteY2" fmla="*/ 1614741 h 1614741"/>
              <a:gd name="connsiteX3" fmla="*/ 2121533 w 4784369"/>
              <a:gd name="connsiteY3" fmla="*/ 1600456 h 1614741"/>
              <a:gd name="connsiteX4" fmla="*/ 2121196 w 4784369"/>
              <a:gd name="connsiteY4" fmla="*/ 795591 h 1614741"/>
              <a:gd name="connsiteX5" fmla="*/ 0 w 4784369"/>
              <a:gd name="connsiteY5" fmla="*/ 790831 h 1614741"/>
              <a:gd name="connsiteX6" fmla="*/ 2071 w 4784369"/>
              <a:gd name="connsiteY6" fmla="*/ 2381 h 1614741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05219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17357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77160"/>
              <a:gd name="connsiteX1" fmla="*/ 4789701 w 4789701"/>
              <a:gd name="connsiteY1" fmla="*/ 4763 h 1677160"/>
              <a:gd name="connsiteX2" fmla="*/ 4789701 w 4789701"/>
              <a:gd name="connsiteY2" fmla="*/ 1619504 h 1677160"/>
              <a:gd name="connsiteX3" fmla="*/ 2132062 w 4789701"/>
              <a:gd name="connsiteY3" fmla="*/ 1677154 h 1677160"/>
              <a:gd name="connsiteX4" fmla="*/ 2126528 w 4789701"/>
              <a:gd name="connsiteY4" fmla="*/ 800354 h 1677160"/>
              <a:gd name="connsiteX5" fmla="*/ 5332 w 4789701"/>
              <a:gd name="connsiteY5" fmla="*/ 795594 h 1677160"/>
              <a:gd name="connsiteX6" fmla="*/ 176 w 4789701"/>
              <a:gd name="connsiteY6" fmla="*/ 0 h 1677160"/>
              <a:gd name="connsiteX0" fmla="*/ 176 w 4794898"/>
              <a:gd name="connsiteY0" fmla="*/ 0 h 1677154"/>
              <a:gd name="connsiteX1" fmla="*/ 4789701 w 4794898"/>
              <a:gd name="connsiteY1" fmla="*/ 4763 h 1677154"/>
              <a:gd name="connsiteX2" fmla="*/ 4794898 w 4794898"/>
              <a:gd name="connsiteY2" fmla="*/ 1674318 h 1677154"/>
              <a:gd name="connsiteX3" fmla="*/ 2132062 w 4794898"/>
              <a:gd name="connsiteY3" fmla="*/ 1677154 h 1677154"/>
              <a:gd name="connsiteX4" fmla="*/ 2126528 w 4794898"/>
              <a:gd name="connsiteY4" fmla="*/ 800354 h 1677154"/>
              <a:gd name="connsiteX5" fmla="*/ 5332 w 4794898"/>
              <a:gd name="connsiteY5" fmla="*/ 795594 h 1677154"/>
              <a:gd name="connsiteX6" fmla="*/ 176 w 4794898"/>
              <a:gd name="connsiteY6" fmla="*/ 0 h 16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98" h="1677154">
                <a:moveTo>
                  <a:pt x="176" y="0"/>
                </a:moveTo>
                <a:lnTo>
                  <a:pt x="4789701" y="4763"/>
                </a:lnTo>
                <a:cubicBezTo>
                  <a:pt x="4791433" y="561281"/>
                  <a:pt x="4793166" y="1117800"/>
                  <a:pt x="4794898" y="1674318"/>
                </a:cubicBezTo>
                <a:lnTo>
                  <a:pt x="2132062" y="1677154"/>
                </a:lnTo>
                <a:cubicBezTo>
                  <a:pt x="2135486" y="1119148"/>
                  <a:pt x="2129107" y="1219455"/>
                  <a:pt x="2126528" y="800354"/>
                </a:cubicBezTo>
                <a:lnTo>
                  <a:pt x="5332" y="795594"/>
                </a:lnTo>
                <a:cubicBezTo>
                  <a:pt x="6789" y="560559"/>
                  <a:pt x="-1281" y="235035"/>
                  <a:pt x="1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1" y="3465992"/>
            <a:ext cx="1292985" cy="9897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299" y="1350361"/>
            <a:ext cx="1287465" cy="9855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035" y="1355606"/>
            <a:ext cx="1201536" cy="11699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58" y="1351377"/>
            <a:ext cx="1292205" cy="988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812" y="3442410"/>
            <a:ext cx="1279191" cy="97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Closing-the-loop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4496596"/>
            <a:ext cx="7765322" cy="17646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Boundary-to-proposal pipeline</a:t>
            </a:r>
          </a:p>
          <a:p>
            <a:r>
              <a:rPr lang="en-US" dirty="0"/>
              <a:t>Proposal-to-boundary pipeline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02114" y="2236616"/>
            <a:ext cx="1234236" cy="416103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49868" y="2190076"/>
            <a:ext cx="1287158" cy="50918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object proposals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60738" y="2190076"/>
            <a:ext cx="1335910" cy="51114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closed contours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44272" y="3156920"/>
            <a:ext cx="1504203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Refined object proposals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6594" y="3156920"/>
            <a:ext cx="1378401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object hierarchies</a:t>
            </a:r>
          </a:p>
        </p:txBody>
      </p:sp>
      <p:cxnSp>
        <p:nvCxnSpPr>
          <p:cNvPr id="54" name="Straight Arrow Connector 53"/>
          <p:cNvCxnSpPr>
            <a:stCxn id="50" idx="3"/>
            <a:endCxn id="51" idx="1"/>
          </p:cNvCxnSpPr>
          <p:nvPr/>
        </p:nvCxnSpPr>
        <p:spPr>
          <a:xfrm>
            <a:off x="5237026" y="2444669"/>
            <a:ext cx="1023712" cy="9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onnector: Elbow 54"/>
          <p:cNvCxnSpPr>
            <a:stCxn id="51" idx="3"/>
            <a:endCxn id="52" idx="3"/>
          </p:cNvCxnSpPr>
          <p:nvPr/>
        </p:nvCxnSpPr>
        <p:spPr>
          <a:xfrm flipH="1">
            <a:off x="6848475" y="2445646"/>
            <a:ext cx="748173" cy="987384"/>
          </a:xfrm>
          <a:prstGeom prst="bentConnector3">
            <a:avLst>
              <a:gd name="adj1" fmla="val -22279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/>
          <p:cNvCxnSpPr>
            <a:stCxn id="52" idx="1"/>
            <a:endCxn id="53" idx="3"/>
          </p:cNvCxnSpPr>
          <p:nvPr/>
        </p:nvCxnSpPr>
        <p:spPr>
          <a:xfrm flipH="1">
            <a:off x="3674995" y="3433030"/>
            <a:ext cx="1669277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Connector: Elbow 56"/>
          <p:cNvCxnSpPr>
            <a:stCxn id="53" idx="1"/>
            <a:endCxn id="49" idx="1"/>
          </p:cNvCxnSpPr>
          <p:nvPr/>
        </p:nvCxnSpPr>
        <p:spPr>
          <a:xfrm rot="10800000">
            <a:off x="1902114" y="2444668"/>
            <a:ext cx="394480" cy="988362"/>
          </a:xfrm>
          <a:prstGeom prst="bentConnector3">
            <a:avLst>
              <a:gd name="adj1" fmla="val 157950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/>
          <p:cNvCxnSpPr>
            <a:stCxn id="49" idx="3"/>
            <a:endCxn id="50" idx="1"/>
          </p:cNvCxnSpPr>
          <p:nvPr/>
        </p:nvCxnSpPr>
        <p:spPr>
          <a:xfrm>
            <a:off x="3136350" y="2444668"/>
            <a:ext cx="813518" cy="1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086517" y="3190318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 box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Grouping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330138" y="2789177"/>
            <a:ext cx="849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Scoring and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reranking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242093" y="2772032"/>
            <a:ext cx="98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Retrained 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 detector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06871" y="2228290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Closed contour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extraction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21470" y="221154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Edge-based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74531" y="2984131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to proposal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74531" y="2722454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to boundary</a:t>
            </a:r>
          </a:p>
        </p:txBody>
      </p:sp>
    </p:spTree>
    <p:extLst>
      <p:ext uri="{BB962C8B-B14F-4D97-AF65-F5344CB8AC3E}">
        <p14:creationId xmlns:p14="http://schemas.microsoft.com/office/powerpoint/2010/main" val="405188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2"/>
          <p:cNvSpPr/>
          <p:nvPr/>
        </p:nvSpPr>
        <p:spPr>
          <a:xfrm rot="10800000">
            <a:off x="1535006" y="2081793"/>
            <a:ext cx="3702020" cy="1742302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49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7227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16752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45766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624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5 w 5069766"/>
              <a:gd name="connsiteY0" fmla="*/ 0 h 1619504"/>
              <a:gd name="connsiteX1" fmla="*/ 5069766 w 5069766"/>
              <a:gd name="connsiteY1" fmla="*/ 4763 h 1619504"/>
              <a:gd name="connsiteX2" fmla="*/ 5069766 w 5069766"/>
              <a:gd name="connsiteY2" fmla="*/ 1619504 h 1619504"/>
              <a:gd name="connsiteX3" fmla="*/ 2837313 w 5069766"/>
              <a:gd name="connsiteY3" fmla="*/ 1612103 h 1619504"/>
              <a:gd name="connsiteX4" fmla="*/ 2827507 w 5069766"/>
              <a:gd name="connsiteY4" fmla="*/ 728658 h 1619504"/>
              <a:gd name="connsiteX5" fmla="*/ 280578 w 5069766"/>
              <a:gd name="connsiteY5" fmla="*/ 724157 h 1619504"/>
              <a:gd name="connsiteX6" fmla="*/ 5 w 5069766"/>
              <a:gd name="connsiteY6" fmla="*/ 0 h 1619504"/>
              <a:gd name="connsiteX0" fmla="*/ 40750 w 5110511"/>
              <a:gd name="connsiteY0" fmla="*/ 0 h 1619504"/>
              <a:gd name="connsiteX1" fmla="*/ 5110511 w 5110511"/>
              <a:gd name="connsiteY1" fmla="*/ 4763 h 1619504"/>
              <a:gd name="connsiteX2" fmla="*/ 5110511 w 5110511"/>
              <a:gd name="connsiteY2" fmla="*/ 1619504 h 1619504"/>
              <a:gd name="connsiteX3" fmla="*/ 2878058 w 5110511"/>
              <a:gd name="connsiteY3" fmla="*/ 1612103 h 1619504"/>
              <a:gd name="connsiteX4" fmla="*/ 2868252 w 5110511"/>
              <a:gd name="connsiteY4" fmla="*/ 728658 h 1619504"/>
              <a:gd name="connsiteX5" fmla="*/ 0 w 5110511"/>
              <a:gd name="connsiteY5" fmla="*/ 719395 h 1619504"/>
              <a:gd name="connsiteX6" fmla="*/ 40750 w 5110511"/>
              <a:gd name="connsiteY6" fmla="*/ 0 h 1619504"/>
              <a:gd name="connsiteX0" fmla="*/ 175 w 5115838"/>
              <a:gd name="connsiteY0" fmla="*/ 0 h 1614741"/>
              <a:gd name="connsiteX1" fmla="*/ 5115838 w 5115838"/>
              <a:gd name="connsiteY1" fmla="*/ 0 h 1614741"/>
              <a:gd name="connsiteX2" fmla="*/ 5115838 w 5115838"/>
              <a:gd name="connsiteY2" fmla="*/ 1614741 h 1614741"/>
              <a:gd name="connsiteX3" fmla="*/ 2883385 w 5115838"/>
              <a:gd name="connsiteY3" fmla="*/ 1607340 h 1614741"/>
              <a:gd name="connsiteX4" fmla="*/ 2873579 w 5115838"/>
              <a:gd name="connsiteY4" fmla="*/ 723895 h 1614741"/>
              <a:gd name="connsiteX5" fmla="*/ 5327 w 5115838"/>
              <a:gd name="connsiteY5" fmla="*/ 714632 h 1614741"/>
              <a:gd name="connsiteX6" fmla="*/ 175 w 5115838"/>
              <a:gd name="connsiteY6" fmla="*/ 0 h 1614741"/>
              <a:gd name="connsiteX0" fmla="*/ 176 w 5115839"/>
              <a:gd name="connsiteY0" fmla="*/ 0 h 1614741"/>
              <a:gd name="connsiteX1" fmla="*/ 5115839 w 5115839"/>
              <a:gd name="connsiteY1" fmla="*/ 0 h 1614741"/>
              <a:gd name="connsiteX2" fmla="*/ 5115839 w 5115839"/>
              <a:gd name="connsiteY2" fmla="*/ 1614741 h 1614741"/>
              <a:gd name="connsiteX3" fmla="*/ 2883386 w 5115839"/>
              <a:gd name="connsiteY3" fmla="*/ 1607340 h 1614741"/>
              <a:gd name="connsiteX4" fmla="*/ 2880138 w 5115839"/>
              <a:gd name="connsiteY4" fmla="*/ 776282 h 1614741"/>
              <a:gd name="connsiteX5" fmla="*/ 5328 w 5115839"/>
              <a:gd name="connsiteY5" fmla="*/ 714632 h 1614741"/>
              <a:gd name="connsiteX6" fmla="*/ 176 w 5115839"/>
              <a:gd name="connsiteY6" fmla="*/ 0 h 1614741"/>
              <a:gd name="connsiteX0" fmla="*/ 1406 w 5117069"/>
              <a:gd name="connsiteY0" fmla="*/ 0 h 1614741"/>
              <a:gd name="connsiteX1" fmla="*/ 5117069 w 5117069"/>
              <a:gd name="connsiteY1" fmla="*/ 0 h 1614741"/>
              <a:gd name="connsiteX2" fmla="*/ 5117069 w 5117069"/>
              <a:gd name="connsiteY2" fmla="*/ 1614741 h 1614741"/>
              <a:gd name="connsiteX3" fmla="*/ 2884616 w 5117069"/>
              <a:gd name="connsiteY3" fmla="*/ 1607340 h 1614741"/>
              <a:gd name="connsiteX4" fmla="*/ 2881368 w 5117069"/>
              <a:gd name="connsiteY4" fmla="*/ 776282 h 1614741"/>
              <a:gd name="connsiteX5" fmla="*/ 0 w 5117069"/>
              <a:gd name="connsiteY5" fmla="*/ 771782 h 1614741"/>
              <a:gd name="connsiteX6" fmla="*/ 1406 w 5117069"/>
              <a:gd name="connsiteY6" fmla="*/ 0 h 1614741"/>
              <a:gd name="connsiteX0" fmla="*/ 1406 w 5117069"/>
              <a:gd name="connsiteY0" fmla="*/ 0 h 1619442"/>
              <a:gd name="connsiteX1" fmla="*/ 5117069 w 5117069"/>
              <a:gd name="connsiteY1" fmla="*/ 0 h 1619442"/>
              <a:gd name="connsiteX2" fmla="*/ 5117069 w 5117069"/>
              <a:gd name="connsiteY2" fmla="*/ 1614741 h 1619442"/>
              <a:gd name="connsiteX3" fmla="*/ 2884616 w 5117069"/>
              <a:gd name="connsiteY3" fmla="*/ 1619442 h 1619442"/>
              <a:gd name="connsiteX4" fmla="*/ 2881368 w 5117069"/>
              <a:gd name="connsiteY4" fmla="*/ 776282 h 1619442"/>
              <a:gd name="connsiteX5" fmla="*/ 0 w 5117069"/>
              <a:gd name="connsiteY5" fmla="*/ 771782 h 1619442"/>
              <a:gd name="connsiteX6" fmla="*/ 1406 w 5117069"/>
              <a:gd name="connsiteY6" fmla="*/ 0 h 1619442"/>
              <a:gd name="connsiteX0" fmla="*/ 1406 w 5117069"/>
              <a:gd name="connsiteY0" fmla="*/ 0 h 1615569"/>
              <a:gd name="connsiteX1" fmla="*/ 5117069 w 5117069"/>
              <a:gd name="connsiteY1" fmla="*/ 0 h 1615569"/>
              <a:gd name="connsiteX2" fmla="*/ 5117069 w 5117069"/>
              <a:gd name="connsiteY2" fmla="*/ 1614741 h 1615569"/>
              <a:gd name="connsiteX3" fmla="*/ 2884616 w 5117069"/>
              <a:gd name="connsiteY3" fmla="*/ 1615569 h 1615569"/>
              <a:gd name="connsiteX4" fmla="*/ 2881368 w 5117069"/>
              <a:gd name="connsiteY4" fmla="*/ 776282 h 1615569"/>
              <a:gd name="connsiteX5" fmla="*/ 0 w 5117069"/>
              <a:gd name="connsiteY5" fmla="*/ 771782 h 1615569"/>
              <a:gd name="connsiteX6" fmla="*/ 1406 w 5117069"/>
              <a:gd name="connsiteY6" fmla="*/ 0 h 1615569"/>
              <a:gd name="connsiteX0" fmla="*/ 1406 w 5117069"/>
              <a:gd name="connsiteY0" fmla="*/ 0 h 1669592"/>
              <a:gd name="connsiteX1" fmla="*/ 5117069 w 5117069"/>
              <a:gd name="connsiteY1" fmla="*/ 0 h 1669592"/>
              <a:gd name="connsiteX2" fmla="*/ 5117069 w 5117069"/>
              <a:gd name="connsiteY2" fmla="*/ 1669591 h 1669592"/>
              <a:gd name="connsiteX3" fmla="*/ 2884616 w 5117069"/>
              <a:gd name="connsiteY3" fmla="*/ 1615569 h 1669592"/>
              <a:gd name="connsiteX4" fmla="*/ 2881368 w 5117069"/>
              <a:gd name="connsiteY4" fmla="*/ 776282 h 1669592"/>
              <a:gd name="connsiteX5" fmla="*/ 0 w 5117069"/>
              <a:gd name="connsiteY5" fmla="*/ 771782 h 1669592"/>
              <a:gd name="connsiteX6" fmla="*/ 1406 w 5117069"/>
              <a:gd name="connsiteY6" fmla="*/ 0 h 1669592"/>
              <a:gd name="connsiteX0" fmla="*/ 1406 w 5117069"/>
              <a:gd name="connsiteY0" fmla="*/ 0 h 1675405"/>
              <a:gd name="connsiteX1" fmla="*/ 5117069 w 5117069"/>
              <a:gd name="connsiteY1" fmla="*/ 0 h 1675405"/>
              <a:gd name="connsiteX2" fmla="*/ 5117069 w 5117069"/>
              <a:gd name="connsiteY2" fmla="*/ 1669591 h 1675405"/>
              <a:gd name="connsiteX3" fmla="*/ 2884617 w 5117069"/>
              <a:gd name="connsiteY3" fmla="*/ 1675405 h 1675405"/>
              <a:gd name="connsiteX4" fmla="*/ 2881368 w 5117069"/>
              <a:gd name="connsiteY4" fmla="*/ 776282 h 1675405"/>
              <a:gd name="connsiteX5" fmla="*/ 0 w 5117069"/>
              <a:gd name="connsiteY5" fmla="*/ 771782 h 1675405"/>
              <a:gd name="connsiteX6" fmla="*/ 1406 w 5117069"/>
              <a:gd name="connsiteY6" fmla="*/ 0 h 167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069" h="1675405">
                <a:moveTo>
                  <a:pt x="1406" y="0"/>
                </a:moveTo>
                <a:lnTo>
                  <a:pt x="5117069" y="0"/>
                </a:lnTo>
                <a:lnTo>
                  <a:pt x="5117069" y="1669591"/>
                </a:lnTo>
                <a:lnTo>
                  <a:pt x="2884617" y="1675405"/>
                </a:lnTo>
                <a:cubicBezTo>
                  <a:pt x="2878204" y="1117399"/>
                  <a:pt x="2883947" y="1195383"/>
                  <a:pt x="2881368" y="776282"/>
                </a:cubicBezTo>
                <a:lnTo>
                  <a:pt x="0" y="771782"/>
                </a:lnTo>
                <a:cubicBezTo>
                  <a:pt x="1457" y="536747"/>
                  <a:pt x="-51" y="235035"/>
                  <a:pt x="140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82"/>
          <p:cNvSpPr/>
          <p:nvPr/>
        </p:nvSpPr>
        <p:spPr>
          <a:xfrm>
            <a:off x="3187113" y="2081793"/>
            <a:ext cx="4739628" cy="1742303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2126529 w 4794520"/>
              <a:gd name="connsiteY4" fmla="*/ 733679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26468 w 4794459"/>
              <a:gd name="connsiteY4" fmla="*/ 733679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31286 w 4794459"/>
              <a:gd name="connsiteY4" fmla="*/ 795591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2071 w 4784369"/>
              <a:gd name="connsiteY0" fmla="*/ 2381 h 1614741"/>
              <a:gd name="connsiteX1" fmla="*/ 4784369 w 4784369"/>
              <a:gd name="connsiteY1" fmla="*/ 0 h 1614741"/>
              <a:gd name="connsiteX2" fmla="*/ 4784369 w 4784369"/>
              <a:gd name="connsiteY2" fmla="*/ 1614741 h 1614741"/>
              <a:gd name="connsiteX3" fmla="*/ 2121533 w 4784369"/>
              <a:gd name="connsiteY3" fmla="*/ 1600456 h 1614741"/>
              <a:gd name="connsiteX4" fmla="*/ 2121196 w 4784369"/>
              <a:gd name="connsiteY4" fmla="*/ 795591 h 1614741"/>
              <a:gd name="connsiteX5" fmla="*/ 0 w 4784369"/>
              <a:gd name="connsiteY5" fmla="*/ 790831 h 1614741"/>
              <a:gd name="connsiteX6" fmla="*/ 2071 w 4784369"/>
              <a:gd name="connsiteY6" fmla="*/ 2381 h 1614741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05219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17357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77160"/>
              <a:gd name="connsiteX1" fmla="*/ 4789701 w 4789701"/>
              <a:gd name="connsiteY1" fmla="*/ 4763 h 1677160"/>
              <a:gd name="connsiteX2" fmla="*/ 4789701 w 4789701"/>
              <a:gd name="connsiteY2" fmla="*/ 1619504 h 1677160"/>
              <a:gd name="connsiteX3" fmla="*/ 2132062 w 4789701"/>
              <a:gd name="connsiteY3" fmla="*/ 1677154 h 1677160"/>
              <a:gd name="connsiteX4" fmla="*/ 2126528 w 4789701"/>
              <a:gd name="connsiteY4" fmla="*/ 800354 h 1677160"/>
              <a:gd name="connsiteX5" fmla="*/ 5332 w 4789701"/>
              <a:gd name="connsiteY5" fmla="*/ 795594 h 1677160"/>
              <a:gd name="connsiteX6" fmla="*/ 176 w 4789701"/>
              <a:gd name="connsiteY6" fmla="*/ 0 h 1677160"/>
              <a:gd name="connsiteX0" fmla="*/ 176 w 4794898"/>
              <a:gd name="connsiteY0" fmla="*/ 0 h 1677154"/>
              <a:gd name="connsiteX1" fmla="*/ 4789701 w 4794898"/>
              <a:gd name="connsiteY1" fmla="*/ 4763 h 1677154"/>
              <a:gd name="connsiteX2" fmla="*/ 4794898 w 4794898"/>
              <a:gd name="connsiteY2" fmla="*/ 1674318 h 1677154"/>
              <a:gd name="connsiteX3" fmla="*/ 2132062 w 4794898"/>
              <a:gd name="connsiteY3" fmla="*/ 1677154 h 1677154"/>
              <a:gd name="connsiteX4" fmla="*/ 2126528 w 4794898"/>
              <a:gd name="connsiteY4" fmla="*/ 800354 h 1677154"/>
              <a:gd name="connsiteX5" fmla="*/ 5332 w 4794898"/>
              <a:gd name="connsiteY5" fmla="*/ 795594 h 1677154"/>
              <a:gd name="connsiteX6" fmla="*/ 176 w 4794898"/>
              <a:gd name="connsiteY6" fmla="*/ 0 h 16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98" h="1677154">
                <a:moveTo>
                  <a:pt x="176" y="0"/>
                </a:moveTo>
                <a:lnTo>
                  <a:pt x="4789701" y="4763"/>
                </a:lnTo>
                <a:cubicBezTo>
                  <a:pt x="4791433" y="561281"/>
                  <a:pt x="4793166" y="1117800"/>
                  <a:pt x="4794898" y="1674318"/>
                </a:cubicBezTo>
                <a:lnTo>
                  <a:pt x="2132062" y="1677154"/>
                </a:lnTo>
                <a:cubicBezTo>
                  <a:pt x="2135486" y="1119148"/>
                  <a:pt x="2129107" y="1219455"/>
                  <a:pt x="2126528" y="800354"/>
                </a:cubicBezTo>
                <a:lnTo>
                  <a:pt x="5332" y="795594"/>
                </a:lnTo>
                <a:cubicBezTo>
                  <a:pt x="6789" y="560559"/>
                  <a:pt x="-1281" y="235035"/>
                  <a:pt x="17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1" y="3465990"/>
            <a:ext cx="1292985" cy="9897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299" y="1350359"/>
            <a:ext cx="1287465" cy="9855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035" y="1355604"/>
            <a:ext cx="1201536" cy="11699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58" y="1351375"/>
            <a:ext cx="1292205" cy="988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812" y="3442408"/>
            <a:ext cx="1279191" cy="97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Closing-the-loop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848895"/>
            <a:ext cx="7765322" cy="44524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Boundary-to-proposal pipeline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Proposal-to-boundary pipeline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2114" y="2236614"/>
            <a:ext cx="1234236" cy="416103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49868" y="2190074"/>
            <a:ext cx="1287158" cy="50918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object proposals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60738" y="2190074"/>
            <a:ext cx="1335910" cy="51114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closed contours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44272" y="3156918"/>
            <a:ext cx="1504203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Refined object proposals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6594" y="3156918"/>
            <a:ext cx="1378401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object hierarchies</a:t>
            </a:r>
          </a:p>
        </p:txBody>
      </p:sp>
      <p:cxnSp>
        <p:nvCxnSpPr>
          <p:cNvPr id="54" name="Straight Arrow Connector 53"/>
          <p:cNvCxnSpPr>
            <a:stCxn id="50" idx="3"/>
            <a:endCxn id="51" idx="1"/>
          </p:cNvCxnSpPr>
          <p:nvPr/>
        </p:nvCxnSpPr>
        <p:spPr>
          <a:xfrm>
            <a:off x="5237026" y="2444667"/>
            <a:ext cx="1023712" cy="9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onnector: Elbow 54"/>
          <p:cNvCxnSpPr>
            <a:stCxn id="51" idx="3"/>
            <a:endCxn id="52" idx="3"/>
          </p:cNvCxnSpPr>
          <p:nvPr/>
        </p:nvCxnSpPr>
        <p:spPr>
          <a:xfrm flipH="1">
            <a:off x="6848475" y="2445644"/>
            <a:ext cx="748173" cy="987384"/>
          </a:xfrm>
          <a:prstGeom prst="bentConnector3">
            <a:avLst>
              <a:gd name="adj1" fmla="val -22279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/>
          <p:cNvCxnSpPr>
            <a:stCxn id="52" idx="1"/>
            <a:endCxn id="53" idx="3"/>
          </p:cNvCxnSpPr>
          <p:nvPr/>
        </p:nvCxnSpPr>
        <p:spPr>
          <a:xfrm flipH="1">
            <a:off x="3674995" y="3433028"/>
            <a:ext cx="1669277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Connector: Elbow 56"/>
          <p:cNvCxnSpPr>
            <a:stCxn id="53" idx="1"/>
            <a:endCxn id="49" idx="1"/>
          </p:cNvCxnSpPr>
          <p:nvPr/>
        </p:nvCxnSpPr>
        <p:spPr>
          <a:xfrm rot="10800000">
            <a:off x="1902114" y="2444666"/>
            <a:ext cx="394480" cy="988362"/>
          </a:xfrm>
          <a:prstGeom prst="bentConnector3">
            <a:avLst>
              <a:gd name="adj1" fmla="val 157950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/>
          <p:cNvCxnSpPr>
            <a:stCxn id="49" idx="3"/>
            <a:endCxn id="50" idx="1"/>
          </p:cNvCxnSpPr>
          <p:nvPr/>
        </p:nvCxnSpPr>
        <p:spPr>
          <a:xfrm>
            <a:off x="3136350" y="2444666"/>
            <a:ext cx="813518" cy="1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086517" y="3190316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 box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Grouping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330138" y="2789175"/>
            <a:ext cx="849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Scoring and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reranking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242093" y="2772030"/>
            <a:ext cx="98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Retrained 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 detector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2864" y="2212888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Closed contour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extraction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08697" y="2201920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Edge-based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74531" y="2984129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to proposal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74531" y="2722452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to boundary</a:t>
            </a:r>
          </a:p>
        </p:txBody>
      </p:sp>
    </p:spTree>
    <p:extLst>
      <p:ext uri="{BB962C8B-B14F-4D97-AF65-F5344CB8AC3E}">
        <p14:creationId xmlns:p14="http://schemas.microsoft.com/office/powerpoint/2010/main" val="120075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2"/>
          <p:cNvSpPr/>
          <p:nvPr/>
        </p:nvSpPr>
        <p:spPr>
          <a:xfrm rot="10800000">
            <a:off x="1535006" y="2081500"/>
            <a:ext cx="3702020" cy="1742302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49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36023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0083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07227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16752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45766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55509 w 4794520"/>
              <a:gd name="connsiteY3" fmla="*/ 1609721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8624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562067 w 4794520"/>
              <a:gd name="connsiteY3" fmla="*/ 1607340 h 1614741"/>
              <a:gd name="connsiteX4" fmla="*/ 2552261 w 4794520"/>
              <a:gd name="connsiteY4" fmla="*/ 723895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5 w 5069766"/>
              <a:gd name="connsiteY0" fmla="*/ 0 h 1619504"/>
              <a:gd name="connsiteX1" fmla="*/ 5069766 w 5069766"/>
              <a:gd name="connsiteY1" fmla="*/ 4763 h 1619504"/>
              <a:gd name="connsiteX2" fmla="*/ 5069766 w 5069766"/>
              <a:gd name="connsiteY2" fmla="*/ 1619504 h 1619504"/>
              <a:gd name="connsiteX3" fmla="*/ 2837313 w 5069766"/>
              <a:gd name="connsiteY3" fmla="*/ 1612103 h 1619504"/>
              <a:gd name="connsiteX4" fmla="*/ 2827507 w 5069766"/>
              <a:gd name="connsiteY4" fmla="*/ 728658 h 1619504"/>
              <a:gd name="connsiteX5" fmla="*/ 280578 w 5069766"/>
              <a:gd name="connsiteY5" fmla="*/ 724157 h 1619504"/>
              <a:gd name="connsiteX6" fmla="*/ 5 w 5069766"/>
              <a:gd name="connsiteY6" fmla="*/ 0 h 1619504"/>
              <a:gd name="connsiteX0" fmla="*/ 40750 w 5110511"/>
              <a:gd name="connsiteY0" fmla="*/ 0 h 1619504"/>
              <a:gd name="connsiteX1" fmla="*/ 5110511 w 5110511"/>
              <a:gd name="connsiteY1" fmla="*/ 4763 h 1619504"/>
              <a:gd name="connsiteX2" fmla="*/ 5110511 w 5110511"/>
              <a:gd name="connsiteY2" fmla="*/ 1619504 h 1619504"/>
              <a:gd name="connsiteX3" fmla="*/ 2878058 w 5110511"/>
              <a:gd name="connsiteY3" fmla="*/ 1612103 h 1619504"/>
              <a:gd name="connsiteX4" fmla="*/ 2868252 w 5110511"/>
              <a:gd name="connsiteY4" fmla="*/ 728658 h 1619504"/>
              <a:gd name="connsiteX5" fmla="*/ 0 w 5110511"/>
              <a:gd name="connsiteY5" fmla="*/ 719395 h 1619504"/>
              <a:gd name="connsiteX6" fmla="*/ 40750 w 5110511"/>
              <a:gd name="connsiteY6" fmla="*/ 0 h 1619504"/>
              <a:gd name="connsiteX0" fmla="*/ 175 w 5115838"/>
              <a:gd name="connsiteY0" fmla="*/ 0 h 1614741"/>
              <a:gd name="connsiteX1" fmla="*/ 5115838 w 5115838"/>
              <a:gd name="connsiteY1" fmla="*/ 0 h 1614741"/>
              <a:gd name="connsiteX2" fmla="*/ 5115838 w 5115838"/>
              <a:gd name="connsiteY2" fmla="*/ 1614741 h 1614741"/>
              <a:gd name="connsiteX3" fmla="*/ 2883385 w 5115838"/>
              <a:gd name="connsiteY3" fmla="*/ 1607340 h 1614741"/>
              <a:gd name="connsiteX4" fmla="*/ 2873579 w 5115838"/>
              <a:gd name="connsiteY4" fmla="*/ 723895 h 1614741"/>
              <a:gd name="connsiteX5" fmla="*/ 5327 w 5115838"/>
              <a:gd name="connsiteY5" fmla="*/ 714632 h 1614741"/>
              <a:gd name="connsiteX6" fmla="*/ 175 w 5115838"/>
              <a:gd name="connsiteY6" fmla="*/ 0 h 1614741"/>
              <a:gd name="connsiteX0" fmla="*/ 176 w 5115839"/>
              <a:gd name="connsiteY0" fmla="*/ 0 h 1614741"/>
              <a:gd name="connsiteX1" fmla="*/ 5115839 w 5115839"/>
              <a:gd name="connsiteY1" fmla="*/ 0 h 1614741"/>
              <a:gd name="connsiteX2" fmla="*/ 5115839 w 5115839"/>
              <a:gd name="connsiteY2" fmla="*/ 1614741 h 1614741"/>
              <a:gd name="connsiteX3" fmla="*/ 2883386 w 5115839"/>
              <a:gd name="connsiteY3" fmla="*/ 1607340 h 1614741"/>
              <a:gd name="connsiteX4" fmla="*/ 2880138 w 5115839"/>
              <a:gd name="connsiteY4" fmla="*/ 776282 h 1614741"/>
              <a:gd name="connsiteX5" fmla="*/ 5328 w 5115839"/>
              <a:gd name="connsiteY5" fmla="*/ 714632 h 1614741"/>
              <a:gd name="connsiteX6" fmla="*/ 176 w 5115839"/>
              <a:gd name="connsiteY6" fmla="*/ 0 h 1614741"/>
              <a:gd name="connsiteX0" fmla="*/ 1406 w 5117069"/>
              <a:gd name="connsiteY0" fmla="*/ 0 h 1614741"/>
              <a:gd name="connsiteX1" fmla="*/ 5117069 w 5117069"/>
              <a:gd name="connsiteY1" fmla="*/ 0 h 1614741"/>
              <a:gd name="connsiteX2" fmla="*/ 5117069 w 5117069"/>
              <a:gd name="connsiteY2" fmla="*/ 1614741 h 1614741"/>
              <a:gd name="connsiteX3" fmla="*/ 2884616 w 5117069"/>
              <a:gd name="connsiteY3" fmla="*/ 1607340 h 1614741"/>
              <a:gd name="connsiteX4" fmla="*/ 2881368 w 5117069"/>
              <a:gd name="connsiteY4" fmla="*/ 776282 h 1614741"/>
              <a:gd name="connsiteX5" fmla="*/ 0 w 5117069"/>
              <a:gd name="connsiteY5" fmla="*/ 771782 h 1614741"/>
              <a:gd name="connsiteX6" fmla="*/ 1406 w 5117069"/>
              <a:gd name="connsiteY6" fmla="*/ 0 h 1614741"/>
              <a:gd name="connsiteX0" fmla="*/ 1406 w 5117069"/>
              <a:gd name="connsiteY0" fmla="*/ 0 h 1619442"/>
              <a:gd name="connsiteX1" fmla="*/ 5117069 w 5117069"/>
              <a:gd name="connsiteY1" fmla="*/ 0 h 1619442"/>
              <a:gd name="connsiteX2" fmla="*/ 5117069 w 5117069"/>
              <a:gd name="connsiteY2" fmla="*/ 1614741 h 1619442"/>
              <a:gd name="connsiteX3" fmla="*/ 2884616 w 5117069"/>
              <a:gd name="connsiteY3" fmla="*/ 1619442 h 1619442"/>
              <a:gd name="connsiteX4" fmla="*/ 2881368 w 5117069"/>
              <a:gd name="connsiteY4" fmla="*/ 776282 h 1619442"/>
              <a:gd name="connsiteX5" fmla="*/ 0 w 5117069"/>
              <a:gd name="connsiteY5" fmla="*/ 771782 h 1619442"/>
              <a:gd name="connsiteX6" fmla="*/ 1406 w 5117069"/>
              <a:gd name="connsiteY6" fmla="*/ 0 h 1619442"/>
              <a:gd name="connsiteX0" fmla="*/ 1406 w 5117069"/>
              <a:gd name="connsiteY0" fmla="*/ 0 h 1615569"/>
              <a:gd name="connsiteX1" fmla="*/ 5117069 w 5117069"/>
              <a:gd name="connsiteY1" fmla="*/ 0 h 1615569"/>
              <a:gd name="connsiteX2" fmla="*/ 5117069 w 5117069"/>
              <a:gd name="connsiteY2" fmla="*/ 1614741 h 1615569"/>
              <a:gd name="connsiteX3" fmla="*/ 2884616 w 5117069"/>
              <a:gd name="connsiteY3" fmla="*/ 1615569 h 1615569"/>
              <a:gd name="connsiteX4" fmla="*/ 2881368 w 5117069"/>
              <a:gd name="connsiteY4" fmla="*/ 776282 h 1615569"/>
              <a:gd name="connsiteX5" fmla="*/ 0 w 5117069"/>
              <a:gd name="connsiteY5" fmla="*/ 771782 h 1615569"/>
              <a:gd name="connsiteX6" fmla="*/ 1406 w 5117069"/>
              <a:gd name="connsiteY6" fmla="*/ 0 h 1615569"/>
              <a:gd name="connsiteX0" fmla="*/ 1406 w 5117069"/>
              <a:gd name="connsiteY0" fmla="*/ 0 h 1669592"/>
              <a:gd name="connsiteX1" fmla="*/ 5117069 w 5117069"/>
              <a:gd name="connsiteY1" fmla="*/ 0 h 1669592"/>
              <a:gd name="connsiteX2" fmla="*/ 5117069 w 5117069"/>
              <a:gd name="connsiteY2" fmla="*/ 1669591 h 1669592"/>
              <a:gd name="connsiteX3" fmla="*/ 2884616 w 5117069"/>
              <a:gd name="connsiteY3" fmla="*/ 1615569 h 1669592"/>
              <a:gd name="connsiteX4" fmla="*/ 2881368 w 5117069"/>
              <a:gd name="connsiteY4" fmla="*/ 776282 h 1669592"/>
              <a:gd name="connsiteX5" fmla="*/ 0 w 5117069"/>
              <a:gd name="connsiteY5" fmla="*/ 771782 h 1669592"/>
              <a:gd name="connsiteX6" fmla="*/ 1406 w 5117069"/>
              <a:gd name="connsiteY6" fmla="*/ 0 h 1669592"/>
              <a:gd name="connsiteX0" fmla="*/ 1406 w 5117069"/>
              <a:gd name="connsiteY0" fmla="*/ 0 h 1675405"/>
              <a:gd name="connsiteX1" fmla="*/ 5117069 w 5117069"/>
              <a:gd name="connsiteY1" fmla="*/ 0 h 1675405"/>
              <a:gd name="connsiteX2" fmla="*/ 5117069 w 5117069"/>
              <a:gd name="connsiteY2" fmla="*/ 1669591 h 1675405"/>
              <a:gd name="connsiteX3" fmla="*/ 2884617 w 5117069"/>
              <a:gd name="connsiteY3" fmla="*/ 1675405 h 1675405"/>
              <a:gd name="connsiteX4" fmla="*/ 2881368 w 5117069"/>
              <a:gd name="connsiteY4" fmla="*/ 776282 h 1675405"/>
              <a:gd name="connsiteX5" fmla="*/ 0 w 5117069"/>
              <a:gd name="connsiteY5" fmla="*/ 771782 h 1675405"/>
              <a:gd name="connsiteX6" fmla="*/ 1406 w 5117069"/>
              <a:gd name="connsiteY6" fmla="*/ 0 h 167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069" h="1675405">
                <a:moveTo>
                  <a:pt x="1406" y="0"/>
                </a:moveTo>
                <a:lnTo>
                  <a:pt x="5117069" y="0"/>
                </a:lnTo>
                <a:lnTo>
                  <a:pt x="5117069" y="1669591"/>
                </a:lnTo>
                <a:lnTo>
                  <a:pt x="2884617" y="1675405"/>
                </a:lnTo>
                <a:cubicBezTo>
                  <a:pt x="2878204" y="1117399"/>
                  <a:pt x="2883947" y="1195383"/>
                  <a:pt x="2881368" y="776282"/>
                </a:cubicBezTo>
                <a:lnTo>
                  <a:pt x="0" y="771782"/>
                </a:lnTo>
                <a:cubicBezTo>
                  <a:pt x="1457" y="536747"/>
                  <a:pt x="-51" y="235035"/>
                  <a:pt x="140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82"/>
          <p:cNvSpPr/>
          <p:nvPr/>
        </p:nvSpPr>
        <p:spPr>
          <a:xfrm>
            <a:off x="3187113" y="2081500"/>
            <a:ext cx="4739628" cy="1742303"/>
          </a:xfrm>
          <a:custGeom>
            <a:avLst/>
            <a:gdLst>
              <a:gd name="connsiteX0" fmla="*/ 0 w 4794343"/>
              <a:gd name="connsiteY0" fmla="*/ 0 h 1614741"/>
              <a:gd name="connsiteX1" fmla="*/ 4794343 w 4794343"/>
              <a:gd name="connsiteY1" fmla="*/ 0 h 1614741"/>
              <a:gd name="connsiteX2" fmla="*/ 4794343 w 4794343"/>
              <a:gd name="connsiteY2" fmla="*/ 1614741 h 1614741"/>
              <a:gd name="connsiteX3" fmla="*/ 0 w 4794343"/>
              <a:gd name="connsiteY3" fmla="*/ 1614741 h 1614741"/>
              <a:gd name="connsiteX4" fmla="*/ 0 w 4794343"/>
              <a:gd name="connsiteY4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4370 w 4798713"/>
              <a:gd name="connsiteY3" fmla="*/ 1614741 h 1614741"/>
              <a:gd name="connsiteX4" fmla="*/ 0 w 4798713"/>
              <a:gd name="connsiteY4" fmla="*/ 705106 h 1614741"/>
              <a:gd name="connsiteX5" fmla="*/ 4370 w 4798713"/>
              <a:gd name="connsiteY5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4370 w 4798713"/>
              <a:gd name="connsiteY4" fmla="*/ 16147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61758 w 4798713"/>
              <a:gd name="connsiteY4" fmla="*/ 809878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71283 w 4798713"/>
              <a:gd name="connsiteY4" fmla="*/ 743203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90333 w 4798713"/>
              <a:gd name="connsiteY4" fmla="*/ 71939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00341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4370 w 4798713"/>
              <a:gd name="connsiteY0" fmla="*/ 0 h 1614741"/>
              <a:gd name="connsiteX1" fmla="*/ 4798713 w 4798713"/>
              <a:gd name="connsiteY1" fmla="*/ 0 h 1614741"/>
              <a:gd name="connsiteX2" fmla="*/ 4798713 w 4798713"/>
              <a:gd name="connsiteY2" fmla="*/ 1614741 h 1614741"/>
              <a:gd name="connsiteX3" fmla="*/ 1938338 w 4798713"/>
              <a:gd name="connsiteY3" fmla="*/ 1609981 h 1614741"/>
              <a:gd name="connsiteX4" fmla="*/ 1933183 w 4798713"/>
              <a:gd name="connsiteY4" fmla="*/ 724154 h 1614741"/>
              <a:gd name="connsiteX5" fmla="*/ 0 w 4798713"/>
              <a:gd name="connsiteY5" fmla="*/ 705106 h 1614741"/>
              <a:gd name="connsiteX6" fmla="*/ 4370 w 4798713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1934145 w 4794520"/>
              <a:gd name="connsiteY3" fmla="*/ 1609981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1928990 w 4794520"/>
              <a:gd name="connsiteY4" fmla="*/ 724154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77 w 4794520"/>
              <a:gd name="connsiteY0" fmla="*/ 0 h 1614741"/>
              <a:gd name="connsiteX1" fmla="*/ 4794520 w 4794520"/>
              <a:gd name="connsiteY1" fmla="*/ 0 h 1614741"/>
              <a:gd name="connsiteX2" fmla="*/ 4794520 w 4794520"/>
              <a:gd name="connsiteY2" fmla="*/ 1614741 h 1614741"/>
              <a:gd name="connsiteX3" fmla="*/ 2131684 w 4794520"/>
              <a:gd name="connsiteY3" fmla="*/ 1600456 h 1614741"/>
              <a:gd name="connsiteX4" fmla="*/ 2126529 w 4794520"/>
              <a:gd name="connsiteY4" fmla="*/ 733679 h 1614741"/>
              <a:gd name="connsiteX5" fmla="*/ 5332 w 4794520"/>
              <a:gd name="connsiteY5" fmla="*/ 719394 h 1614741"/>
              <a:gd name="connsiteX6" fmla="*/ 177 w 4794520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26468 w 4794459"/>
              <a:gd name="connsiteY4" fmla="*/ 733679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116 w 4794459"/>
              <a:gd name="connsiteY0" fmla="*/ 0 h 1614741"/>
              <a:gd name="connsiteX1" fmla="*/ 4794459 w 4794459"/>
              <a:gd name="connsiteY1" fmla="*/ 0 h 1614741"/>
              <a:gd name="connsiteX2" fmla="*/ 4794459 w 4794459"/>
              <a:gd name="connsiteY2" fmla="*/ 1614741 h 1614741"/>
              <a:gd name="connsiteX3" fmla="*/ 2131623 w 4794459"/>
              <a:gd name="connsiteY3" fmla="*/ 1600456 h 1614741"/>
              <a:gd name="connsiteX4" fmla="*/ 2131286 w 4794459"/>
              <a:gd name="connsiteY4" fmla="*/ 795591 h 1614741"/>
              <a:gd name="connsiteX5" fmla="*/ 10090 w 4794459"/>
              <a:gd name="connsiteY5" fmla="*/ 790831 h 1614741"/>
              <a:gd name="connsiteX6" fmla="*/ 116 w 4794459"/>
              <a:gd name="connsiteY6" fmla="*/ 0 h 1614741"/>
              <a:gd name="connsiteX0" fmla="*/ 2071 w 4784369"/>
              <a:gd name="connsiteY0" fmla="*/ 2381 h 1614741"/>
              <a:gd name="connsiteX1" fmla="*/ 4784369 w 4784369"/>
              <a:gd name="connsiteY1" fmla="*/ 0 h 1614741"/>
              <a:gd name="connsiteX2" fmla="*/ 4784369 w 4784369"/>
              <a:gd name="connsiteY2" fmla="*/ 1614741 h 1614741"/>
              <a:gd name="connsiteX3" fmla="*/ 2121533 w 4784369"/>
              <a:gd name="connsiteY3" fmla="*/ 1600456 h 1614741"/>
              <a:gd name="connsiteX4" fmla="*/ 2121196 w 4784369"/>
              <a:gd name="connsiteY4" fmla="*/ 795591 h 1614741"/>
              <a:gd name="connsiteX5" fmla="*/ 0 w 4784369"/>
              <a:gd name="connsiteY5" fmla="*/ 790831 h 1614741"/>
              <a:gd name="connsiteX6" fmla="*/ 2071 w 4784369"/>
              <a:gd name="connsiteY6" fmla="*/ 2381 h 1614741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05219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19504"/>
              <a:gd name="connsiteX1" fmla="*/ 4789701 w 4789701"/>
              <a:gd name="connsiteY1" fmla="*/ 4763 h 1619504"/>
              <a:gd name="connsiteX2" fmla="*/ 4789701 w 4789701"/>
              <a:gd name="connsiteY2" fmla="*/ 1619504 h 1619504"/>
              <a:gd name="connsiteX3" fmla="*/ 2126865 w 4789701"/>
              <a:gd name="connsiteY3" fmla="*/ 1617357 h 1619504"/>
              <a:gd name="connsiteX4" fmla="*/ 2126528 w 4789701"/>
              <a:gd name="connsiteY4" fmla="*/ 800354 h 1619504"/>
              <a:gd name="connsiteX5" fmla="*/ 5332 w 4789701"/>
              <a:gd name="connsiteY5" fmla="*/ 795594 h 1619504"/>
              <a:gd name="connsiteX6" fmla="*/ 176 w 4789701"/>
              <a:gd name="connsiteY6" fmla="*/ 0 h 1619504"/>
              <a:gd name="connsiteX0" fmla="*/ 176 w 4789701"/>
              <a:gd name="connsiteY0" fmla="*/ 0 h 1677160"/>
              <a:gd name="connsiteX1" fmla="*/ 4789701 w 4789701"/>
              <a:gd name="connsiteY1" fmla="*/ 4763 h 1677160"/>
              <a:gd name="connsiteX2" fmla="*/ 4789701 w 4789701"/>
              <a:gd name="connsiteY2" fmla="*/ 1619504 h 1677160"/>
              <a:gd name="connsiteX3" fmla="*/ 2132062 w 4789701"/>
              <a:gd name="connsiteY3" fmla="*/ 1677154 h 1677160"/>
              <a:gd name="connsiteX4" fmla="*/ 2126528 w 4789701"/>
              <a:gd name="connsiteY4" fmla="*/ 800354 h 1677160"/>
              <a:gd name="connsiteX5" fmla="*/ 5332 w 4789701"/>
              <a:gd name="connsiteY5" fmla="*/ 795594 h 1677160"/>
              <a:gd name="connsiteX6" fmla="*/ 176 w 4789701"/>
              <a:gd name="connsiteY6" fmla="*/ 0 h 1677160"/>
              <a:gd name="connsiteX0" fmla="*/ 176 w 4794898"/>
              <a:gd name="connsiteY0" fmla="*/ 0 h 1677154"/>
              <a:gd name="connsiteX1" fmla="*/ 4789701 w 4794898"/>
              <a:gd name="connsiteY1" fmla="*/ 4763 h 1677154"/>
              <a:gd name="connsiteX2" fmla="*/ 4794898 w 4794898"/>
              <a:gd name="connsiteY2" fmla="*/ 1674318 h 1677154"/>
              <a:gd name="connsiteX3" fmla="*/ 2132062 w 4794898"/>
              <a:gd name="connsiteY3" fmla="*/ 1677154 h 1677154"/>
              <a:gd name="connsiteX4" fmla="*/ 2126528 w 4794898"/>
              <a:gd name="connsiteY4" fmla="*/ 800354 h 1677154"/>
              <a:gd name="connsiteX5" fmla="*/ 5332 w 4794898"/>
              <a:gd name="connsiteY5" fmla="*/ 795594 h 1677154"/>
              <a:gd name="connsiteX6" fmla="*/ 176 w 4794898"/>
              <a:gd name="connsiteY6" fmla="*/ 0 h 16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98" h="1677154">
                <a:moveTo>
                  <a:pt x="176" y="0"/>
                </a:moveTo>
                <a:lnTo>
                  <a:pt x="4789701" y="4763"/>
                </a:lnTo>
                <a:cubicBezTo>
                  <a:pt x="4791433" y="561281"/>
                  <a:pt x="4793166" y="1117800"/>
                  <a:pt x="4794898" y="1674318"/>
                </a:cubicBezTo>
                <a:lnTo>
                  <a:pt x="2132062" y="1677154"/>
                </a:lnTo>
                <a:cubicBezTo>
                  <a:pt x="2135486" y="1119148"/>
                  <a:pt x="2129107" y="1219455"/>
                  <a:pt x="2126528" y="800354"/>
                </a:cubicBezTo>
                <a:lnTo>
                  <a:pt x="5332" y="795594"/>
                </a:lnTo>
                <a:cubicBezTo>
                  <a:pt x="6789" y="560559"/>
                  <a:pt x="-1281" y="235035"/>
                  <a:pt x="17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1" y="3465697"/>
            <a:ext cx="1292985" cy="9897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299" y="1350066"/>
            <a:ext cx="1287465" cy="9855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035" y="1355311"/>
            <a:ext cx="1201536" cy="11699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58" y="1351082"/>
            <a:ext cx="1292205" cy="988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812" y="3442115"/>
            <a:ext cx="1279191" cy="97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8300"/>
            <a:ext cx="7765322" cy="970450"/>
          </a:xfrm>
        </p:spPr>
        <p:txBody>
          <a:bodyPr/>
          <a:lstStyle/>
          <a:p>
            <a:r>
              <a:rPr lang="en-US" dirty="0"/>
              <a:t>Closing-the-loop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844076"/>
            <a:ext cx="7765322" cy="44524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Proposal-to-boundary pipeline</a:t>
            </a:r>
          </a:p>
          <a:p>
            <a:r>
              <a:rPr lang="en-US" dirty="0"/>
              <a:t>Boundary-to-proposal pipeline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Starting the loop: Structure Edge &amp;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EdgeBox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Closed contours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2114" y="2236321"/>
            <a:ext cx="1234236" cy="416103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49868" y="2189781"/>
            <a:ext cx="1287158" cy="50918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object proposals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60738" y="2189781"/>
            <a:ext cx="1335910" cy="51114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closed contours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44272" y="3156625"/>
            <a:ext cx="1504203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Refined object proposals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6594" y="3156625"/>
            <a:ext cx="1378401" cy="552219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object hierarchies</a:t>
            </a:r>
          </a:p>
        </p:txBody>
      </p:sp>
      <p:cxnSp>
        <p:nvCxnSpPr>
          <p:cNvPr id="54" name="Straight Arrow Connector 53"/>
          <p:cNvCxnSpPr>
            <a:stCxn id="50" idx="3"/>
            <a:endCxn id="51" idx="1"/>
          </p:cNvCxnSpPr>
          <p:nvPr/>
        </p:nvCxnSpPr>
        <p:spPr>
          <a:xfrm>
            <a:off x="5237026" y="2444374"/>
            <a:ext cx="1023712" cy="9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onnector: Elbow 54"/>
          <p:cNvCxnSpPr>
            <a:stCxn id="51" idx="3"/>
            <a:endCxn id="52" idx="3"/>
          </p:cNvCxnSpPr>
          <p:nvPr/>
        </p:nvCxnSpPr>
        <p:spPr>
          <a:xfrm flipH="1">
            <a:off x="6848475" y="2445351"/>
            <a:ext cx="748173" cy="987384"/>
          </a:xfrm>
          <a:prstGeom prst="bentConnector3">
            <a:avLst>
              <a:gd name="adj1" fmla="val -22279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/>
          <p:cNvCxnSpPr>
            <a:stCxn id="52" idx="1"/>
            <a:endCxn id="53" idx="3"/>
          </p:cNvCxnSpPr>
          <p:nvPr/>
        </p:nvCxnSpPr>
        <p:spPr>
          <a:xfrm flipH="1">
            <a:off x="3674995" y="3432735"/>
            <a:ext cx="1669277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Connector: Elbow 56"/>
          <p:cNvCxnSpPr>
            <a:stCxn id="53" idx="1"/>
            <a:endCxn id="49" idx="1"/>
          </p:cNvCxnSpPr>
          <p:nvPr/>
        </p:nvCxnSpPr>
        <p:spPr>
          <a:xfrm rot="10800000">
            <a:off x="1902114" y="2444373"/>
            <a:ext cx="394480" cy="988362"/>
          </a:xfrm>
          <a:prstGeom prst="bentConnector3">
            <a:avLst>
              <a:gd name="adj1" fmla="val 157950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/>
          <p:cNvCxnSpPr>
            <a:stCxn id="49" idx="3"/>
            <a:endCxn id="50" idx="1"/>
          </p:cNvCxnSpPr>
          <p:nvPr/>
        </p:nvCxnSpPr>
        <p:spPr>
          <a:xfrm>
            <a:off x="3136350" y="2444373"/>
            <a:ext cx="813518" cy="1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086517" y="3190023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 box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Grouping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330138" y="2788882"/>
            <a:ext cx="849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Scoring and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reranking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242093" y="2771737"/>
            <a:ext cx="98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Retrained 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 detector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13270" y="2218794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Closed contour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extraction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95367" y="2220522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Edge-based</a:t>
            </a:r>
          </a:p>
          <a:p>
            <a:pPr algn="ctr" defTabSz="91440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proposal</a:t>
            </a:r>
          </a:p>
        </p:txBody>
      </p:sp>
      <p:sp>
        <p:nvSpPr>
          <p:cNvPr id="64" name="Arrow: Down 63"/>
          <p:cNvSpPr/>
          <p:nvPr/>
        </p:nvSpPr>
        <p:spPr>
          <a:xfrm flipV="1">
            <a:off x="2268754" y="2695297"/>
            <a:ext cx="388620" cy="220980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66026" y="2880106"/>
            <a:ext cx="808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74531" y="2983836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to proposal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74531" y="2722159"/>
            <a:ext cx="1548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to boundary</a:t>
            </a:r>
          </a:p>
        </p:txBody>
      </p:sp>
    </p:spTree>
    <p:extLst>
      <p:ext uri="{BB962C8B-B14F-4D97-AF65-F5344CB8AC3E}">
        <p14:creationId xmlns:p14="http://schemas.microsoft.com/office/powerpoint/2010/main" val="3161363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2089</TotalTime>
  <Words>924</Words>
  <Application>Microsoft Office PowerPoint</Application>
  <PresentationFormat>On-screen Show (4:3)</PresentationFormat>
  <Paragraphs>366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Calisto MT</vt:lpstr>
      <vt:lpstr>Cambria Math</vt:lpstr>
      <vt:lpstr>Times New Roman</vt:lpstr>
      <vt:lpstr>Trebuchet MS</vt:lpstr>
      <vt:lpstr>Wingdings 2</vt:lpstr>
      <vt:lpstr>Slate</vt:lpstr>
      <vt:lpstr>Closing the Loop for Edge Detection and Object Proposals</vt:lpstr>
      <vt:lpstr>Background: human visual perception</vt:lpstr>
      <vt:lpstr>Edge detection in CV</vt:lpstr>
      <vt:lpstr>Object proposals in CV</vt:lpstr>
      <vt:lpstr>Bootstrap edges and object proposals?</vt:lpstr>
      <vt:lpstr>Closing-the-loop framework</vt:lpstr>
      <vt:lpstr>Closing-the-loop framework</vt:lpstr>
      <vt:lpstr>Closing-the-loop framework</vt:lpstr>
      <vt:lpstr>Closing-the-loop framework</vt:lpstr>
      <vt:lpstr>Closed contours</vt:lpstr>
      <vt:lpstr>Edges to object proposals</vt:lpstr>
      <vt:lpstr>What is a good proposal?</vt:lpstr>
      <vt:lpstr>Object proposals to edges</vt:lpstr>
      <vt:lpstr>Grouping proposal boxes</vt:lpstr>
      <vt:lpstr>Evaluations</vt:lpstr>
      <vt:lpstr>Evaluations – object proposals</vt:lpstr>
      <vt:lpstr>Evaluations – object proposals</vt:lpstr>
      <vt:lpstr>Evaluations – object proposals</vt:lpstr>
      <vt:lpstr>Evaluations – edges</vt:lpstr>
      <vt:lpstr>Evaluations – closing-the-loop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Lu</dc:creator>
  <cp:lastModifiedBy>Yao Lu</cp:lastModifiedBy>
  <cp:revision>791</cp:revision>
  <dcterms:created xsi:type="dcterms:W3CDTF">2017-01-31T23:18:40Z</dcterms:created>
  <dcterms:modified xsi:type="dcterms:W3CDTF">2017-02-15T01:44:08Z</dcterms:modified>
</cp:coreProperties>
</file>